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69" r:id="rId5"/>
    <p:sldId id="270" r:id="rId6"/>
    <p:sldId id="257" r:id="rId7"/>
    <p:sldId id="259" r:id="rId8"/>
    <p:sldId id="258" r:id="rId9"/>
    <p:sldId id="260" r:id="rId10"/>
    <p:sldId id="262" r:id="rId11"/>
    <p:sldId id="261" r:id="rId12"/>
    <p:sldId id="263" r:id="rId13"/>
    <p:sldId id="264" r:id="rId14"/>
    <p:sldId id="265" r:id="rId15"/>
    <p:sldId id="266" r:id="rId16"/>
    <p:sldId id="267" r:id="rId17"/>
    <p:sldId id="268" r:id="rId18"/>
    <p:sldId id="271" r:id="rId19"/>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D50E6E84-34E2-426E-9AF9-41E52BF22432}" type="datetimeFigureOut">
              <a:rPr lang="sk-SK" smtClean="0"/>
              <a:t>22. 1. 2021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3345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D50E6E84-34E2-426E-9AF9-41E52BF22432}" type="datetimeFigureOut">
              <a:rPr lang="sk-SK" smtClean="0"/>
              <a:t>22. 1. 2021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402173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D50E6E84-34E2-426E-9AF9-41E52BF22432}" type="datetimeFigureOut">
              <a:rPr lang="sk-SK" smtClean="0"/>
              <a:t>22. 1. 2021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9973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D50E6E84-34E2-426E-9AF9-41E52BF22432}" type="datetimeFigureOut">
              <a:rPr lang="sk-SK" smtClean="0"/>
              <a:t>22. 1. 2021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23227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D50E6E84-34E2-426E-9AF9-41E52BF22432}" type="datetimeFigureOut">
              <a:rPr lang="sk-SK" smtClean="0"/>
              <a:t>22. 1. 2021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413488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838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6172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D50E6E84-34E2-426E-9AF9-41E52BF22432}" type="datetimeFigureOut">
              <a:rPr lang="sk-SK" smtClean="0"/>
              <a:t>22. 1. 2021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29001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D50E6E84-34E2-426E-9AF9-41E52BF22432}" type="datetimeFigureOut">
              <a:rPr lang="sk-SK" smtClean="0"/>
              <a:t>22. 1. 2021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151623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D50E6E84-34E2-426E-9AF9-41E52BF22432}" type="datetimeFigureOut">
              <a:rPr lang="sk-SK" smtClean="0"/>
              <a:t>22. 1. 2021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119020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D50E6E84-34E2-426E-9AF9-41E52BF22432}" type="datetimeFigureOut">
              <a:rPr lang="sk-SK" smtClean="0"/>
              <a:t>22. 1. 2021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330688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D50E6E84-34E2-426E-9AF9-41E52BF22432}" type="datetimeFigureOut">
              <a:rPr lang="sk-SK" smtClean="0"/>
              <a:t>22. 1. 2021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28091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D50E6E84-34E2-426E-9AF9-41E52BF22432}" type="datetimeFigureOut">
              <a:rPr lang="sk-SK" smtClean="0"/>
              <a:t>22. 1. 2021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58E08167-4DC7-4D8F-9EAD-3F573D91A483}" type="slidenum">
              <a:rPr lang="sk-SK" smtClean="0"/>
              <a:t>‹#›</a:t>
            </a:fld>
            <a:endParaRPr lang="sk-SK"/>
          </a:p>
        </p:txBody>
      </p:sp>
    </p:spTree>
    <p:extLst>
      <p:ext uri="{BB962C8B-B14F-4D97-AF65-F5344CB8AC3E}">
        <p14:creationId xmlns:p14="http://schemas.microsoft.com/office/powerpoint/2010/main" val="89617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E6E84-34E2-426E-9AF9-41E52BF22432}" type="datetimeFigureOut">
              <a:rPr lang="sk-SK" smtClean="0"/>
              <a:t>22. 1. 2021</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08167-4DC7-4D8F-9EAD-3F573D91A483}" type="slidenum">
              <a:rPr lang="sk-SK" smtClean="0"/>
              <a:t>‹#›</a:t>
            </a:fld>
            <a:endParaRPr lang="sk-SK"/>
          </a:p>
        </p:txBody>
      </p:sp>
    </p:spTree>
    <p:extLst>
      <p:ext uri="{BB962C8B-B14F-4D97-AF65-F5344CB8AC3E}">
        <p14:creationId xmlns:p14="http://schemas.microsoft.com/office/powerpoint/2010/main" val="292581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edvede.sk/?action=zivot" TargetMode="External"/><Relationship Id="rId2" Type="http://schemas.openxmlformats.org/officeDocument/2006/relationships/hyperlink" Target="https://zoosnv.sk/index.php/lexikon/k-zvierata/k-vtaky/p--56" TargetMode="Externa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3632887" y="313037"/>
            <a:ext cx="4563762" cy="964471"/>
          </a:xfrm>
        </p:spPr>
        <p:txBody>
          <a:bodyPr/>
          <a:lstStyle/>
          <a:p>
            <a:r>
              <a:rPr lang="sk-SK" b="1" dirty="0" smtClean="0">
                <a:solidFill>
                  <a:schemeClr val="accent6">
                    <a:lumMod val="75000"/>
                  </a:schemeClr>
                </a:solidFill>
              </a:rPr>
              <a:t>Vzor páví</a:t>
            </a:r>
            <a:endParaRPr lang="sk-SK" b="1" dirty="0">
              <a:solidFill>
                <a:schemeClr val="accent6">
                  <a:lumMod val="75000"/>
                </a:schemeClr>
              </a:solidFill>
            </a:endParaRPr>
          </a:p>
        </p:txBody>
      </p:sp>
      <p:sp>
        <p:nvSpPr>
          <p:cNvPr id="3" name="Podnadpis 2"/>
          <p:cNvSpPr>
            <a:spLocks noGrp="1"/>
          </p:cNvSpPr>
          <p:nvPr>
            <p:ph type="subTitle" idx="1"/>
          </p:nvPr>
        </p:nvSpPr>
        <p:spPr/>
        <p:txBody>
          <a:bodyPr/>
          <a:lstStyle/>
          <a:p>
            <a:endParaRPr lang="sk-SK"/>
          </a:p>
        </p:txBody>
      </p:sp>
      <p:pic>
        <p:nvPicPr>
          <p:cNvPr id="4" name="Zástupný symbol obsahu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946704" y="1343112"/>
            <a:ext cx="8424863" cy="5302250"/>
          </a:xfrm>
          <a:prstGeom prst="rect">
            <a:avLst/>
          </a:prstGeom>
        </p:spPr>
      </p:pic>
    </p:spTree>
    <p:extLst>
      <p:ext uri="{BB962C8B-B14F-4D97-AF65-F5344CB8AC3E}">
        <p14:creationId xmlns:p14="http://schemas.microsoft.com/office/powerpoint/2010/main" val="2145187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21507" y="101515"/>
            <a:ext cx="11815120" cy="887026"/>
          </a:xfrm>
        </p:spPr>
        <p:txBody>
          <a:bodyPr>
            <a:normAutofit/>
          </a:bodyPr>
          <a:lstStyle/>
          <a:p>
            <a:r>
              <a:rPr lang="sk-SK" b="1" dirty="0" smtClean="0"/>
              <a:t>! Pri vzore páví neplatí pravidlo o rytmickom krátení! </a:t>
            </a:r>
            <a:endParaRPr lang="sk-SK" b="1" dirty="0"/>
          </a:p>
        </p:txBody>
      </p:sp>
      <p:sp>
        <p:nvSpPr>
          <p:cNvPr id="3" name="Zástupný symbol obsahu 2"/>
          <p:cNvSpPr>
            <a:spLocks noGrp="1"/>
          </p:cNvSpPr>
          <p:nvPr>
            <p:ph idx="1"/>
          </p:nvPr>
        </p:nvSpPr>
        <p:spPr>
          <a:xfrm>
            <a:off x="252283" y="988541"/>
            <a:ext cx="11758484" cy="5659394"/>
          </a:xfrm>
        </p:spPr>
        <p:txBody>
          <a:bodyPr>
            <a:normAutofit fontScale="92500" lnSpcReduction="10000"/>
          </a:bodyPr>
          <a:lstStyle/>
          <a:p>
            <a:pPr marL="0" indent="0">
              <a:buNone/>
            </a:pPr>
            <a:r>
              <a:rPr lang="sk-SK" dirty="0" smtClean="0"/>
              <a:t>Pravidlo o rytmickom krátení:</a:t>
            </a:r>
          </a:p>
          <a:p>
            <a:pPr>
              <a:buFontTx/>
              <a:buChar char="-"/>
            </a:pPr>
            <a:r>
              <a:rPr lang="sk-SK" dirty="0" smtClean="0"/>
              <a:t>V slovenčine nesmú bezprostredne po sebe nasledovať dve dlhé slabiky.</a:t>
            </a:r>
          </a:p>
          <a:p>
            <a:pPr>
              <a:buFontTx/>
              <a:buChar char="-"/>
            </a:pPr>
            <a:r>
              <a:rPr lang="sk-SK" dirty="0" smtClean="0"/>
              <a:t>Dlhá slabika je slabika, v ktorej sa nachádza dlhá samohláska (á, é, í, ý, ó, ú),</a:t>
            </a:r>
          </a:p>
          <a:p>
            <a:pPr marL="0" indent="0">
              <a:buNone/>
            </a:pPr>
            <a:r>
              <a:rPr lang="sk-SK" dirty="0"/>
              <a:t> </a:t>
            </a:r>
            <a:r>
              <a:rPr lang="sk-SK" dirty="0" smtClean="0"/>
              <a:t>  dvojhláska (</a:t>
            </a:r>
            <a:r>
              <a:rPr lang="sk-SK" dirty="0" err="1" smtClean="0"/>
              <a:t>ia</a:t>
            </a:r>
            <a:r>
              <a:rPr lang="sk-SK" dirty="0" smtClean="0"/>
              <a:t>, </a:t>
            </a:r>
            <a:r>
              <a:rPr lang="sk-SK" dirty="0" err="1" smtClean="0"/>
              <a:t>ie</a:t>
            </a:r>
            <a:r>
              <a:rPr lang="sk-SK" dirty="0" smtClean="0"/>
              <a:t>, </a:t>
            </a:r>
            <a:r>
              <a:rPr lang="sk-SK" dirty="0" err="1" smtClean="0"/>
              <a:t>iu</a:t>
            </a:r>
            <a:r>
              <a:rPr lang="sk-SK" dirty="0" smtClean="0"/>
              <a:t>, ô) alebo slabičné dlhé l, ĺ, r, ŕ.</a:t>
            </a:r>
          </a:p>
          <a:p>
            <a:pPr>
              <a:buFontTx/>
              <a:buChar char="-"/>
            </a:pPr>
            <a:r>
              <a:rPr lang="sk-SK" dirty="0" smtClean="0"/>
              <a:t>Druhá slabika v slove sa skracuje. </a:t>
            </a:r>
          </a:p>
          <a:p>
            <a:pPr marL="3657600" lvl="8" indent="0">
              <a:buNone/>
            </a:pPr>
            <a:r>
              <a:rPr lang="sk-SK" sz="2800" dirty="0" smtClean="0"/>
              <a:t>Nemáme napr. </a:t>
            </a:r>
            <a:r>
              <a:rPr lang="sk-SK" sz="2800" dirty="0" err="1" smtClean="0"/>
              <a:t>mliekár</a:t>
            </a:r>
            <a:r>
              <a:rPr lang="sk-SK" sz="2800" dirty="0" smtClean="0"/>
              <a:t> ale </a:t>
            </a:r>
            <a:r>
              <a:rPr lang="sk-SK" sz="2800" dirty="0" smtClean="0">
                <a:solidFill>
                  <a:srgbClr val="FFC000"/>
                </a:solidFill>
              </a:rPr>
              <a:t>mliekar</a:t>
            </a:r>
          </a:p>
          <a:p>
            <a:pPr marL="3657600" lvl="8" indent="0">
              <a:buNone/>
            </a:pPr>
            <a:r>
              <a:rPr lang="sk-SK" sz="2800" dirty="0" smtClean="0"/>
              <a:t>	               NIE </a:t>
            </a:r>
            <a:r>
              <a:rPr lang="sk-SK" sz="2800" dirty="0" err="1" smtClean="0"/>
              <a:t>škôlkár</a:t>
            </a:r>
            <a:r>
              <a:rPr lang="sk-SK" sz="2800" dirty="0" smtClean="0"/>
              <a:t> ale </a:t>
            </a:r>
            <a:r>
              <a:rPr lang="sk-SK" sz="2800" dirty="0" smtClean="0">
                <a:solidFill>
                  <a:srgbClr val="FFC000"/>
                </a:solidFill>
              </a:rPr>
              <a:t>škôlkar</a:t>
            </a:r>
          </a:p>
          <a:p>
            <a:pPr marL="3657600" lvl="8" indent="0">
              <a:buNone/>
            </a:pPr>
            <a:r>
              <a:rPr lang="sk-SK" sz="2800" dirty="0" smtClean="0"/>
              <a:t>		   NIE </a:t>
            </a:r>
            <a:r>
              <a:rPr lang="sk-SK" sz="2800" dirty="0" err="1" smtClean="0"/>
              <a:t>brigádník</a:t>
            </a:r>
            <a:r>
              <a:rPr lang="sk-SK" sz="2800" dirty="0" smtClean="0"/>
              <a:t> ale </a:t>
            </a:r>
            <a:r>
              <a:rPr lang="sk-SK" sz="2800" dirty="0" smtClean="0">
                <a:solidFill>
                  <a:srgbClr val="FFC000"/>
                </a:solidFill>
              </a:rPr>
              <a:t>brigádnik</a:t>
            </a:r>
          </a:p>
          <a:p>
            <a:pPr marL="3657600" lvl="8" indent="0">
              <a:buNone/>
            </a:pPr>
            <a:r>
              <a:rPr lang="sk-SK" sz="2800" dirty="0"/>
              <a:t>	 </a:t>
            </a:r>
            <a:r>
              <a:rPr lang="sk-SK" sz="2800" dirty="0" smtClean="0"/>
              <a:t>    	   NIE </a:t>
            </a:r>
            <a:r>
              <a:rPr lang="sk-SK" sz="2800" dirty="0" err="1" smtClean="0"/>
              <a:t>krásá</a:t>
            </a:r>
            <a:r>
              <a:rPr lang="sk-SK" sz="2800" dirty="0" smtClean="0"/>
              <a:t> ale </a:t>
            </a:r>
            <a:r>
              <a:rPr lang="sk-SK" sz="2800" dirty="0" smtClean="0">
                <a:solidFill>
                  <a:srgbClr val="FFC000"/>
                </a:solidFill>
              </a:rPr>
              <a:t>krása</a:t>
            </a:r>
          </a:p>
          <a:p>
            <a:pPr marL="3657600" lvl="8" indent="0">
              <a:buNone/>
            </a:pPr>
            <a:r>
              <a:rPr lang="sk-SK" sz="2800" dirty="0"/>
              <a:t>	 </a:t>
            </a:r>
            <a:r>
              <a:rPr lang="sk-SK" sz="2800" dirty="0" smtClean="0"/>
              <a:t>              NIE </a:t>
            </a:r>
            <a:r>
              <a:rPr lang="sk-SK" sz="2800" dirty="0" err="1" smtClean="0"/>
              <a:t>vzácný</a:t>
            </a:r>
            <a:r>
              <a:rPr lang="sk-SK" sz="2800" dirty="0" smtClean="0"/>
              <a:t> ale </a:t>
            </a:r>
            <a:r>
              <a:rPr lang="sk-SK" sz="2800" dirty="0" smtClean="0">
                <a:solidFill>
                  <a:srgbClr val="FFC000"/>
                </a:solidFill>
              </a:rPr>
              <a:t>vzácny</a:t>
            </a:r>
            <a:endParaRPr lang="sk-SK" sz="2800" dirty="0">
              <a:solidFill>
                <a:srgbClr val="FFC000"/>
              </a:solidFill>
            </a:endParaRPr>
          </a:p>
          <a:p>
            <a:pPr>
              <a:buFontTx/>
              <a:buChar char="-"/>
            </a:pPr>
            <a:endParaRPr lang="sk-SK" dirty="0" smtClean="0"/>
          </a:p>
          <a:p>
            <a:pPr>
              <a:buFontTx/>
              <a:buChar char="-"/>
            </a:pPr>
            <a:r>
              <a:rPr lang="sk-SK" dirty="0" smtClean="0"/>
              <a:t>Výnimky z pravidla, napr. báseň </a:t>
            </a:r>
            <a:r>
              <a:rPr lang="sk-SK" dirty="0"/>
              <a:t>– </a:t>
            </a:r>
            <a:r>
              <a:rPr lang="sk-SK" dirty="0" smtClean="0"/>
              <a:t>básní, horáreň </a:t>
            </a:r>
            <a:r>
              <a:rPr lang="sk-SK" dirty="0"/>
              <a:t>– </a:t>
            </a:r>
            <a:r>
              <a:rPr lang="sk-SK" dirty="0" smtClean="0"/>
              <a:t>horární, lístie, zálievka, nátierka,</a:t>
            </a:r>
          </a:p>
          <a:p>
            <a:pPr marL="0" indent="0">
              <a:buNone/>
            </a:pPr>
            <a:r>
              <a:rPr lang="sk-SK" dirty="0"/>
              <a:t> </a:t>
            </a:r>
            <a:r>
              <a:rPr lang="sk-SK" dirty="0" smtClean="0"/>
              <a:t>  niečí, chvália, </a:t>
            </a:r>
            <a:r>
              <a:rPr lang="sk-SK" dirty="0" err="1" smtClean="0"/>
              <a:t>prúdiaci</a:t>
            </a:r>
            <a:r>
              <a:rPr lang="sk-SK" dirty="0" smtClean="0"/>
              <a:t>, vtáčí, páví...</a:t>
            </a:r>
          </a:p>
          <a:p>
            <a:pPr marL="0" indent="0">
              <a:buNone/>
            </a:pPr>
            <a:endParaRPr lang="sk-SK" dirty="0"/>
          </a:p>
        </p:txBody>
      </p:sp>
      <p:pic>
        <p:nvPicPr>
          <p:cNvPr id="4" name="Obrázo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432" y="3188043"/>
            <a:ext cx="2415746" cy="2415746"/>
          </a:xfrm>
          <a:prstGeom prst="rect">
            <a:avLst/>
          </a:prstGeom>
        </p:spPr>
      </p:pic>
    </p:spTree>
    <p:extLst>
      <p:ext uri="{BB962C8B-B14F-4D97-AF65-F5344CB8AC3E}">
        <p14:creationId xmlns:p14="http://schemas.microsoft.com/office/powerpoint/2010/main" val="4256163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471085" y="134467"/>
            <a:ext cx="2852351" cy="714032"/>
          </a:xfrm>
        </p:spPr>
        <p:txBody>
          <a:bodyPr/>
          <a:lstStyle/>
          <a:p>
            <a:r>
              <a:rPr lang="sk-SK" dirty="0" smtClean="0">
                <a:solidFill>
                  <a:schemeClr val="accent4"/>
                </a:solidFill>
              </a:rPr>
              <a:t>Cvičenia</a:t>
            </a:r>
            <a:r>
              <a:rPr lang="sk-SK" dirty="0" smtClean="0">
                <a:solidFill>
                  <a:schemeClr val="accent4"/>
                </a:solidFill>
                <a:sym typeface="Wingdings" panose="05000000000000000000" pitchFamily="2" charset="2"/>
              </a:rPr>
              <a:t> </a:t>
            </a:r>
            <a:endParaRPr lang="sk-SK" dirty="0">
              <a:solidFill>
                <a:schemeClr val="accent4"/>
              </a:solidFill>
            </a:endParaRPr>
          </a:p>
        </p:txBody>
      </p:sp>
      <p:sp>
        <p:nvSpPr>
          <p:cNvPr id="3" name="Zástupný symbol obsahu 2"/>
          <p:cNvSpPr>
            <a:spLocks noGrp="1"/>
          </p:cNvSpPr>
          <p:nvPr>
            <p:ph idx="1"/>
          </p:nvPr>
        </p:nvSpPr>
        <p:spPr>
          <a:xfrm>
            <a:off x="418071" y="864974"/>
            <a:ext cx="11427940" cy="5629617"/>
          </a:xfrm>
        </p:spPr>
        <p:txBody>
          <a:bodyPr>
            <a:normAutofit fontScale="85000" lnSpcReduction="20000"/>
          </a:bodyPr>
          <a:lstStyle/>
          <a:p>
            <a:pPr marL="0" indent="0">
              <a:buNone/>
            </a:pPr>
            <a:r>
              <a:rPr lang="sk-SK" b="1" dirty="0" smtClean="0">
                <a:solidFill>
                  <a:srgbClr val="FF0000"/>
                </a:solidFill>
              </a:rPr>
              <a:t>1.) Doplň správne prípony:</a:t>
            </a:r>
          </a:p>
          <a:p>
            <a:pPr marL="0" indent="0">
              <a:buNone/>
            </a:pPr>
            <a:r>
              <a:rPr lang="sk-SK" dirty="0" smtClean="0"/>
              <a:t>Slon___ chobot, </a:t>
            </a:r>
            <a:r>
              <a:rPr lang="sk-SK" dirty="0" err="1" smtClean="0"/>
              <a:t>krokod</a:t>
            </a:r>
            <a:r>
              <a:rPr lang="sk-SK" dirty="0" smtClean="0"/>
              <a:t>___ chvost, had___ oko, </a:t>
            </a:r>
            <a:r>
              <a:rPr lang="sk-SK" dirty="0" err="1"/>
              <a:t>m</a:t>
            </a:r>
            <a:r>
              <a:rPr lang="sk-SK" dirty="0" err="1" smtClean="0"/>
              <a:t>otýl</a:t>
            </a:r>
            <a:r>
              <a:rPr lang="sk-SK" dirty="0" smtClean="0"/>
              <a:t>__ krídla,</a:t>
            </a:r>
          </a:p>
          <a:p>
            <a:pPr marL="0" indent="0">
              <a:buNone/>
            </a:pPr>
            <a:r>
              <a:rPr lang="sk-SK" dirty="0" smtClean="0"/>
              <a:t>netopier___ zvyky, </a:t>
            </a:r>
            <a:r>
              <a:rPr lang="sk-SK" dirty="0" err="1" smtClean="0"/>
              <a:t>vlč</a:t>
            </a:r>
            <a:r>
              <a:rPr lang="sk-SK" dirty="0" smtClean="0"/>
              <a:t>__ zavýjanie, </a:t>
            </a:r>
            <a:r>
              <a:rPr lang="sk-SK" dirty="0" err="1" smtClean="0"/>
              <a:t>mačac</a:t>
            </a:r>
            <a:r>
              <a:rPr lang="sk-SK" dirty="0" smtClean="0"/>
              <a:t>___ labka, had___ jed, </a:t>
            </a:r>
          </a:p>
          <a:p>
            <a:pPr marL="0" indent="0">
              <a:buNone/>
            </a:pPr>
            <a:r>
              <a:rPr lang="sk-SK" dirty="0" smtClean="0"/>
              <a:t>ps___ ňufák, </a:t>
            </a:r>
            <a:r>
              <a:rPr lang="sk-SK" dirty="0" err="1" smtClean="0"/>
              <a:t>kačac</a:t>
            </a:r>
            <a:r>
              <a:rPr lang="sk-SK" dirty="0" smtClean="0"/>
              <a:t>___ tanec, </a:t>
            </a:r>
            <a:r>
              <a:rPr lang="sk-SK" dirty="0" err="1" smtClean="0"/>
              <a:t>ryb</a:t>
            </a:r>
            <a:r>
              <a:rPr lang="sk-SK" dirty="0" smtClean="0"/>
              <a:t>___ šalát.</a:t>
            </a:r>
          </a:p>
          <a:p>
            <a:pPr marL="0" indent="0">
              <a:buNone/>
            </a:pPr>
            <a:endParaRPr lang="sk-SK" dirty="0"/>
          </a:p>
          <a:p>
            <a:pPr marL="0" indent="0">
              <a:buNone/>
            </a:pPr>
            <a:r>
              <a:rPr lang="sk-SK" b="1" dirty="0" smtClean="0">
                <a:solidFill>
                  <a:srgbClr val="FF0000"/>
                </a:solidFill>
              </a:rPr>
              <a:t>2.) Utvor privlastňovacie prídavné mená s príponou: -í, -</a:t>
            </a:r>
            <a:r>
              <a:rPr lang="sk-SK" b="1" dirty="0" err="1" smtClean="0">
                <a:solidFill>
                  <a:srgbClr val="FF0000"/>
                </a:solidFill>
              </a:rPr>
              <a:t>ia</a:t>
            </a:r>
            <a:r>
              <a:rPr lang="sk-SK" b="1" dirty="0" smtClean="0">
                <a:solidFill>
                  <a:srgbClr val="FF0000"/>
                </a:solidFill>
              </a:rPr>
              <a:t>, -</a:t>
            </a:r>
            <a:r>
              <a:rPr lang="sk-SK" b="1" dirty="0" err="1" smtClean="0">
                <a:solidFill>
                  <a:srgbClr val="FF0000"/>
                </a:solidFill>
              </a:rPr>
              <a:t>ie</a:t>
            </a:r>
            <a:r>
              <a:rPr lang="sk-SK" b="1" dirty="0" smtClean="0">
                <a:solidFill>
                  <a:srgbClr val="FF0000"/>
                </a:solidFill>
              </a:rPr>
              <a:t>:</a:t>
            </a:r>
          </a:p>
          <a:p>
            <a:pPr marL="0" indent="0">
              <a:buNone/>
            </a:pPr>
            <a:r>
              <a:rPr lang="sk-SK" dirty="0" smtClean="0"/>
              <a:t>Po lese sa potuluje (medveď) ____________ mláďa. Najväčšiu kolekciu</a:t>
            </a:r>
          </a:p>
          <a:p>
            <a:pPr marL="0" indent="0">
              <a:buNone/>
            </a:pPr>
            <a:r>
              <a:rPr lang="sk-SK" dirty="0" smtClean="0"/>
              <a:t>na výstave tvorili (jeleň) _____________ parohy, (srna, diviak a líška)</a:t>
            </a:r>
          </a:p>
          <a:p>
            <a:pPr marL="0" indent="0">
              <a:buNone/>
            </a:pPr>
            <a:r>
              <a:rPr lang="sk-SK" dirty="0" smtClean="0"/>
              <a:t>_________________________ trofeje. (Havran) ____________ kŕdeľ odletel</a:t>
            </a:r>
          </a:p>
          <a:p>
            <a:pPr marL="0" indent="0">
              <a:buNone/>
            </a:pPr>
            <a:r>
              <a:rPr lang="sk-SK" dirty="0" smtClean="0"/>
              <a:t>smerom k lesu. Z vlaku som zazrel (zajac) ____________ rodinku. </a:t>
            </a:r>
          </a:p>
          <a:p>
            <a:pPr marL="0" indent="0">
              <a:buNone/>
            </a:pPr>
            <a:r>
              <a:rPr lang="sk-SK" dirty="0" smtClean="0"/>
              <a:t>(Včela)________________ kráľovná má dobre vycvičené pomocníčky.</a:t>
            </a:r>
          </a:p>
          <a:p>
            <a:pPr marL="0" indent="0">
              <a:buNone/>
            </a:pPr>
            <a:r>
              <a:rPr lang="sk-SK" dirty="0" smtClean="0"/>
              <a:t>Rybári ráno ponúkajú úlovky na (ryba) _____________ trh. Púšťou putuje</a:t>
            </a:r>
          </a:p>
          <a:p>
            <a:pPr marL="0" indent="0">
              <a:buNone/>
            </a:pPr>
            <a:r>
              <a:rPr lang="sk-SK" dirty="0" smtClean="0"/>
              <a:t>(ťava) _____________ karavána. Z jedného (pštros) _______________ vajca</a:t>
            </a:r>
          </a:p>
          <a:p>
            <a:pPr marL="0" indent="0">
              <a:buNone/>
            </a:pPr>
            <a:r>
              <a:rPr lang="sk-SK" dirty="0" smtClean="0"/>
              <a:t>sa dá pripraviť praženica aj pre desať ľudí. </a:t>
            </a:r>
          </a:p>
          <a:p>
            <a:pPr marL="0" indent="0">
              <a:buNone/>
            </a:pP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8274" y="325465"/>
            <a:ext cx="2787737" cy="2149747"/>
          </a:xfrm>
          <a:prstGeom prst="rect">
            <a:avLst/>
          </a:prstGeom>
        </p:spPr>
      </p:pic>
    </p:spTree>
    <p:extLst>
      <p:ext uri="{BB962C8B-B14F-4D97-AF65-F5344CB8AC3E}">
        <p14:creationId xmlns:p14="http://schemas.microsoft.com/office/powerpoint/2010/main" val="325504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66098" y="185540"/>
            <a:ext cx="10515600" cy="6534042"/>
          </a:xfrm>
        </p:spPr>
        <p:txBody>
          <a:bodyPr>
            <a:normAutofit fontScale="85000" lnSpcReduction="20000"/>
          </a:bodyPr>
          <a:lstStyle/>
          <a:p>
            <a:pPr marL="0" indent="0">
              <a:buNone/>
            </a:pPr>
            <a:r>
              <a:rPr lang="sk-SK" b="1" dirty="0">
                <a:solidFill>
                  <a:srgbClr val="FF0000"/>
                </a:solidFill>
              </a:rPr>
              <a:t>3</a:t>
            </a:r>
            <a:r>
              <a:rPr lang="sk-SK" b="1" dirty="0" smtClean="0">
                <a:solidFill>
                  <a:srgbClr val="FF0000"/>
                </a:solidFill>
              </a:rPr>
              <a:t>.) Nájdi v texte privlastňovacie prídavné mená:</a:t>
            </a:r>
          </a:p>
          <a:p>
            <a:pPr marL="0" indent="0" algn="just">
              <a:buNone/>
            </a:pPr>
            <a:r>
              <a:rPr lang="sk-SK" dirty="0" smtClean="0"/>
              <a:t>Na cestách po svete vždy spoznávam miestne špeciality. </a:t>
            </a:r>
          </a:p>
          <a:p>
            <a:pPr marL="0" indent="0" algn="just">
              <a:buNone/>
            </a:pPr>
            <a:r>
              <a:rPr lang="sk-SK" dirty="0" smtClean="0"/>
              <a:t>Už som ochutnal zapekanú broskyňu s kozím syrom a vanilkovou zmrzlinou. </a:t>
            </a:r>
          </a:p>
          <a:p>
            <a:pPr marL="0" indent="0" algn="just">
              <a:buNone/>
            </a:pPr>
            <a:r>
              <a:rPr lang="sk-SK" dirty="0" smtClean="0"/>
              <a:t>Mám rád aj šalát s lososím mäsom. </a:t>
            </a:r>
          </a:p>
          <a:p>
            <a:pPr marL="0" indent="0" algn="just">
              <a:buNone/>
            </a:pPr>
            <a:r>
              <a:rPr lang="sk-SK" dirty="0" smtClean="0"/>
              <a:t>Viem si pochutnať na pečených zemiakoch, ktoré sú malé ako holubie vajíčka. </a:t>
            </a:r>
          </a:p>
          <a:p>
            <a:pPr marL="0" indent="0" algn="just">
              <a:buNone/>
            </a:pPr>
            <a:r>
              <a:rPr lang="sk-SK" dirty="0" smtClean="0"/>
              <a:t>Odvážili by ste si dať vyprážané holubie stehienka?              </a:t>
            </a:r>
          </a:p>
          <a:p>
            <a:pPr marL="0" indent="0" algn="just">
              <a:buNone/>
            </a:pPr>
            <a:r>
              <a:rPr lang="sk-SK" dirty="0" smtClean="0"/>
              <a:t>Čítal som, že Tatári a Mongoli mali radi kobylie mlieko. </a:t>
            </a:r>
          </a:p>
          <a:p>
            <a:pPr marL="0" indent="0" algn="just">
              <a:buNone/>
            </a:pPr>
            <a:r>
              <a:rPr lang="sk-SK" dirty="0" smtClean="0"/>
              <a:t>Obyvatelia starovekej Perzie zasa nepohrdli ťavím mliekom. </a:t>
            </a:r>
          </a:p>
          <a:p>
            <a:pPr marL="0" indent="0">
              <a:buNone/>
            </a:pPr>
            <a:endParaRPr lang="sk-SK" b="1" dirty="0">
              <a:solidFill>
                <a:srgbClr val="FF0000"/>
              </a:solidFill>
            </a:endParaRPr>
          </a:p>
          <a:p>
            <a:pPr marL="0" indent="0">
              <a:buNone/>
            </a:pPr>
            <a:r>
              <a:rPr lang="sk-SK" b="1" dirty="0">
                <a:solidFill>
                  <a:srgbClr val="FF0000"/>
                </a:solidFill>
              </a:rPr>
              <a:t>4</a:t>
            </a:r>
            <a:r>
              <a:rPr lang="sk-SK" b="1" dirty="0" smtClean="0">
                <a:solidFill>
                  <a:srgbClr val="FF0000"/>
                </a:solidFill>
              </a:rPr>
              <a:t>.) Slová v zátvorkách daj do náležitého tvaru:</a:t>
            </a:r>
          </a:p>
          <a:p>
            <a:pPr marL="0" indent="0">
              <a:buNone/>
            </a:pPr>
            <a:r>
              <a:rPr lang="sk-SK" dirty="0" smtClean="0"/>
              <a:t>Po (hadie)__________ uhryznutí, vo (včelí) __________úli, na (kohútie)</a:t>
            </a:r>
          </a:p>
          <a:p>
            <a:pPr marL="0" indent="0">
              <a:buNone/>
            </a:pPr>
            <a:r>
              <a:rPr lang="sk-SK" dirty="0" smtClean="0"/>
              <a:t> _________ zápasoch, vajcia vo (vranie) ____________ hniezdach,</a:t>
            </a:r>
          </a:p>
          <a:p>
            <a:pPr marL="0" indent="0">
              <a:buNone/>
            </a:pPr>
            <a:r>
              <a:rPr lang="sk-SK" dirty="0" smtClean="0"/>
              <a:t>na (krokodíl) ____________ farme, vysoko v (orol) ____________ </a:t>
            </a:r>
          </a:p>
          <a:p>
            <a:pPr marL="0" indent="0">
              <a:buNone/>
            </a:pPr>
            <a:r>
              <a:rPr lang="sk-SK" dirty="0" smtClean="0"/>
              <a:t>hniezde, medovina s (včelia) _____________ kašičkou, na (motýľ)</a:t>
            </a:r>
          </a:p>
          <a:p>
            <a:pPr marL="0" indent="0">
              <a:buNone/>
            </a:pPr>
            <a:r>
              <a:rPr lang="sk-SK" dirty="0" smtClean="0"/>
              <a:t>____________ krídlach, princezná v (oslia) ______________ koži,</a:t>
            </a:r>
          </a:p>
          <a:p>
            <a:pPr marL="0" indent="0">
              <a:buNone/>
            </a:pPr>
            <a:r>
              <a:rPr lang="sk-SK" dirty="0" smtClean="0"/>
              <a:t>kráčať (husí) pochodom, stretnutie pod (Kozia) skalou, mávanie (supie)</a:t>
            </a:r>
          </a:p>
          <a:p>
            <a:pPr marL="0" indent="0">
              <a:buNone/>
            </a:pPr>
            <a:r>
              <a:rPr lang="sk-SK" dirty="0" smtClean="0"/>
              <a:t>______________ krídel, preteky (sobie) _____________ záprahy. </a:t>
            </a:r>
          </a:p>
          <a:p>
            <a:pPr marL="0" indent="0">
              <a:buNone/>
            </a:pP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622" y="2171440"/>
            <a:ext cx="3031525" cy="3031525"/>
          </a:xfrm>
          <a:prstGeom prst="rect">
            <a:avLst/>
          </a:prstGeom>
        </p:spPr>
      </p:pic>
    </p:spTree>
    <p:extLst>
      <p:ext uri="{BB962C8B-B14F-4D97-AF65-F5344CB8AC3E}">
        <p14:creationId xmlns:p14="http://schemas.microsoft.com/office/powerpoint/2010/main" val="912572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dpis 2"/>
          <p:cNvSpPr>
            <a:spLocks noGrp="1"/>
          </p:cNvSpPr>
          <p:nvPr>
            <p:ph type="subTitle" idx="1"/>
          </p:nvPr>
        </p:nvSpPr>
        <p:spPr>
          <a:xfrm>
            <a:off x="94924" y="89544"/>
            <a:ext cx="12037748" cy="6077421"/>
          </a:xfrm>
        </p:spPr>
        <p:txBody>
          <a:bodyPr>
            <a:normAutofit/>
          </a:bodyPr>
          <a:lstStyle/>
          <a:p>
            <a:pPr algn="l"/>
            <a:r>
              <a:rPr lang="sk-SK" sz="3200" b="1" dirty="0" smtClean="0">
                <a:solidFill>
                  <a:srgbClr val="FF0000"/>
                </a:solidFill>
              </a:rPr>
              <a:t>5.) Nájdi v texte privlastňovacie prídavné mená a urč ich gramatické kategórie          vzor.</a:t>
            </a:r>
          </a:p>
          <a:p>
            <a:pPr algn="just"/>
            <a:r>
              <a:rPr lang="sk-SK" sz="3600" dirty="0" smtClean="0">
                <a:latin typeface="Andalus" panose="02020603050405020304" pitchFamily="18" charset="-78"/>
                <a:cs typeface="Andalus" panose="02020603050405020304" pitchFamily="18" charset="-78"/>
              </a:rPr>
              <a:t>Preteky psích záprahov vznikli na Aljaške. </a:t>
            </a:r>
            <a:r>
              <a:rPr lang="sk-SK" sz="3600" dirty="0" err="1" smtClean="0">
                <a:latin typeface="Andalus" panose="02020603050405020304" pitchFamily="18" charset="-78"/>
                <a:cs typeface="Andalus" panose="02020603050405020304" pitchFamily="18" charset="-78"/>
              </a:rPr>
              <a:t>Muflónia</a:t>
            </a:r>
            <a:r>
              <a:rPr lang="sk-SK" sz="3600" dirty="0" smtClean="0">
                <a:latin typeface="Andalus" panose="02020603050405020304" pitchFamily="18" charset="-78"/>
                <a:cs typeface="Andalus" panose="02020603050405020304" pitchFamily="18" charset="-78"/>
              </a:rPr>
              <a:t> matka               a pštrosí samec z košickej zoologickej záhrady sa stali obeťami ľudskej krutosti. Na slávnosti boli muži odetí do čiernych uniforiem a na hlavách mali čiapky s husími perami.                      Počas Vianoc aj u nás môžeme vidieť svetielkujúceho Santa </a:t>
            </a:r>
            <a:r>
              <a:rPr lang="sk-SK" sz="3600" dirty="0" err="1" smtClean="0">
                <a:latin typeface="Andalus" panose="02020603050405020304" pitchFamily="18" charset="-78"/>
                <a:cs typeface="Andalus" panose="02020603050405020304" pitchFamily="18" charset="-78"/>
              </a:rPr>
              <a:t>Clausa</a:t>
            </a:r>
            <a:r>
              <a:rPr lang="sk-SK" sz="3600" dirty="0" smtClean="0">
                <a:latin typeface="Andalus" panose="02020603050405020304" pitchFamily="18" charset="-78"/>
                <a:cs typeface="Andalus" panose="02020603050405020304" pitchFamily="18" charset="-78"/>
              </a:rPr>
              <a:t> so sobím záprahom. Nočné motýle vedia zachytiť netopierí piskot. Talianske mestečko </a:t>
            </a:r>
            <a:r>
              <a:rPr lang="sk-SK" sz="3600" dirty="0" err="1" smtClean="0">
                <a:latin typeface="Andalus" panose="02020603050405020304" pitchFamily="18" charset="-78"/>
                <a:cs typeface="Andalus" panose="02020603050405020304" pitchFamily="18" charset="-78"/>
              </a:rPr>
              <a:t>Bordano</a:t>
            </a:r>
            <a:r>
              <a:rPr lang="sk-SK" sz="3600" dirty="0" smtClean="0">
                <a:latin typeface="Andalus" panose="02020603050405020304" pitchFamily="18" charset="-78"/>
                <a:cs typeface="Andalus" panose="02020603050405020304" pitchFamily="18" charset="-78"/>
              </a:rPr>
              <a:t> sa nachádza                  na území unikátnej motýlej rezervácie. </a:t>
            </a:r>
            <a:endParaRPr lang="sk-SK" sz="3600" dirty="0">
              <a:latin typeface="Andalus" panose="02020603050405020304" pitchFamily="18" charset="-78"/>
              <a:cs typeface="Andalus" panose="02020603050405020304" pitchFamily="18" charset="-78"/>
            </a:endParaRPr>
          </a:p>
        </p:txBody>
      </p:sp>
      <p:pic>
        <p:nvPicPr>
          <p:cNvPr id="7" name="Obrázo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2378" y="4572000"/>
            <a:ext cx="3834254" cy="2156769"/>
          </a:xfrm>
          <a:prstGeom prst="rect">
            <a:avLst/>
          </a:prstGeom>
        </p:spPr>
      </p:pic>
      <p:pic>
        <p:nvPicPr>
          <p:cNvPr id="8" name="Obrázo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4677" y="584886"/>
            <a:ext cx="494408" cy="492211"/>
          </a:xfrm>
          <a:prstGeom prst="rect">
            <a:avLst/>
          </a:prstGeom>
        </p:spPr>
      </p:pic>
    </p:spTree>
    <p:extLst>
      <p:ext uri="{BB962C8B-B14F-4D97-AF65-F5344CB8AC3E}">
        <p14:creationId xmlns:p14="http://schemas.microsoft.com/office/powerpoint/2010/main" val="3654510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0457" y="233318"/>
            <a:ext cx="12012828" cy="1325563"/>
          </a:xfrm>
        </p:spPr>
        <p:txBody>
          <a:bodyPr>
            <a:normAutofit fontScale="90000"/>
          </a:bodyPr>
          <a:lstStyle/>
          <a:p>
            <a:r>
              <a:rPr lang="sk-SK" b="1" dirty="0" smtClean="0">
                <a:solidFill>
                  <a:srgbClr val="FF0000"/>
                </a:solidFill>
              </a:rPr>
              <a:t>6.) Doplň do textu vhodné slová:</a:t>
            </a:r>
            <a:r>
              <a:rPr lang="sk-SK" dirty="0" smtClean="0"/>
              <a:t/>
            </a:r>
            <a:br>
              <a:rPr lang="sk-SK" dirty="0" smtClean="0"/>
            </a:br>
            <a:r>
              <a:rPr lang="sk-SK" b="1" dirty="0" smtClean="0">
                <a:solidFill>
                  <a:schemeClr val="accent5"/>
                </a:solidFill>
              </a:rPr>
              <a:t>Vydrí</a:t>
            </a:r>
            <a:r>
              <a:rPr lang="sk-SK" b="1" dirty="0" smtClean="0"/>
              <a:t>, </a:t>
            </a:r>
            <a:r>
              <a:rPr lang="sk-SK" b="1" dirty="0" smtClean="0">
                <a:solidFill>
                  <a:schemeClr val="accent6">
                    <a:lumMod val="50000"/>
                  </a:schemeClr>
                </a:solidFill>
              </a:rPr>
              <a:t>bobry</a:t>
            </a:r>
            <a:r>
              <a:rPr lang="sk-SK" b="1" dirty="0" smtClean="0"/>
              <a:t>, </a:t>
            </a:r>
            <a:r>
              <a:rPr lang="sk-SK" b="1" dirty="0" smtClean="0">
                <a:solidFill>
                  <a:srgbClr val="FFC000"/>
                </a:solidFill>
              </a:rPr>
              <a:t>bobrí</a:t>
            </a:r>
            <a:r>
              <a:rPr lang="sk-SK" b="1" dirty="0" smtClean="0"/>
              <a:t>, </a:t>
            </a:r>
            <a:r>
              <a:rPr lang="sk-SK" b="1" dirty="0" smtClean="0">
                <a:solidFill>
                  <a:schemeClr val="accent4">
                    <a:lumMod val="50000"/>
                  </a:schemeClr>
                </a:solidFill>
              </a:rPr>
              <a:t>Bobria</a:t>
            </a:r>
            <a:r>
              <a:rPr lang="sk-SK" b="1" dirty="0" smtClean="0"/>
              <a:t>, </a:t>
            </a:r>
            <a:r>
              <a:rPr lang="sk-SK" b="1" dirty="0" smtClean="0">
                <a:solidFill>
                  <a:schemeClr val="accent2">
                    <a:lumMod val="60000"/>
                    <a:lumOff val="40000"/>
                  </a:schemeClr>
                </a:solidFill>
              </a:rPr>
              <a:t>nadšení</a:t>
            </a:r>
            <a:r>
              <a:rPr lang="sk-SK" b="1" dirty="0" smtClean="0"/>
              <a:t>, </a:t>
            </a:r>
            <a:r>
              <a:rPr lang="sk-SK" b="1" dirty="0" smtClean="0">
                <a:solidFill>
                  <a:srgbClr val="00B0F0"/>
                </a:solidFill>
              </a:rPr>
              <a:t>toku</a:t>
            </a:r>
            <a:r>
              <a:rPr lang="sk-SK" b="1" dirty="0" smtClean="0"/>
              <a:t>, </a:t>
            </a:r>
            <a:r>
              <a:rPr lang="sk-SK" b="1" dirty="0" smtClean="0">
                <a:solidFill>
                  <a:srgbClr val="002060"/>
                </a:solidFill>
              </a:rPr>
              <a:t>ostrými</a:t>
            </a:r>
            <a:r>
              <a:rPr lang="sk-SK" b="1" dirty="0" smtClean="0"/>
              <a:t>, </a:t>
            </a:r>
            <a:r>
              <a:rPr lang="sk-SK" b="1" dirty="0" smtClean="0">
                <a:solidFill>
                  <a:schemeClr val="accent6">
                    <a:lumMod val="60000"/>
                    <a:lumOff val="40000"/>
                  </a:schemeClr>
                </a:solidFill>
              </a:rPr>
              <a:t>hrádzi</a:t>
            </a:r>
            <a:r>
              <a:rPr lang="sk-SK" b="1" dirty="0" smtClean="0"/>
              <a:t> </a:t>
            </a:r>
            <a:endParaRPr lang="sk-SK" b="1" dirty="0">
              <a:solidFill>
                <a:schemeClr val="bg2">
                  <a:lumMod val="10000"/>
                </a:schemeClr>
              </a:solidFill>
            </a:endParaRPr>
          </a:p>
        </p:txBody>
      </p:sp>
      <p:sp>
        <p:nvSpPr>
          <p:cNvPr id="3" name="Zástupný symbol obsahu 2"/>
          <p:cNvSpPr>
            <a:spLocks noGrp="1"/>
          </p:cNvSpPr>
          <p:nvPr>
            <p:ph idx="1"/>
          </p:nvPr>
        </p:nvSpPr>
        <p:spPr>
          <a:xfrm>
            <a:off x="-74141" y="1693819"/>
            <a:ext cx="11897498" cy="4789359"/>
          </a:xfrm>
        </p:spPr>
        <p:txBody>
          <a:bodyPr>
            <a:normAutofit/>
          </a:bodyPr>
          <a:lstStyle/>
          <a:p>
            <a:pPr marL="0" indent="0" algn="just">
              <a:buNone/>
            </a:pPr>
            <a:r>
              <a:rPr lang="sk-SK" sz="3200" dirty="0" smtClean="0"/>
              <a:t>Richard vzal svojich bratrancov k rieke, ktorú nazývajú......................... Žijú tu pracovité ........................... Sú to usilovní stavbári. Stavajú si ..................... </a:t>
            </a:r>
            <a:r>
              <a:rPr lang="sk-SK" sz="3200" dirty="0"/>
              <a:t>h</a:t>
            </a:r>
            <a:r>
              <a:rPr lang="sk-SK" sz="3200" dirty="0" smtClean="0"/>
              <a:t>rad. Jeden vlečie haluz proti prudkému ................... Druhý ....................... hryzákmi obhrýza hrubý konár. Tretí stojí            na ......................... a ukladá prinesený stavebný materiál. Prečo sú takými vytrvalými staviteľmi? Čo ukrývajú ich hradné múry? Plávajúce vydry ich tiež obdivujú. ................. svet je však iný. Ich viac lákajú bystré rybičky. Richardovi bratranci boli ............................... Aký je ten svet zvierat zaujímavý! </a:t>
            </a:r>
            <a:endParaRPr lang="sk-SK" sz="3200" dirty="0"/>
          </a:p>
        </p:txBody>
      </p:sp>
      <p:pic>
        <p:nvPicPr>
          <p:cNvPr id="4" name="Obrázo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5252" y="5231012"/>
            <a:ext cx="2775636" cy="1561085"/>
          </a:xfrm>
          <a:prstGeom prst="rect">
            <a:avLst/>
          </a:prstGeom>
        </p:spPr>
      </p:pic>
      <p:sp>
        <p:nvSpPr>
          <p:cNvPr id="5" name="Obdĺžnik 4"/>
          <p:cNvSpPr/>
          <p:nvPr/>
        </p:nvSpPr>
        <p:spPr>
          <a:xfrm>
            <a:off x="50457" y="841825"/>
            <a:ext cx="11648302" cy="784525"/>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179652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94503" y="282747"/>
            <a:ext cx="11353800" cy="779934"/>
          </a:xfrm>
        </p:spPr>
        <p:txBody>
          <a:bodyPr>
            <a:noAutofit/>
          </a:bodyPr>
          <a:lstStyle/>
          <a:p>
            <a:r>
              <a:rPr lang="sk-SK" sz="2800" b="1" dirty="0" smtClean="0">
                <a:solidFill>
                  <a:srgbClr val="FF0000"/>
                </a:solidFill>
              </a:rPr>
              <a:t>7.) Doplň správne i/í, y/ý.</a:t>
            </a:r>
            <a:br>
              <a:rPr lang="sk-SK" sz="2800" b="1" dirty="0" smtClean="0">
                <a:solidFill>
                  <a:srgbClr val="FF0000"/>
                </a:solidFill>
              </a:rPr>
            </a:br>
            <a:r>
              <a:rPr lang="sk-SK" sz="2800" b="1" dirty="0" smtClean="0">
                <a:solidFill>
                  <a:srgbClr val="FF0000"/>
                </a:solidFill>
              </a:rPr>
              <a:t>Nájdi privlastňovacie prídavné mená. Vyber si 3 a vytvor na </a:t>
            </a:r>
            <a:r>
              <a:rPr lang="sk-SK" sz="2800" b="1" dirty="0" err="1" smtClean="0">
                <a:solidFill>
                  <a:srgbClr val="FF0000"/>
                </a:solidFill>
              </a:rPr>
              <a:t>ne</a:t>
            </a:r>
            <a:r>
              <a:rPr lang="sk-SK" sz="2800" b="1" dirty="0" smtClean="0">
                <a:solidFill>
                  <a:srgbClr val="FF0000"/>
                </a:solidFill>
              </a:rPr>
              <a:t> vetu.</a:t>
            </a:r>
            <a:endParaRPr lang="sk-SK" sz="2800" b="1" dirty="0">
              <a:solidFill>
                <a:srgbClr val="FF0000"/>
              </a:solidFill>
            </a:endParaRPr>
          </a:p>
        </p:txBody>
      </p:sp>
      <p:sp>
        <p:nvSpPr>
          <p:cNvPr id="3" name="Zástupný symbol obsahu 2"/>
          <p:cNvSpPr>
            <a:spLocks noGrp="1"/>
          </p:cNvSpPr>
          <p:nvPr>
            <p:ph idx="1"/>
          </p:nvPr>
        </p:nvSpPr>
        <p:spPr>
          <a:xfrm>
            <a:off x="442783" y="1314879"/>
            <a:ext cx="10515600" cy="5316580"/>
          </a:xfrm>
        </p:spPr>
        <p:txBody>
          <a:bodyPr>
            <a:normAutofit lnSpcReduction="10000"/>
          </a:bodyPr>
          <a:lstStyle/>
          <a:p>
            <a:pPr marL="514350" indent="-514350">
              <a:buAutoNum type="alphaUcParenR"/>
            </a:pPr>
            <a:r>
              <a:rPr lang="sk-SK" dirty="0" err="1" smtClean="0"/>
              <a:t>Ryb</a:t>
            </a:r>
            <a:r>
              <a:rPr lang="sk-SK" dirty="0" smtClean="0"/>
              <a:t>___ šalát,  plávajúce </a:t>
            </a:r>
            <a:r>
              <a:rPr lang="sk-SK" dirty="0" err="1" smtClean="0"/>
              <a:t>ryb</a:t>
            </a:r>
            <a:r>
              <a:rPr lang="sk-SK" dirty="0" smtClean="0"/>
              <a:t>___ a </a:t>
            </a:r>
            <a:r>
              <a:rPr lang="sk-SK" dirty="0" err="1" smtClean="0"/>
              <a:t>ryb</a:t>
            </a:r>
            <a:r>
              <a:rPr lang="sk-SK" dirty="0" smtClean="0"/>
              <a:t>___</a:t>
            </a:r>
            <a:r>
              <a:rPr lang="sk-SK" dirty="0" err="1" smtClean="0"/>
              <a:t>čk</a:t>
            </a:r>
            <a:r>
              <a:rPr lang="sk-SK" dirty="0" smtClean="0"/>
              <a:t>___,  </a:t>
            </a:r>
            <a:r>
              <a:rPr lang="sk-SK" dirty="0" err="1" smtClean="0"/>
              <a:t>rybk</a:t>
            </a:r>
            <a:r>
              <a:rPr lang="sk-SK" dirty="0" smtClean="0"/>
              <a:t>___n chvostík.</a:t>
            </a:r>
          </a:p>
          <a:p>
            <a:pPr marL="514350" indent="-514350">
              <a:buAutoNum type="alphaUcParenR"/>
            </a:pPr>
            <a:r>
              <a:rPr lang="sk-SK" dirty="0" smtClean="0"/>
              <a:t>Antilop___</a:t>
            </a:r>
            <a:r>
              <a:rPr lang="sk-SK" dirty="0" err="1" smtClean="0"/>
              <a:t>ne</a:t>
            </a:r>
            <a:r>
              <a:rPr lang="sk-SK" dirty="0" smtClean="0"/>
              <a:t> štíhle nohy,  juhoafrické antilop___,  antilop___ pár.</a:t>
            </a:r>
          </a:p>
          <a:p>
            <a:pPr marL="514350" indent="-514350">
              <a:buAutoNum type="alphaUcParenR"/>
            </a:pPr>
            <a:r>
              <a:rPr lang="sk-SK" dirty="0" smtClean="0"/>
              <a:t>Krátky sokol___ zobák,  sokol___ sťahovavé,  sokoliarska tradícia.</a:t>
            </a:r>
          </a:p>
          <a:p>
            <a:pPr marL="514350" indent="-514350">
              <a:buAutoNum type="alphaUcParenR"/>
            </a:pPr>
            <a:r>
              <a:rPr lang="sk-SK" dirty="0" smtClean="0"/>
              <a:t>Policajné ps___,  </a:t>
            </a:r>
            <a:r>
              <a:rPr lang="sk-SK" dirty="0" err="1" smtClean="0"/>
              <a:t>vycvičen</a:t>
            </a:r>
            <a:r>
              <a:rPr lang="sk-SK" dirty="0" smtClean="0"/>
              <a:t>___ ps___,  ps___ útulok.</a:t>
            </a:r>
          </a:p>
          <a:p>
            <a:pPr marL="514350" indent="-514350">
              <a:buAutoNum type="alphaUcParenR"/>
            </a:pPr>
            <a:r>
              <a:rPr lang="sk-SK" dirty="0" err="1" smtClean="0"/>
              <a:t>Goril</a:t>
            </a:r>
            <a:r>
              <a:rPr lang="sk-SK" dirty="0" smtClean="0"/>
              <a:t>___no mláďa,  </a:t>
            </a:r>
            <a:r>
              <a:rPr lang="sk-SK" dirty="0" err="1" smtClean="0"/>
              <a:t>goril</a:t>
            </a:r>
            <a:r>
              <a:rPr lang="sk-SK" dirty="0" smtClean="0"/>
              <a:t>___ samec,  pokojamilovné </a:t>
            </a:r>
            <a:r>
              <a:rPr lang="sk-SK" dirty="0" err="1" smtClean="0"/>
              <a:t>goril</a:t>
            </a:r>
            <a:r>
              <a:rPr lang="sk-SK" dirty="0" smtClean="0"/>
              <a:t>___.</a:t>
            </a:r>
          </a:p>
          <a:p>
            <a:pPr marL="514350" indent="-514350">
              <a:buAutoNum type="alphaUcParenR"/>
            </a:pPr>
            <a:r>
              <a:rPr lang="sk-SK" dirty="0" err="1" smtClean="0"/>
              <a:t>Kukučk</a:t>
            </a:r>
            <a:r>
              <a:rPr lang="sk-SK" dirty="0" smtClean="0"/>
              <a:t>___no hniezdo,  kukučkové hodiny,  dve malé </a:t>
            </a:r>
            <a:r>
              <a:rPr lang="sk-SK" dirty="0" err="1" smtClean="0"/>
              <a:t>kukučk</a:t>
            </a:r>
            <a:r>
              <a:rPr lang="sk-SK" dirty="0" smtClean="0"/>
              <a:t>___.</a:t>
            </a:r>
          </a:p>
          <a:p>
            <a:pPr marL="0" indent="0">
              <a:buNone/>
            </a:pPr>
            <a:endParaRPr lang="sk-SK" dirty="0"/>
          </a:p>
          <a:p>
            <a:pPr marL="0" indent="0">
              <a:buNone/>
            </a:pPr>
            <a:r>
              <a:rPr lang="sk-SK" b="1" dirty="0" smtClean="0">
                <a:solidFill>
                  <a:srgbClr val="FF0000"/>
                </a:solidFill>
              </a:rPr>
              <a:t>8.) Ktorý tvar prídavného mena je nesprávny?</a:t>
            </a:r>
          </a:p>
          <a:p>
            <a:pPr marL="514350" indent="-514350">
              <a:buAutoNum type="alphaLcParenR"/>
            </a:pPr>
            <a:r>
              <a:rPr lang="sk-SK" dirty="0"/>
              <a:t>o</a:t>
            </a:r>
            <a:r>
              <a:rPr lang="sk-SK" dirty="0" smtClean="0"/>
              <a:t> orľom lete</a:t>
            </a:r>
          </a:p>
          <a:p>
            <a:pPr marL="514350" indent="-514350">
              <a:buAutoNum type="alphaLcParenR"/>
            </a:pPr>
            <a:r>
              <a:rPr lang="sk-SK" dirty="0"/>
              <a:t>s</a:t>
            </a:r>
            <a:r>
              <a:rPr lang="sk-SK" dirty="0" smtClean="0"/>
              <a:t>usedkini priatelia</a:t>
            </a:r>
          </a:p>
          <a:p>
            <a:pPr marL="514350" indent="-514350">
              <a:buAutoNum type="alphaLcParenR"/>
            </a:pPr>
            <a:r>
              <a:rPr lang="sk-SK" dirty="0" err="1"/>
              <a:t>r</a:t>
            </a:r>
            <a:r>
              <a:rPr lang="sk-SK" dirty="0" err="1" smtClean="0"/>
              <a:t>ybý</a:t>
            </a:r>
            <a:r>
              <a:rPr lang="sk-SK" dirty="0" smtClean="0"/>
              <a:t> tuk</a:t>
            </a: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010" y="4061012"/>
            <a:ext cx="1959491" cy="2734174"/>
          </a:xfrm>
          <a:prstGeom prst="rect">
            <a:avLst/>
          </a:prstGeom>
        </p:spPr>
      </p:pic>
    </p:spTree>
    <p:extLst>
      <p:ext uri="{BB962C8B-B14F-4D97-AF65-F5344CB8AC3E}">
        <p14:creationId xmlns:p14="http://schemas.microsoft.com/office/powerpoint/2010/main" val="1462378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9172" y="10170"/>
            <a:ext cx="11666838" cy="1325563"/>
          </a:xfrm>
        </p:spPr>
        <p:txBody>
          <a:bodyPr>
            <a:noAutofit/>
          </a:bodyPr>
          <a:lstStyle/>
          <a:p>
            <a:r>
              <a:rPr lang="sk-SK" sz="3200" b="1" dirty="0">
                <a:solidFill>
                  <a:srgbClr val="FF0000"/>
                </a:solidFill>
              </a:rPr>
              <a:t>9</a:t>
            </a:r>
            <a:r>
              <a:rPr lang="sk-SK" sz="3200" b="1" dirty="0" smtClean="0">
                <a:solidFill>
                  <a:srgbClr val="FF0000"/>
                </a:solidFill>
              </a:rPr>
              <a:t>.) Vyhľadaj v texte </a:t>
            </a:r>
            <a:r>
              <a:rPr lang="sk-SK" sz="3200" b="1" i="1" u="sng" dirty="0" smtClean="0">
                <a:solidFill>
                  <a:srgbClr val="FF0000"/>
                </a:solidFill>
              </a:rPr>
              <a:t>všetky prídavné mená </a:t>
            </a:r>
            <a:r>
              <a:rPr lang="sk-SK" sz="3200" b="1" dirty="0" smtClean="0">
                <a:solidFill>
                  <a:srgbClr val="FF0000"/>
                </a:solidFill>
              </a:rPr>
              <a:t>a všimni si ich pravopis. Koľko je v texte prídavných mien, ktorými niečo privlastňujeme zvieratám?  </a:t>
            </a:r>
            <a:endParaRPr lang="sk-SK" sz="3200" b="1" dirty="0">
              <a:solidFill>
                <a:srgbClr val="FF0000"/>
              </a:solidFill>
            </a:endParaRPr>
          </a:p>
        </p:txBody>
      </p:sp>
      <p:sp>
        <p:nvSpPr>
          <p:cNvPr id="3" name="Zástupný symbol obsahu 2"/>
          <p:cNvSpPr>
            <a:spLocks noGrp="1"/>
          </p:cNvSpPr>
          <p:nvPr>
            <p:ph idx="1"/>
          </p:nvPr>
        </p:nvSpPr>
        <p:spPr>
          <a:xfrm>
            <a:off x="179172" y="1335733"/>
            <a:ext cx="11650362" cy="5110634"/>
          </a:xfrm>
        </p:spPr>
        <p:txBody>
          <a:bodyPr>
            <a:noAutofit/>
          </a:bodyPr>
          <a:lstStyle/>
          <a:p>
            <a:pPr marL="0" indent="0" algn="just">
              <a:buNone/>
            </a:pPr>
            <a:r>
              <a:rPr lang="sk-SK"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Malí chlapci kráčajú šmykľavým chodníčkom domov. Veselo sa prihovárajú dospelým okolo seba. Tí sú však mlčanliví. Mladí             s pôžitkom vnímajú vtáčí spev a lahodný </a:t>
            </a:r>
            <a:r>
              <a:rPr lang="sk-SK"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kukučkin</a:t>
            </a:r>
            <a:r>
              <a:rPr lang="sk-SK"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 spev. Ktorýsi chlapec zbadal pod stromom veveričku, ktorá sa pýši hebkým kožúškom. Jej ozdobou je aj huňatý chvost. Keď sedí                a prednými labkami si pridŕža oriešok, koniec chvosta má vyše hlavy. Pri skákaní v korunách vysokých stromov ho častokrát používa ako kormidlo. Z blízkych a ďalekých častí chotára sa ozýva hlasný a veselý smiech pracovitých ľudí. Zrazu sa rozvíril lesný prach. Odkiaľsi počuť psí brechot. Mraky zakrývajú žeravý kotúč slnka. Leto mizne s poslednými výstrelkami teplých dní. </a:t>
            </a:r>
            <a:endParaRPr lang="sk-SK" sz="3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7460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10978" y="79932"/>
            <a:ext cx="10515600" cy="1325563"/>
          </a:xfrm>
        </p:spPr>
        <p:txBody>
          <a:bodyPr>
            <a:normAutofit/>
          </a:bodyPr>
          <a:lstStyle/>
          <a:p>
            <a:r>
              <a:rPr lang="sk-SK" sz="4000" b="1" dirty="0" smtClean="0">
                <a:solidFill>
                  <a:srgbClr val="FF0000"/>
                </a:solidFill>
              </a:rPr>
              <a:t>10.) Pridaním slovotvornej prípony utvor privlastňovacie prídavné mená:</a:t>
            </a:r>
            <a:endParaRPr lang="sk-SK" sz="4000" b="1" dirty="0">
              <a:solidFill>
                <a:srgbClr val="FF0000"/>
              </a:solidFill>
            </a:endParaRPr>
          </a:p>
        </p:txBody>
      </p:sp>
      <p:sp>
        <p:nvSpPr>
          <p:cNvPr id="3" name="Zástupný symbol obsahu 2"/>
          <p:cNvSpPr>
            <a:spLocks noGrp="1"/>
          </p:cNvSpPr>
          <p:nvPr>
            <p:ph idx="1"/>
          </p:nvPr>
        </p:nvSpPr>
        <p:spPr>
          <a:xfrm>
            <a:off x="426308" y="1240739"/>
            <a:ext cx="10515600" cy="4945878"/>
          </a:xfrm>
        </p:spPr>
        <p:txBody>
          <a:bodyPr>
            <a:noAutofit/>
          </a:bodyPr>
          <a:lstStyle/>
          <a:p>
            <a:r>
              <a:rPr lang="sk-SK" sz="2000" b="1" dirty="0"/>
              <a:t>p</a:t>
            </a:r>
            <a:r>
              <a:rPr lang="sk-SK" sz="2000" b="1" dirty="0" smtClean="0"/>
              <a:t>áv</a:t>
            </a:r>
          </a:p>
          <a:p>
            <a:r>
              <a:rPr lang="sk-SK" sz="2000" b="1" dirty="0"/>
              <a:t>s</a:t>
            </a:r>
            <a:r>
              <a:rPr lang="sk-SK" sz="2000" b="1" dirty="0" smtClean="0"/>
              <a:t>estra</a:t>
            </a:r>
          </a:p>
          <a:p>
            <a:r>
              <a:rPr lang="sk-SK" sz="2000" b="1" dirty="0"/>
              <a:t>o</a:t>
            </a:r>
            <a:r>
              <a:rPr lang="sk-SK" sz="2000" b="1" dirty="0" smtClean="0"/>
              <a:t>vca</a:t>
            </a:r>
          </a:p>
          <a:p>
            <a:r>
              <a:rPr lang="sk-SK" sz="2000" b="1" dirty="0"/>
              <a:t>b</a:t>
            </a:r>
            <a:r>
              <a:rPr lang="sk-SK" sz="2000" b="1" dirty="0" smtClean="0"/>
              <a:t>rat</a:t>
            </a:r>
          </a:p>
          <a:p>
            <a:r>
              <a:rPr lang="sk-SK" sz="2000" b="1" dirty="0"/>
              <a:t>d</a:t>
            </a:r>
            <a:r>
              <a:rPr lang="sk-SK" sz="2000" b="1" dirty="0" smtClean="0"/>
              <a:t>céra</a:t>
            </a:r>
          </a:p>
          <a:p>
            <a:r>
              <a:rPr lang="sk-SK" sz="2000" b="1" dirty="0"/>
              <a:t>s</a:t>
            </a:r>
            <a:r>
              <a:rPr lang="sk-SK" sz="2000" b="1" dirty="0" smtClean="0"/>
              <a:t>yn</a:t>
            </a:r>
          </a:p>
          <a:p>
            <a:r>
              <a:rPr lang="sk-SK" sz="2000" b="1" dirty="0"/>
              <a:t>s</a:t>
            </a:r>
            <a:r>
              <a:rPr lang="sk-SK" sz="2000" b="1" dirty="0" smtClean="0"/>
              <a:t>liepka</a:t>
            </a:r>
          </a:p>
          <a:p>
            <a:r>
              <a:rPr lang="sk-SK" sz="2000" b="1" dirty="0"/>
              <a:t>h</a:t>
            </a:r>
            <a:r>
              <a:rPr lang="sk-SK" sz="2000" b="1" dirty="0" smtClean="0"/>
              <a:t>uslista</a:t>
            </a:r>
          </a:p>
          <a:p>
            <a:r>
              <a:rPr lang="sk-SK" sz="2000" b="1" dirty="0" smtClean="0"/>
              <a:t>líška</a:t>
            </a:r>
          </a:p>
          <a:p>
            <a:r>
              <a:rPr lang="sk-SK" sz="2000" b="1" dirty="0"/>
              <a:t>m</a:t>
            </a:r>
            <a:r>
              <a:rPr lang="sk-SK" sz="2000" b="1" dirty="0" smtClean="0"/>
              <a:t>yška</a:t>
            </a:r>
          </a:p>
          <a:p>
            <a:r>
              <a:rPr lang="sk-SK" sz="2000" b="1" dirty="0"/>
              <a:t>b</a:t>
            </a:r>
            <a:r>
              <a:rPr lang="sk-SK" sz="2000" b="1" dirty="0" smtClean="0"/>
              <a:t>abka</a:t>
            </a:r>
          </a:p>
          <a:p>
            <a:r>
              <a:rPr lang="sk-SK" sz="2000" b="1" dirty="0"/>
              <a:t>k</a:t>
            </a:r>
            <a:r>
              <a:rPr lang="sk-SK" sz="2000" b="1" dirty="0" smtClean="0"/>
              <a:t>ačka</a:t>
            </a:r>
          </a:p>
          <a:p>
            <a:r>
              <a:rPr lang="sk-SK" sz="2000" b="1" dirty="0" smtClean="0"/>
              <a:t>zajac</a:t>
            </a:r>
          </a:p>
          <a:p>
            <a:r>
              <a:rPr lang="sk-SK" sz="2000" b="1" dirty="0" smtClean="0"/>
              <a:t>spisovateľ</a:t>
            </a:r>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854" y="825091"/>
            <a:ext cx="3555270" cy="4811158"/>
          </a:xfrm>
          <a:prstGeom prst="rect">
            <a:avLst/>
          </a:prstGeom>
        </p:spPr>
      </p:pic>
    </p:spTree>
    <p:extLst>
      <p:ext uri="{BB962C8B-B14F-4D97-AF65-F5344CB8AC3E}">
        <p14:creationId xmlns:p14="http://schemas.microsoft.com/office/powerpoint/2010/main" val="793765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185985" y="117990"/>
            <a:ext cx="7086600" cy="952929"/>
          </a:xfrm>
        </p:spPr>
        <p:txBody>
          <a:bodyPr>
            <a:normAutofit/>
          </a:bodyPr>
          <a:lstStyle/>
          <a:p>
            <a:r>
              <a:rPr lang="sk-SK" b="1" dirty="0" smtClean="0">
                <a:solidFill>
                  <a:schemeClr val="accent4">
                    <a:lumMod val="50000"/>
                  </a:schemeClr>
                </a:solidFill>
                <a:latin typeface="Arial" panose="020B0604020202020204" pitchFamily="34" charset="0"/>
                <a:cs typeface="Arial" panose="020B0604020202020204" pitchFamily="34" charset="0"/>
              </a:rPr>
              <a:t>Ďakujem za pozornosť!</a:t>
            </a:r>
            <a:endParaRPr lang="sk-SK" b="1" dirty="0">
              <a:solidFill>
                <a:schemeClr val="accent4">
                  <a:lumMod val="50000"/>
                </a:schemeClr>
              </a:solidFill>
              <a:latin typeface="Arial" panose="020B0604020202020204" pitchFamily="34" charset="0"/>
              <a:cs typeface="Arial" panose="020B0604020202020204" pitchFamily="34" charset="0"/>
            </a:endParaRPr>
          </a:p>
        </p:txBody>
      </p:sp>
      <p:sp>
        <p:nvSpPr>
          <p:cNvPr id="3" name="Zástupný symbol obsahu 2"/>
          <p:cNvSpPr>
            <a:spLocks noGrp="1"/>
          </p:cNvSpPr>
          <p:nvPr>
            <p:ph idx="1"/>
          </p:nvPr>
        </p:nvSpPr>
        <p:spPr>
          <a:xfrm>
            <a:off x="327880" y="934123"/>
            <a:ext cx="11633886" cy="5720235"/>
          </a:xfrm>
        </p:spPr>
        <p:txBody>
          <a:bodyPr>
            <a:normAutofit fontScale="62500" lnSpcReduction="20000"/>
          </a:bodyPr>
          <a:lstStyle/>
          <a:p>
            <a:pPr marL="0" indent="0">
              <a:buNone/>
            </a:pPr>
            <a:r>
              <a:rPr lang="sk-SK" dirty="0" smtClean="0"/>
              <a:t>Vypracoval: </a:t>
            </a:r>
          </a:p>
          <a:p>
            <a:pPr marL="0" indent="0">
              <a:buNone/>
            </a:pPr>
            <a:r>
              <a:rPr lang="sk-SK" dirty="0" smtClean="0"/>
              <a:t>Mgr. Tomáš Bielik</a:t>
            </a:r>
          </a:p>
          <a:p>
            <a:pPr marL="0" indent="0">
              <a:buNone/>
            </a:pPr>
            <a:endParaRPr lang="sk-SK" dirty="0" smtClean="0"/>
          </a:p>
          <a:p>
            <a:pPr marL="0" indent="0">
              <a:buNone/>
            </a:pPr>
            <a:r>
              <a:rPr lang="sk-SK" dirty="0" smtClean="0"/>
              <a:t>Zdroje: </a:t>
            </a:r>
          </a:p>
          <a:p>
            <a:pPr marL="0" indent="0">
              <a:buNone/>
            </a:pPr>
            <a:r>
              <a:rPr lang="sk-SK" dirty="0" smtClean="0"/>
              <a:t>učebnica Slovenský jazyk pre 6. ročník základných škôl – J. Krajčovičová, J. </a:t>
            </a:r>
            <a:r>
              <a:rPr lang="sk-SK" dirty="0" err="1" smtClean="0"/>
              <a:t>Kesselová</a:t>
            </a:r>
            <a:endParaRPr lang="sk-SK" dirty="0" smtClean="0"/>
          </a:p>
          <a:p>
            <a:pPr marL="0" indent="0">
              <a:buNone/>
            </a:pPr>
            <a:endParaRPr lang="sk-SK" dirty="0" smtClean="0"/>
          </a:p>
          <a:p>
            <a:pPr marL="0" indent="0">
              <a:buNone/>
            </a:pPr>
            <a:r>
              <a:rPr lang="sk-SK" dirty="0" smtClean="0"/>
              <a:t>Päťminútovky zo slovenského jazyka pre 5. a 6. ročník základných škôl – T. </a:t>
            </a:r>
            <a:r>
              <a:rPr lang="sk-SK" dirty="0" err="1" smtClean="0"/>
              <a:t>Lampártová</a:t>
            </a:r>
            <a:endParaRPr lang="sk-SK" dirty="0" smtClean="0"/>
          </a:p>
          <a:p>
            <a:pPr marL="0" indent="0">
              <a:buNone/>
            </a:pPr>
            <a:endParaRPr lang="sk-SK" dirty="0" smtClean="0"/>
          </a:p>
          <a:p>
            <a:pPr marL="0" indent="0">
              <a:buNone/>
            </a:pPr>
            <a:r>
              <a:rPr lang="sk-SK" dirty="0" smtClean="0"/>
              <a:t>Testy 2001 slovenský jazyk – E. </a:t>
            </a:r>
            <a:r>
              <a:rPr lang="sk-SK" dirty="0" err="1" smtClean="0"/>
              <a:t>Tarábková</a:t>
            </a:r>
            <a:endParaRPr lang="sk-SK" dirty="0" smtClean="0"/>
          </a:p>
          <a:p>
            <a:pPr marL="0" indent="0">
              <a:buNone/>
            </a:pPr>
            <a:endParaRPr lang="sk-SK" dirty="0" smtClean="0"/>
          </a:p>
          <a:p>
            <a:pPr marL="0" indent="0">
              <a:buNone/>
            </a:pPr>
            <a:r>
              <a:rPr lang="sk-SK" dirty="0" smtClean="0"/>
              <a:t>Diktáty zo slovenčiny pre 7. a 8. ročník ZŠ – M. Svobodová</a:t>
            </a:r>
          </a:p>
          <a:p>
            <a:pPr marL="0" indent="0">
              <a:buNone/>
            </a:pPr>
            <a:endParaRPr lang="sk-SK" dirty="0" smtClean="0"/>
          </a:p>
          <a:p>
            <a:pPr marL="0" indent="0">
              <a:buNone/>
            </a:pPr>
            <a:r>
              <a:rPr lang="sk-SK" dirty="0" smtClean="0">
                <a:hlinkClick r:id="rId2"/>
              </a:rPr>
              <a:t>https://zoosnv.sk/index.php/lexikon/k-zvierata/k-vtaky/p--56</a:t>
            </a:r>
            <a:endParaRPr lang="sk-SK" dirty="0" smtClean="0"/>
          </a:p>
          <a:p>
            <a:pPr marL="0" indent="0">
              <a:buNone/>
            </a:pPr>
            <a:endParaRPr lang="sk-SK" dirty="0" smtClean="0"/>
          </a:p>
          <a:p>
            <a:pPr marL="0" indent="0">
              <a:buNone/>
            </a:pPr>
            <a:r>
              <a:rPr lang="sk-SK" dirty="0" smtClean="0">
                <a:hlinkClick r:id="rId3"/>
              </a:rPr>
              <a:t>https://www.medvede.sk/?action=zivot</a:t>
            </a:r>
            <a:endParaRPr lang="sk-SK" dirty="0" smtClean="0"/>
          </a:p>
          <a:p>
            <a:pPr marL="0" indent="0">
              <a:buNone/>
            </a:pPr>
            <a:endParaRPr lang="sk-SK" dirty="0"/>
          </a:p>
          <a:p>
            <a:pPr marL="0" indent="0">
              <a:buNone/>
            </a:pPr>
            <a:r>
              <a:rPr lang="sk-SK" dirty="0" smtClean="0"/>
              <a:t>Obrázky - internet</a:t>
            </a:r>
          </a:p>
          <a:p>
            <a:pPr marL="0" indent="0">
              <a:buNone/>
            </a:pPr>
            <a:endParaRPr lang="sk-SK" dirty="0"/>
          </a:p>
          <a:p>
            <a:pPr marL="0" indent="0">
              <a:buNone/>
            </a:pPr>
            <a:endParaRPr lang="sk-SK" dirty="0" smtClean="0"/>
          </a:p>
          <a:p>
            <a:pPr marL="0" indent="0">
              <a:buNone/>
            </a:pPr>
            <a:endParaRPr lang="sk-SK" dirty="0"/>
          </a:p>
          <a:p>
            <a:pPr marL="0" indent="0">
              <a:buNone/>
            </a:pPr>
            <a:endParaRPr lang="sk-SK" dirty="0"/>
          </a:p>
        </p:txBody>
      </p:sp>
      <p:pic>
        <p:nvPicPr>
          <p:cNvPr id="4" name="Obrázo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033" y="3516527"/>
            <a:ext cx="4376352" cy="2976563"/>
          </a:xfrm>
          <a:prstGeom prst="rect">
            <a:avLst/>
          </a:prstGeom>
        </p:spPr>
      </p:pic>
    </p:spTree>
    <p:extLst>
      <p:ext uri="{BB962C8B-B14F-4D97-AF65-F5344CB8AC3E}">
        <p14:creationId xmlns:p14="http://schemas.microsoft.com/office/powerpoint/2010/main" val="823840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289854" y="177007"/>
            <a:ext cx="3667897" cy="1325563"/>
          </a:xfrm>
        </p:spPr>
        <p:txBody>
          <a:bodyPr/>
          <a:lstStyle/>
          <a:p>
            <a:r>
              <a:rPr lang="sk-SK" i="1" dirty="0" smtClean="0">
                <a:solidFill>
                  <a:srgbClr val="FFC000"/>
                </a:solidFill>
              </a:rPr>
              <a:t>Zasmejme sa</a:t>
            </a:r>
            <a:endParaRPr lang="sk-SK" i="1" dirty="0">
              <a:solidFill>
                <a:srgbClr val="FFC000"/>
              </a:solidFill>
            </a:endParaRPr>
          </a:p>
        </p:txBody>
      </p:sp>
      <p:sp>
        <p:nvSpPr>
          <p:cNvPr id="3" name="Zástupný symbol obsahu 2"/>
          <p:cNvSpPr>
            <a:spLocks noGrp="1"/>
          </p:cNvSpPr>
          <p:nvPr>
            <p:ph idx="1"/>
          </p:nvPr>
        </p:nvSpPr>
        <p:spPr>
          <a:xfrm>
            <a:off x="2014152" y="1347831"/>
            <a:ext cx="9461157" cy="4351338"/>
          </a:xfrm>
        </p:spPr>
        <p:txBody>
          <a:bodyPr>
            <a:normAutofit/>
          </a:bodyPr>
          <a:lstStyle/>
          <a:p>
            <a:pPr marL="0" indent="0">
              <a:buNone/>
            </a:pPr>
            <a:r>
              <a:rPr lang="sk-SK" sz="4800" i="1" dirty="0" smtClean="0">
                <a:latin typeface="AngsanaUPC" panose="02020603050405020304" pitchFamily="18" charset="-34"/>
                <a:cs typeface="AngsanaUPC" panose="02020603050405020304" pitchFamily="18" charset="-34"/>
              </a:rPr>
              <a:t>Malý chlapec vidí v ZOO prvýkrát páva a hovorí otcovi:</a:t>
            </a:r>
          </a:p>
          <a:p>
            <a:pPr marL="0" indent="0">
              <a:buNone/>
            </a:pPr>
            <a:r>
              <a:rPr lang="sk-SK" sz="4800" i="1" dirty="0" smtClean="0">
                <a:latin typeface="AngsanaUPC" panose="02020603050405020304" pitchFamily="18" charset="-34"/>
                <a:cs typeface="AngsanaUPC" panose="02020603050405020304" pitchFamily="18" charset="-34"/>
              </a:rPr>
              <a:t>„Tato, pozri, tá sliepka práve rozkvitá!“ </a:t>
            </a:r>
            <a:endParaRPr lang="sk-SK" sz="4800" i="1" dirty="0">
              <a:latin typeface="AngsanaUPC" panose="02020603050405020304" pitchFamily="18" charset="-34"/>
              <a:cs typeface="AngsanaUPC" panose="02020603050405020304" pitchFamily="18" charset="-34"/>
            </a:endParaRPr>
          </a:p>
        </p:txBody>
      </p:sp>
      <p:pic>
        <p:nvPicPr>
          <p:cNvPr id="4" name="Obrázo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9854" y="3086100"/>
            <a:ext cx="3236441" cy="3236441"/>
          </a:xfrm>
          <a:prstGeom prst="rect">
            <a:avLst/>
          </a:prstGeom>
        </p:spPr>
      </p:pic>
    </p:spTree>
    <p:extLst>
      <p:ext uri="{BB962C8B-B14F-4D97-AF65-F5344CB8AC3E}">
        <p14:creationId xmlns:p14="http://schemas.microsoft.com/office/powerpoint/2010/main" val="839103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059194" y="74141"/>
            <a:ext cx="4252784" cy="1054443"/>
          </a:xfrm>
        </p:spPr>
        <p:txBody>
          <a:bodyPr>
            <a:normAutofit fontScale="90000"/>
          </a:bodyPr>
          <a:lstStyle/>
          <a:p>
            <a:r>
              <a:rPr lang="sk-SK" sz="3600" dirty="0" smtClean="0"/>
              <a:t>    </a:t>
            </a:r>
            <a:r>
              <a:rPr lang="sk-SK" sz="3600" dirty="0" smtClean="0">
                <a:solidFill>
                  <a:srgbClr val="0070C0"/>
                </a:solidFill>
              </a:rPr>
              <a:t>PÁV KORUNKATÝ </a:t>
            </a:r>
            <a:br>
              <a:rPr lang="sk-SK" sz="3600" dirty="0" smtClean="0">
                <a:solidFill>
                  <a:srgbClr val="0070C0"/>
                </a:solidFill>
              </a:rPr>
            </a:br>
            <a:r>
              <a:rPr lang="sk-SK" sz="3600" dirty="0" smtClean="0">
                <a:solidFill>
                  <a:srgbClr val="0070C0"/>
                </a:solidFill>
              </a:rPr>
              <a:t>  </a:t>
            </a:r>
            <a:r>
              <a:rPr lang="sk-SK" sz="3600" i="1" dirty="0" smtClean="0">
                <a:solidFill>
                  <a:srgbClr val="0070C0"/>
                </a:solidFill>
              </a:rPr>
              <a:t>(PAVO </a:t>
            </a:r>
            <a:r>
              <a:rPr lang="sk-SK" sz="3600" i="1" dirty="0" smtClean="0">
                <a:solidFill>
                  <a:srgbClr val="0070C0"/>
                </a:solidFill>
              </a:rPr>
              <a:t>CRISTATUS</a:t>
            </a:r>
            <a:r>
              <a:rPr lang="sk-SK" sz="3600" i="1" dirty="0" smtClean="0">
                <a:solidFill>
                  <a:srgbClr val="0070C0"/>
                </a:solidFill>
              </a:rPr>
              <a:t>)</a:t>
            </a:r>
            <a:endParaRPr lang="sk-SK" sz="3600" i="1" dirty="0">
              <a:solidFill>
                <a:srgbClr val="0070C0"/>
              </a:solidFill>
            </a:endParaRPr>
          </a:p>
        </p:txBody>
      </p:sp>
      <p:graphicFrame>
        <p:nvGraphicFramePr>
          <p:cNvPr id="4" name="Zástupný symbol obsahu 3"/>
          <p:cNvGraphicFramePr>
            <a:graphicFrameLocks noGrp="1"/>
          </p:cNvGraphicFramePr>
          <p:nvPr>
            <p:ph idx="1"/>
            <p:extLst>
              <p:ext uri="{D42A27DB-BD31-4B8C-83A1-F6EECF244321}">
                <p14:modId xmlns:p14="http://schemas.microsoft.com/office/powerpoint/2010/main" val="2196429497"/>
              </p:ext>
            </p:extLst>
          </p:nvPr>
        </p:nvGraphicFramePr>
        <p:xfrm>
          <a:off x="196065" y="966628"/>
          <a:ext cx="10997418" cy="4410105"/>
        </p:xfrm>
        <a:graphic>
          <a:graphicData uri="http://schemas.openxmlformats.org/drawingml/2006/table">
            <a:tbl>
              <a:tblPr/>
              <a:tblGrid>
                <a:gridCol w="3665806"/>
                <a:gridCol w="3665806"/>
                <a:gridCol w="3665806"/>
              </a:tblGrid>
              <a:tr h="295006">
                <a:tc>
                  <a:txBody>
                    <a:bodyPr/>
                    <a:lstStyle/>
                    <a:p>
                      <a:pPr algn="r"/>
                      <a:r>
                        <a:rPr lang="sk-SK" sz="1500" b="1" dirty="0" smtClean="0">
                          <a:effectLst/>
                        </a:rPr>
                        <a:t>Zemepisný pôvod:</a:t>
                      </a:r>
                      <a:endParaRPr lang="sk-SK" sz="1500" dirty="0">
                        <a:effectLst/>
                      </a:endParaRPr>
                    </a:p>
                  </a:txBody>
                  <a:tcPr marL="73751" marR="73751" marT="36876" marB="36876">
                    <a:lnL>
                      <a:noFill/>
                    </a:lnL>
                    <a:lnR>
                      <a:noFill/>
                    </a:lnR>
                    <a:lnT>
                      <a:noFill/>
                    </a:lnT>
                    <a:lnB>
                      <a:noFill/>
                    </a:lnB>
                  </a:tcPr>
                </a:tc>
                <a:tc>
                  <a:txBody>
                    <a:bodyPr/>
                    <a:lstStyle/>
                    <a:p>
                      <a:pPr algn="r"/>
                      <a:r>
                        <a:rPr lang="sk-SK" sz="1500">
                          <a:effectLst/>
                        </a:rPr>
                        <a:t> </a:t>
                      </a:r>
                    </a:p>
                  </a:txBody>
                  <a:tcPr marL="73751" marR="73751" marT="36876" marB="36876">
                    <a:lnL>
                      <a:noFill/>
                    </a:lnL>
                    <a:lnR>
                      <a:noFill/>
                    </a:lnR>
                    <a:lnT>
                      <a:noFill/>
                    </a:lnT>
                    <a:lnB>
                      <a:noFill/>
                    </a:lnB>
                  </a:tcPr>
                </a:tc>
                <a:tc>
                  <a:txBody>
                    <a:bodyPr/>
                    <a:lstStyle/>
                    <a:p>
                      <a:r>
                        <a:rPr lang="sk-SK" sz="1500" dirty="0" smtClean="0">
                          <a:effectLst/>
                        </a:rPr>
                        <a:t>Predná </a:t>
                      </a:r>
                      <a:r>
                        <a:rPr lang="sk-SK" sz="1500" dirty="0">
                          <a:effectLst/>
                        </a:rPr>
                        <a:t>India, </a:t>
                      </a:r>
                      <a:r>
                        <a:rPr lang="sk-SK" sz="1500" dirty="0" smtClean="0">
                          <a:effectLst/>
                        </a:rPr>
                        <a:t>Cejlón.</a:t>
                      </a:r>
                      <a:endParaRPr lang="sk-SK" sz="1500" dirty="0">
                        <a:effectLst/>
                      </a:endParaRPr>
                    </a:p>
                  </a:txBody>
                  <a:tcPr marL="73751" marR="73751" marT="36876" marB="36876">
                    <a:lnL>
                      <a:noFill/>
                    </a:lnL>
                    <a:lnR>
                      <a:noFill/>
                    </a:lnR>
                    <a:lnT>
                      <a:noFill/>
                    </a:lnT>
                    <a:lnB>
                      <a:noFill/>
                    </a:lnB>
                  </a:tcPr>
                </a:tc>
              </a:tr>
              <a:tr h="295006">
                <a:tc>
                  <a:txBody>
                    <a:bodyPr/>
                    <a:lstStyle/>
                    <a:p>
                      <a:pPr algn="r"/>
                      <a:r>
                        <a:rPr lang="sk-SK" sz="1500" b="1">
                          <a:effectLst/>
                        </a:rPr>
                        <a:t>Biotop:</a:t>
                      </a:r>
                      <a:endParaRPr lang="sk-SK" sz="1500">
                        <a:effectLst/>
                      </a:endParaRPr>
                    </a:p>
                  </a:txBody>
                  <a:tcPr marL="73751" marR="73751" marT="36876" marB="36876">
                    <a:lnL>
                      <a:noFill/>
                    </a:lnL>
                    <a:lnR>
                      <a:noFill/>
                    </a:lnR>
                    <a:lnT>
                      <a:noFill/>
                    </a:lnT>
                    <a:lnB>
                      <a:noFill/>
                    </a:lnB>
                  </a:tcPr>
                </a:tc>
                <a:tc>
                  <a:txBody>
                    <a:bodyPr/>
                    <a:lstStyle/>
                    <a:p>
                      <a:pPr algn="r"/>
                      <a:r>
                        <a:rPr lang="sk-SK" sz="1500">
                          <a:effectLst/>
                        </a:rPr>
                        <a:t> </a:t>
                      </a:r>
                    </a:p>
                  </a:txBody>
                  <a:tcPr marL="73751" marR="73751" marT="36876" marB="36876">
                    <a:lnL>
                      <a:noFill/>
                    </a:lnL>
                    <a:lnR>
                      <a:noFill/>
                    </a:lnR>
                    <a:lnT>
                      <a:noFill/>
                    </a:lnT>
                    <a:lnB>
                      <a:noFill/>
                    </a:lnB>
                  </a:tcPr>
                </a:tc>
                <a:tc>
                  <a:txBody>
                    <a:bodyPr/>
                    <a:lstStyle/>
                    <a:p>
                      <a:r>
                        <a:rPr lang="pl-PL" sz="1500" dirty="0" smtClean="0">
                          <a:effectLst/>
                        </a:rPr>
                        <a:t>Nížiny </a:t>
                      </a:r>
                      <a:r>
                        <a:rPr lang="pl-PL" sz="1500" dirty="0">
                          <a:effectLst/>
                        </a:rPr>
                        <a:t>i horské lesy do 2 000 m n.m.</a:t>
                      </a:r>
                    </a:p>
                  </a:txBody>
                  <a:tcPr marL="73751" marR="73751" marT="36876" marB="36876">
                    <a:lnL>
                      <a:noFill/>
                    </a:lnL>
                    <a:lnR>
                      <a:noFill/>
                    </a:lnR>
                    <a:lnT>
                      <a:noFill/>
                    </a:lnT>
                    <a:lnB>
                      <a:noFill/>
                    </a:lnB>
                  </a:tcPr>
                </a:tc>
              </a:tr>
              <a:tr h="737515">
                <a:tc>
                  <a:txBody>
                    <a:bodyPr/>
                    <a:lstStyle/>
                    <a:p>
                      <a:pPr algn="r"/>
                      <a:r>
                        <a:rPr lang="sk-SK" sz="1500" b="1">
                          <a:effectLst/>
                        </a:rPr>
                        <a:t>Potrava:</a:t>
                      </a:r>
                      <a:endParaRPr lang="sk-SK" sz="1500">
                        <a:effectLst/>
                      </a:endParaRPr>
                    </a:p>
                  </a:txBody>
                  <a:tcPr marL="73751" marR="73751" marT="36876" marB="36876">
                    <a:lnL>
                      <a:noFill/>
                    </a:lnL>
                    <a:lnR>
                      <a:noFill/>
                    </a:lnR>
                    <a:lnT>
                      <a:noFill/>
                    </a:lnT>
                    <a:lnB>
                      <a:noFill/>
                    </a:lnB>
                  </a:tcPr>
                </a:tc>
                <a:tc>
                  <a:txBody>
                    <a:bodyPr/>
                    <a:lstStyle/>
                    <a:p>
                      <a:pPr algn="r"/>
                      <a:r>
                        <a:rPr lang="sk-SK" sz="1500" dirty="0">
                          <a:effectLst/>
                        </a:rPr>
                        <a:t> </a:t>
                      </a:r>
                    </a:p>
                  </a:txBody>
                  <a:tcPr marL="73751" marR="73751" marT="36876" marB="36876">
                    <a:lnL>
                      <a:noFill/>
                    </a:lnL>
                    <a:lnR>
                      <a:noFill/>
                    </a:lnR>
                    <a:lnT>
                      <a:noFill/>
                    </a:lnT>
                    <a:lnB>
                      <a:noFill/>
                    </a:lnB>
                  </a:tcPr>
                </a:tc>
                <a:tc>
                  <a:txBody>
                    <a:bodyPr/>
                    <a:lstStyle/>
                    <a:p>
                      <a:r>
                        <a:rPr lang="sk-SK" sz="1500" dirty="0" smtClean="0">
                          <a:effectLst/>
                        </a:rPr>
                        <a:t>Drobné </a:t>
                      </a:r>
                      <a:r>
                        <a:rPr lang="sk-SK" sz="1500" dirty="0">
                          <a:effectLst/>
                        </a:rPr>
                        <a:t>stavovce, drobné hady, hmyz, semená, </a:t>
                      </a:r>
                      <a:r>
                        <a:rPr lang="sk-SK" sz="1500" dirty="0" smtClean="0">
                          <a:effectLst/>
                        </a:rPr>
                        <a:t>rôzne </a:t>
                      </a:r>
                      <a:r>
                        <a:rPr lang="sk-SK" sz="1500" dirty="0">
                          <a:effectLst/>
                        </a:rPr>
                        <a:t>plody, zelené výhonky, </a:t>
                      </a:r>
                      <a:r>
                        <a:rPr lang="sk-SK" sz="1500" dirty="0" smtClean="0">
                          <a:effectLst/>
                        </a:rPr>
                        <a:t>tráva.</a:t>
                      </a:r>
                      <a:endParaRPr lang="sk-SK" sz="1500" dirty="0">
                        <a:effectLst/>
                      </a:endParaRPr>
                    </a:p>
                  </a:txBody>
                  <a:tcPr marL="73751" marR="73751" marT="36876" marB="36876">
                    <a:lnL>
                      <a:noFill/>
                    </a:lnL>
                    <a:lnR>
                      <a:noFill/>
                    </a:lnR>
                    <a:lnT>
                      <a:noFill/>
                    </a:lnT>
                    <a:lnB>
                      <a:noFill/>
                    </a:lnB>
                  </a:tcPr>
                </a:tc>
              </a:tr>
              <a:tr h="516260">
                <a:tc>
                  <a:txBody>
                    <a:bodyPr/>
                    <a:lstStyle/>
                    <a:p>
                      <a:pPr algn="r"/>
                      <a:r>
                        <a:rPr lang="sk-SK" sz="1500" b="1">
                          <a:effectLst/>
                        </a:rPr>
                        <a:t>Rozmery:</a:t>
                      </a:r>
                      <a:endParaRPr lang="sk-SK" sz="1500">
                        <a:effectLst/>
                      </a:endParaRPr>
                    </a:p>
                  </a:txBody>
                  <a:tcPr marL="73751" marR="73751" marT="36876" marB="36876">
                    <a:lnL>
                      <a:noFill/>
                    </a:lnL>
                    <a:lnR>
                      <a:noFill/>
                    </a:lnR>
                    <a:lnT>
                      <a:noFill/>
                    </a:lnT>
                    <a:lnB>
                      <a:noFill/>
                    </a:lnB>
                  </a:tcPr>
                </a:tc>
                <a:tc>
                  <a:txBody>
                    <a:bodyPr/>
                    <a:lstStyle/>
                    <a:p>
                      <a:pPr algn="r"/>
                      <a:r>
                        <a:rPr lang="sk-SK" sz="1500" dirty="0">
                          <a:effectLst/>
                        </a:rPr>
                        <a:t> </a:t>
                      </a:r>
                    </a:p>
                  </a:txBody>
                  <a:tcPr marL="73751" marR="73751" marT="36876" marB="36876">
                    <a:lnL>
                      <a:noFill/>
                    </a:lnL>
                    <a:lnR>
                      <a:noFill/>
                    </a:lnR>
                    <a:lnT>
                      <a:noFill/>
                    </a:lnT>
                    <a:lnB>
                      <a:noFill/>
                    </a:lnB>
                  </a:tcPr>
                </a:tc>
                <a:tc>
                  <a:txBody>
                    <a:bodyPr/>
                    <a:lstStyle/>
                    <a:p>
                      <a:r>
                        <a:rPr lang="pl-PL" sz="1500" dirty="0" smtClean="0">
                          <a:effectLst/>
                        </a:rPr>
                        <a:t>Dĺžka </a:t>
                      </a:r>
                      <a:r>
                        <a:rPr lang="pl-PL" sz="1500" dirty="0">
                          <a:effectLst/>
                        </a:rPr>
                        <a:t>180 – 230 cm, z toho chvost meria 130 </a:t>
                      </a:r>
                      <a:r>
                        <a:rPr lang="pl-PL" sz="1500" dirty="0" smtClean="0">
                          <a:effectLst/>
                        </a:rPr>
                        <a:t>– </a:t>
                      </a:r>
                      <a:r>
                        <a:rPr lang="pl-PL" sz="1500" dirty="0">
                          <a:effectLst/>
                        </a:rPr>
                        <a:t>160 cm</a:t>
                      </a:r>
                    </a:p>
                  </a:txBody>
                  <a:tcPr marL="73751" marR="73751" marT="36876" marB="36876">
                    <a:lnL>
                      <a:noFill/>
                    </a:lnL>
                    <a:lnR>
                      <a:noFill/>
                    </a:lnR>
                    <a:lnT>
                      <a:noFill/>
                    </a:lnT>
                    <a:lnB>
                      <a:noFill/>
                    </a:lnB>
                  </a:tcPr>
                </a:tc>
              </a:tr>
              <a:tr h="1401278">
                <a:tc>
                  <a:txBody>
                    <a:bodyPr/>
                    <a:lstStyle/>
                    <a:p>
                      <a:pPr algn="r"/>
                      <a:r>
                        <a:rPr lang="sk-SK" sz="1500" b="1" dirty="0">
                          <a:effectLst/>
                        </a:rPr>
                        <a:t>Rozmnožovanie:</a:t>
                      </a:r>
                      <a:endParaRPr lang="sk-SK" sz="1500" dirty="0">
                        <a:effectLst/>
                      </a:endParaRPr>
                    </a:p>
                  </a:txBody>
                  <a:tcPr marL="73751" marR="73751" marT="36876" marB="36876">
                    <a:lnL>
                      <a:noFill/>
                    </a:lnL>
                    <a:lnR>
                      <a:noFill/>
                    </a:lnR>
                    <a:lnT>
                      <a:noFill/>
                    </a:lnT>
                    <a:lnB>
                      <a:noFill/>
                    </a:lnB>
                  </a:tcPr>
                </a:tc>
                <a:tc>
                  <a:txBody>
                    <a:bodyPr/>
                    <a:lstStyle/>
                    <a:p>
                      <a:pPr algn="r"/>
                      <a:r>
                        <a:rPr lang="sk-SK" sz="1500" dirty="0">
                          <a:effectLst/>
                        </a:rPr>
                        <a:t> </a:t>
                      </a:r>
                    </a:p>
                  </a:txBody>
                  <a:tcPr marL="73751" marR="73751" marT="36876" marB="36876">
                    <a:lnL>
                      <a:noFill/>
                    </a:lnL>
                    <a:lnR>
                      <a:noFill/>
                    </a:lnR>
                    <a:lnT>
                      <a:noFill/>
                    </a:lnT>
                    <a:lnB>
                      <a:noFill/>
                    </a:lnB>
                  </a:tcPr>
                </a:tc>
                <a:tc>
                  <a:txBody>
                    <a:bodyPr/>
                    <a:lstStyle/>
                    <a:p>
                      <a:r>
                        <a:rPr lang="sk-SK" sz="1500" dirty="0" smtClean="0">
                          <a:effectLst/>
                        </a:rPr>
                        <a:t>Hniezdi </a:t>
                      </a:r>
                      <a:r>
                        <a:rPr lang="sk-SK" sz="1500" dirty="0">
                          <a:effectLst/>
                        </a:rPr>
                        <a:t>na zemi pod kríkom, ale i v </a:t>
                      </a:r>
                      <a:r>
                        <a:rPr lang="sk-SK" sz="1500" dirty="0" smtClean="0">
                          <a:effectLst/>
                        </a:rPr>
                        <a:t>dutinách </a:t>
                      </a:r>
                      <a:r>
                        <a:rPr lang="sk-SK" sz="1500" dirty="0">
                          <a:effectLst/>
                        </a:rPr>
                        <a:t>alebo v starých hniezdach veľkých vtákov. Znáša 4 – 5 vajec. Samica </a:t>
                      </a:r>
                      <a:r>
                        <a:rPr lang="sk-SK" sz="1500" dirty="0" smtClean="0">
                          <a:effectLst/>
                        </a:rPr>
                        <a:t>na nich sedí </a:t>
                      </a:r>
                      <a:r>
                        <a:rPr lang="sk-SK" sz="1500" dirty="0">
                          <a:effectLst/>
                        </a:rPr>
                        <a:t>28 dní. </a:t>
                      </a:r>
                      <a:r>
                        <a:rPr lang="sk-SK" sz="1500" dirty="0" smtClean="0">
                          <a:effectLst/>
                        </a:rPr>
                        <a:t>                       O </a:t>
                      </a:r>
                      <a:r>
                        <a:rPr lang="sk-SK" sz="1500" dirty="0">
                          <a:effectLst/>
                        </a:rPr>
                        <a:t>mláďatá sa stará sama, vodí ich za potravou a </a:t>
                      </a:r>
                      <a:r>
                        <a:rPr lang="sk-SK" sz="1500" dirty="0" smtClean="0">
                          <a:effectLst/>
                        </a:rPr>
                        <a:t>ochraňuje.</a:t>
                      </a:r>
                      <a:endParaRPr lang="sk-SK" sz="1500" dirty="0">
                        <a:effectLst/>
                      </a:endParaRPr>
                    </a:p>
                  </a:txBody>
                  <a:tcPr marL="73751" marR="73751" marT="36876" marB="36876">
                    <a:lnL>
                      <a:noFill/>
                    </a:lnL>
                    <a:lnR>
                      <a:noFill/>
                    </a:lnR>
                    <a:lnT>
                      <a:noFill/>
                    </a:lnT>
                    <a:lnB>
                      <a:noFill/>
                    </a:lnB>
                  </a:tcPr>
                </a:tc>
              </a:tr>
              <a:tr h="516260">
                <a:tc>
                  <a:txBody>
                    <a:bodyPr/>
                    <a:lstStyle/>
                    <a:p>
                      <a:pPr algn="r"/>
                      <a:r>
                        <a:rPr lang="sk-SK" sz="1500" b="1">
                          <a:effectLst/>
                        </a:rPr>
                        <a:t>Zaujímavosti:</a:t>
                      </a:r>
                      <a:endParaRPr lang="sk-SK" sz="1500">
                        <a:effectLst/>
                      </a:endParaRPr>
                    </a:p>
                  </a:txBody>
                  <a:tcPr marL="73751" marR="73751" marT="36876" marB="36876">
                    <a:lnL>
                      <a:noFill/>
                    </a:lnL>
                    <a:lnR>
                      <a:noFill/>
                    </a:lnR>
                    <a:lnT>
                      <a:noFill/>
                    </a:lnT>
                    <a:lnB>
                      <a:noFill/>
                    </a:lnB>
                  </a:tcPr>
                </a:tc>
                <a:tc>
                  <a:txBody>
                    <a:bodyPr/>
                    <a:lstStyle/>
                    <a:p>
                      <a:pPr algn="r"/>
                      <a:r>
                        <a:rPr lang="sk-SK" sz="1500" dirty="0">
                          <a:effectLst/>
                        </a:rPr>
                        <a:t> </a:t>
                      </a:r>
                    </a:p>
                  </a:txBody>
                  <a:tcPr marL="73751" marR="73751" marT="36876" marB="36876">
                    <a:lnL>
                      <a:noFill/>
                    </a:lnL>
                    <a:lnR>
                      <a:noFill/>
                    </a:lnR>
                    <a:lnT>
                      <a:noFill/>
                    </a:lnT>
                    <a:lnB>
                      <a:noFill/>
                    </a:lnB>
                  </a:tcPr>
                </a:tc>
                <a:tc>
                  <a:txBody>
                    <a:bodyPr/>
                    <a:lstStyle/>
                    <a:p>
                      <a:r>
                        <a:rPr lang="sk-SK" sz="1500" dirty="0" smtClean="0">
                          <a:effectLst/>
                        </a:rPr>
                        <a:t>Páv </a:t>
                      </a:r>
                      <a:r>
                        <a:rPr lang="sk-SK" sz="1500" dirty="0">
                          <a:effectLst/>
                        </a:rPr>
                        <a:t>sa združuje do menších skupín. </a:t>
                      </a:r>
                      <a:r>
                        <a:rPr lang="sk-SK" sz="1500" dirty="0" smtClean="0">
                          <a:effectLst/>
                        </a:rPr>
                        <a:t>Má </a:t>
                      </a:r>
                      <a:r>
                        <a:rPr lang="sk-SK" sz="1500" dirty="0">
                          <a:effectLst/>
                        </a:rPr>
                        <a:t>4 – 5 </a:t>
                      </a:r>
                      <a:r>
                        <a:rPr lang="sk-SK" sz="1500" dirty="0" smtClean="0">
                          <a:effectLst/>
                        </a:rPr>
                        <a:t>samíc.</a:t>
                      </a:r>
                      <a:endParaRPr lang="sk-SK" sz="1500" dirty="0">
                        <a:effectLst/>
                      </a:endParaRPr>
                    </a:p>
                  </a:txBody>
                  <a:tcPr marL="73751" marR="73751" marT="36876" marB="36876">
                    <a:lnL>
                      <a:noFill/>
                    </a:lnL>
                    <a:lnR>
                      <a:noFill/>
                    </a:lnR>
                    <a:lnT>
                      <a:noFill/>
                    </a:lnT>
                    <a:lnB>
                      <a:noFill/>
                    </a:lnB>
                  </a:tcPr>
                </a:tc>
              </a:tr>
              <a:tr h="295006">
                <a:tc>
                  <a:txBody>
                    <a:bodyPr/>
                    <a:lstStyle/>
                    <a:p>
                      <a:pPr algn="r"/>
                      <a:r>
                        <a:rPr lang="sk-SK" sz="1500" b="1">
                          <a:effectLst/>
                        </a:rPr>
                        <a:t>Rad:</a:t>
                      </a:r>
                      <a:endParaRPr lang="sk-SK" sz="1500">
                        <a:effectLst/>
                      </a:endParaRPr>
                    </a:p>
                  </a:txBody>
                  <a:tcPr marL="73751" marR="73751" marT="36876" marB="36876">
                    <a:lnL>
                      <a:noFill/>
                    </a:lnL>
                    <a:lnR>
                      <a:noFill/>
                    </a:lnR>
                    <a:lnT>
                      <a:noFill/>
                    </a:lnT>
                    <a:lnB>
                      <a:noFill/>
                    </a:lnB>
                  </a:tcPr>
                </a:tc>
                <a:tc>
                  <a:txBody>
                    <a:bodyPr/>
                    <a:lstStyle/>
                    <a:p>
                      <a:pPr algn="r"/>
                      <a:r>
                        <a:rPr lang="sk-SK" sz="1500">
                          <a:effectLst/>
                        </a:rPr>
                        <a:t> </a:t>
                      </a:r>
                    </a:p>
                  </a:txBody>
                  <a:tcPr marL="73751" marR="73751" marT="36876" marB="36876">
                    <a:lnL>
                      <a:noFill/>
                    </a:lnL>
                    <a:lnR>
                      <a:noFill/>
                    </a:lnR>
                    <a:lnT>
                      <a:noFill/>
                    </a:lnT>
                    <a:lnB>
                      <a:noFill/>
                    </a:lnB>
                  </a:tcPr>
                </a:tc>
                <a:tc>
                  <a:txBody>
                    <a:bodyPr/>
                    <a:lstStyle/>
                    <a:p>
                      <a:r>
                        <a:rPr lang="sk-SK" sz="1500">
                          <a:effectLst/>
                        </a:rPr>
                        <a:t>hrabavce</a:t>
                      </a:r>
                    </a:p>
                  </a:txBody>
                  <a:tcPr marL="73751" marR="73751" marT="36876" marB="36876">
                    <a:lnL>
                      <a:noFill/>
                    </a:lnL>
                    <a:lnR>
                      <a:noFill/>
                    </a:lnR>
                    <a:lnT>
                      <a:noFill/>
                    </a:lnT>
                    <a:lnB>
                      <a:noFill/>
                    </a:lnB>
                  </a:tcPr>
                </a:tc>
              </a:tr>
              <a:tr h="295006">
                <a:tc>
                  <a:txBody>
                    <a:bodyPr/>
                    <a:lstStyle/>
                    <a:p>
                      <a:pPr algn="r"/>
                      <a:r>
                        <a:rPr lang="sk-SK" sz="1500" b="1">
                          <a:effectLst/>
                        </a:rPr>
                        <a:t>Čeľaď:</a:t>
                      </a:r>
                      <a:endParaRPr lang="sk-SK" sz="1500">
                        <a:effectLst/>
                      </a:endParaRPr>
                    </a:p>
                  </a:txBody>
                  <a:tcPr marL="73751" marR="73751" marT="36876" marB="36876">
                    <a:lnL>
                      <a:noFill/>
                    </a:lnL>
                    <a:lnR>
                      <a:noFill/>
                    </a:lnR>
                    <a:lnT>
                      <a:noFill/>
                    </a:lnT>
                    <a:lnB>
                      <a:noFill/>
                    </a:lnB>
                  </a:tcPr>
                </a:tc>
                <a:tc>
                  <a:txBody>
                    <a:bodyPr/>
                    <a:lstStyle/>
                    <a:p>
                      <a:pPr algn="r"/>
                      <a:r>
                        <a:rPr lang="sk-SK" sz="1500" dirty="0">
                          <a:effectLst/>
                        </a:rPr>
                        <a:t> </a:t>
                      </a:r>
                    </a:p>
                  </a:txBody>
                  <a:tcPr marL="73751" marR="73751" marT="36876" marB="36876">
                    <a:lnL>
                      <a:noFill/>
                    </a:lnL>
                    <a:lnR>
                      <a:noFill/>
                    </a:lnR>
                    <a:lnT>
                      <a:noFill/>
                    </a:lnT>
                    <a:lnB>
                      <a:noFill/>
                    </a:lnB>
                  </a:tcPr>
                </a:tc>
                <a:tc>
                  <a:txBody>
                    <a:bodyPr/>
                    <a:lstStyle/>
                    <a:p>
                      <a:r>
                        <a:rPr lang="sk-SK" sz="1500" dirty="0">
                          <a:effectLst/>
                        </a:rPr>
                        <a:t>bažantovité</a:t>
                      </a:r>
                    </a:p>
                  </a:txBody>
                  <a:tcPr marL="73751" marR="73751" marT="36876" marB="36876">
                    <a:lnL>
                      <a:noFill/>
                    </a:lnL>
                    <a:lnR>
                      <a:noFill/>
                    </a:lnR>
                    <a:lnT>
                      <a:noFill/>
                    </a:lnT>
                    <a:lnB>
                      <a:noFill/>
                    </a:lnB>
                  </a:tcPr>
                </a:tc>
              </a:tr>
            </a:tbl>
          </a:graphicData>
        </a:graphic>
      </p:graphicFrame>
      <p:sp>
        <p:nvSpPr>
          <p:cNvPr id="5" name="Rectangle 1"/>
          <p:cNvSpPr>
            <a:spLocks noChangeArrowheads="1"/>
          </p:cNvSpPr>
          <p:nvPr/>
        </p:nvSpPr>
        <p:spPr bwMode="auto">
          <a:xfrm>
            <a:off x="0" y="-1110229"/>
            <a:ext cx="65" cy="2677656"/>
          </a:xfrm>
          <a:prstGeom prst="rect">
            <a:avLst/>
          </a:prstGeom>
          <a:solidFill>
            <a:srgbClr val="F2F8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k-SK" altLang="sk-SK" sz="15600" b="1" i="0" u="none" strike="noStrike" cap="none" normalizeH="0" baseline="0" dirty="0" smtClean="0">
              <a:ln>
                <a:noFill/>
              </a:ln>
              <a:solidFill>
                <a:srgbClr val="F8B21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k-SK" altLang="sk-SK" sz="1800" b="0" i="0" u="none" strike="noStrike" cap="none" normalizeH="0" baseline="0" dirty="0" smtClean="0">
              <a:ln>
                <a:noFill/>
              </a:ln>
              <a:solidFill>
                <a:schemeClr val="tx1"/>
              </a:solidFill>
              <a:effectLst/>
              <a:latin typeface="Arial" panose="020B0604020202020204" pitchFamily="34" charset="0"/>
            </a:endParaRPr>
          </a:p>
        </p:txBody>
      </p:sp>
      <p:sp>
        <p:nvSpPr>
          <p:cNvPr id="6" name="BlokTextu 5"/>
          <p:cNvSpPr txBox="1"/>
          <p:nvPr/>
        </p:nvSpPr>
        <p:spPr>
          <a:xfrm>
            <a:off x="74141" y="5307804"/>
            <a:ext cx="11895438" cy="1477328"/>
          </a:xfrm>
          <a:prstGeom prst="rect">
            <a:avLst/>
          </a:prstGeom>
          <a:noFill/>
        </p:spPr>
        <p:txBody>
          <a:bodyPr wrap="square" rtlCol="0">
            <a:spAutoFit/>
          </a:bodyPr>
          <a:lstStyle/>
          <a:p>
            <a:r>
              <a:rPr lang="sk-SK" i="1" dirty="0" smtClean="0">
                <a:latin typeface="Times New Roman" panose="02020603050405020304" pitchFamily="18" charset="0"/>
                <a:cs typeface="Times New Roman" panose="02020603050405020304" pitchFamily="18" charset="0"/>
              </a:rPr>
              <a:t>	Podľa </a:t>
            </a:r>
            <a:r>
              <a:rPr lang="sk-SK" i="1" dirty="0">
                <a:latin typeface="Times New Roman" panose="02020603050405020304" pitchFamily="18" charset="0"/>
                <a:cs typeface="Times New Roman" panose="02020603050405020304" pitchFamily="18" charset="0"/>
              </a:rPr>
              <a:t>tradície </a:t>
            </a:r>
            <a:r>
              <a:rPr lang="sk-SK" i="1" dirty="0" smtClean="0">
                <a:latin typeface="Times New Roman" panose="02020603050405020304" pitchFamily="18" charset="0"/>
                <a:cs typeface="Times New Roman" panose="02020603050405020304" pitchFamily="18" charset="0"/>
              </a:rPr>
              <a:t>si doviezol páva </a:t>
            </a:r>
            <a:r>
              <a:rPr lang="sk-SK" i="1" dirty="0">
                <a:latin typeface="Times New Roman" panose="02020603050405020304" pitchFamily="18" charset="0"/>
                <a:cs typeface="Times New Roman" panose="02020603050405020304" pitchFamily="18" charset="0"/>
              </a:rPr>
              <a:t>z Indie do </a:t>
            </a:r>
            <a:r>
              <a:rPr lang="sk-SK" i="1" dirty="0" err="1">
                <a:latin typeface="Times New Roman" panose="02020603050405020304" pitchFamily="18" charset="0"/>
                <a:cs typeface="Times New Roman" panose="02020603050405020304" pitchFamily="18" charset="0"/>
              </a:rPr>
              <a:t>júdsko</a:t>
            </a:r>
            <a:r>
              <a:rPr lang="sk-SK" i="1" dirty="0">
                <a:latin typeface="Times New Roman" panose="02020603050405020304" pitchFamily="18" charset="0"/>
                <a:cs typeface="Times New Roman" panose="02020603050405020304" pitchFamily="18" charset="0"/>
              </a:rPr>
              <a:t>-izraelského kráľovstva kráľ Šalamún v 10.storočí pred </a:t>
            </a:r>
            <a:r>
              <a:rPr lang="sk-SK" i="1" dirty="0" err="1">
                <a:latin typeface="Times New Roman" panose="02020603050405020304" pitchFamily="18" charset="0"/>
                <a:cs typeface="Times New Roman" panose="02020603050405020304" pitchFamily="18" charset="0"/>
              </a:rPr>
              <a:t>n.l</a:t>
            </a:r>
            <a:r>
              <a:rPr lang="sk-SK" i="1" dirty="0" smtClean="0">
                <a:latin typeface="Times New Roman" panose="02020603050405020304" pitchFamily="18" charset="0"/>
                <a:cs typeface="Times New Roman" panose="02020603050405020304" pitchFamily="18" charset="0"/>
              </a:rPr>
              <a:t>. Odtiaľ </a:t>
            </a:r>
            <a:r>
              <a:rPr lang="sk-SK" i="1" dirty="0">
                <a:latin typeface="Times New Roman" panose="02020603050405020304" pitchFamily="18" charset="0"/>
                <a:cs typeface="Times New Roman" panose="02020603050405020304" pitchFamily="18" charset="0"/>
              </a:rPr>
              <a:t>putovali pávy do Egypta </a:t>
            </a:r>
            <a:r>
              <a:rPr lang="sk-SK" i="1" dirty="0" smtClean="0">
                <a:latin typeface="Times New Roman" panose="02020603050405020304" pitchFamily="18" charset="0"/>
                <a:cs typeface="Times New Roman" panose="02020603050405020304" pitchFamily="18" charset="0"/>
              </a:rPr>
              <a:t>a </a:t>
            </a:r>
            <a:r>
              <a:rPr lang="sk-SK" i="1" dirty="0">
                <a:latin typeface="Times New Roman" panose="02020603050405020304" pitchFamily="18" charset="0"/>
                <a:cs typeface="Times New Roman" panose="02020603050405020304" pitchFamily="18" charset="0"/>
              </a:rPr>
              <a:t>do Grécka</a:t>
            </a:r>
            <a:r>
              <a:rPr lang="sk-SK" i="1" dirty="0" smtClean="0">
                <a:latin typeface="Times New Roman" panose="02020603050405020304" pitchFamily="18" charset="0"/>
                <a:cs typeface="Times New Roman" panose="02020603050405020304" pitchFamily="18" charset="0"/>
              </a:rPr>
              <a:t>. U </a:t>
            </a:r>
            <a:r>
              <a:rPr lang="sk-SK" i="1" dirty="0">
                <a:latin typeface="Times New Roman" panose="02020603050405020304" pitchFamily="18" charset="0"/>
                <a:cs typeface="Times New Roman" panose="02020603050405020304" pitchFamily="18" charset="0"/>
              </a:rPr>
              <a:t>starých Grékov mal páv svoju ochrankyňu – bohyňu </a:t>
            </a:r>
            <a:r>
              <a:rPr lang="sk-SK" i="1" dirty="0" err="1">
                <a:latin typeface="Times New Roman" panose="02020603050405020304" pitchFamily="18" charset="0"/>
                <a:cs typeface="Times New Roman" panose="02020603050405020304" pitchFamily="18" charset="0"/>
              </a:rPr>
              <a:t>Héru</a:t>
            </a:r>
            <a:r>
              <a:rPr lang="sk-SK" i="1" dirty="0" smtClean="0">
                <a:latin typeface="Times New Roman" panose="02020603050405020304" pitchFamily="18" charset="0"/>
                <a:cs typeface="Times New Roman" panose="02020603050405020304" pitchFamily="18" charset="0"/>
              </a:rPr>
              <a:t>. Rimania </a:t>
            </a:r>
            <a:r>
              <a:rPr lang="sk-SK" i="1" dirty="0">
                <a:latin typeface="Times New Roman" panose="02020603050405020304" pitchFamily="18" charset="0"/>
                <a:cs typeface="Times New Roman" panose="02020603050405020304" pitchFamily="18" charset="0"/>
              </a:rPr>
              <a:t>už boli praktickejší – pečené pávy boli hlavnou </a:t>
            </a:r>
            <a:r>
              <a:rPr lang="sk-SK" i="1" dirty="0" smtClean="0">
                <a:latin typeface="Times New Roman" panose="02020603050405020304" pitchFamily="18" charset="0"/>
                <a:cs typeface="Times New Roman" panose="02020603050405020304" pitchFamily="18" charset="0"/>
              </a:rPr>
              <a:t>ozdobou ich </a:t>
            </a:r>
            <a:r>
              <a:rPr lang="sk-SK" i="1" dirty="0">
                <a:latin typeface="Times New Roman" panose="02020603050405020304" pitchFamily="18" charset="0"/>
                <a:cs typeface="Times New Roman" panose="02020603050405020304" pitchFamily="18" charset="0"/>
              </a:rPr>
              <a:t>bohatých </a:t>
            </a:r>
            <a:r>
              <a:rPr lang="sk-SK" i="1" dirty="0" smtClean="0">
                <a:latin typeface="Times New Roman" panose="02020603050405020304" pitchFamily="18" charset="0"/>
                <a:cs typeface="Times New Roman" panose="02020603050405020304" pitchFamily="18" charset="0"/>
              </a:rPr>
              <a:t>stolov. Krásnymi </a:t>
            </a:r>
            <a:r>
              <a:rPr lang="sk-SK" i="1" dirty="0">
                <a:latin typeface="Times New Roman" panose="02020603050405020304" pitchFamily="18" charset="0"/>
                <a:cs typeface="Times New Roman" panose="02020603050405020304" pitchFamily="18" charset="0"/>
              </a:rPr>
              <a:t>pávími perami sa šteklili v krku, aby uľahčili preplnenému žalúdku</a:t>
            </a:r>
            <a:r>
              <a:rPr lang="sk-SK" i="1" dirty="0" smtClean="0">
                <a:latin typeface="Times New Roman" panose="02020603050405020304" pitchFamily="18" charset="0"/>
                <a:cs typeface="Times New Roman" panose="02020603050405020304" pitchFamily="18" charset="0"/>
              </a:rPr>
              <a:t>. Pávy </a:t>
            </a:r>
            <a:r>
              <a:rPr lang="sk-SK" i="1" dirty="0">
                <a:latin typeface="Times New Roman" panose="02020603050405020304" pitchFamily="18" charset="0"/>
                <a:cs typeface="Times New Roman" panose="02020603050405020304" pitchFamily="18" charset="0"/>
              </a:rPr>
              <a:t>sa často chovajú ako ozdoba parkov a záhrad</a:t>
            </a:r>
            <a:r>
              <a:rPr lang="sk-SK" i="1" dirty="0" smtClean="0">
                <a:latin typeface="Times New Roman" panose="02020603050405020304" pitchFamily="18" charset="0"/>
                <a:cs typeface="Times New Roman" panose="02020603050405020304" pitchFamily="18" charset="0"/>
              </a:rPr>
              <a:t>. Neznášajú </a:t>
            </a:r>
            <a:r>
              <a:rPr lang="sk-SK" i="1" dirty="0">
                <a:latin typeface="Times New Roman" panose="02020603050405020304" pitchFamily="18" charset="0"/>
                <a:cs typeface="Times New Roman" panose="02020603050405020304" pitchFamily="18" charset="0"/>
              </a:rPr>
              <a:t>sa </a:t>
            </a:r>
            <a:r>
              <a:rPr lang="sk-SK" i="1" dirty="0" smtClean="0">
                <a:latin typeface="Times New Roman" panose="02020603050405020304" pitchFamily="18" charset="0"/>
                <a:cs typeface="Times New Roman" panose="02020603050405020304" pitchFamily="18" charset="0"/>
              </a:rPr>
              <a:t>s </a:t>
            </a:r>
            <a:r>
              <a:rPr lang="sk-SK" i="1" dirty="0">
                <a:latin typeface="Times New Roman" panose="02020603050405020304" pitchFamily="18" charset="0"/>
                <a:cs typeface="Times New Roman" panose="02020603050405020304" pitchFamily="18" charset="0"/>
              </a:rPr>
              <a:t>inými </a:t>
            </a:r>
            <a:r>
              <a:rPr lang="sk-SK" i="1" dirty="0" smtClean="0">
                <a:latin typeface="Times New Roman" panose="02020603050405020304" pitchFamily="18" charset="0"/>
                <a:cs typeface="Times New Roman" panose="02020603050405020304" pitchFamily="18" charset="0"/>
              </a:rPr>
              <a:t>zvieratami. Silnými </a:t>
            </a:r>
            <a:r>
              <a:rPr lang="sk-SK" i="1" dirty="0">
                <a:latin typeface="Times New Roman" panose="02020603050405020304" pitchFamily="18" charset="0"/>
                <a:cs typeface="Times New Roman" panose="02020603050405020304" pitchFamily="18" charset="0"/>
              </a:rPr>
              <a:t>nohami vyhrabávajú cibuľky okrasný rastlín, ktoré sú ich pochúťkou.</a:t>
            </a:r>
          </a:p>
        </p:txBody>
      </p:sp>
      <p:pic>
        <p:nvPicPr>
          <p:cNvPr id="7" name="Obrázo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487" y="1054443"/>
            <a:ext cx="3179806" cy="4151871"/>
          </a:xfrm>
          <a:prstGeom prst="rect">
            <a:avLst/>
          </a:prstGeom>
        </p:spPr>
      </p:pic>
    </p:spTree>
    <p:extLst>
      <p:ext uri="{BB962C8B-B14F-4D97-AF65-F5344CB8AC3E}">
        <p14:creationId xmlns:p14="http://schemas.microsoft.com/office/powerpoint/2010/main" val="2304154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56968" y="0"/>
            <a:ext cx="10515600" cy="782594"/>
          </a:xfrm>
        </p:spPr>
        <p:txBody>
          <a:bodyPr/>
          <a:lstStyle/>
          <a:p>
            <a:pPr algn="ctr"/>
            <a:r>
              <a:rPr lang="sk-SK" i="1" dirty="0" smtClean="0">
                <a:solidFill>
                  <a:schemeClr val="accent2">
                    <a:lumMod val="50000"/>
                  </a:schemeClr>
                </a:solidFill>
              </a:rPr>
              <a:t>Medvedí život v zime </a:t>
            </a:r>
            <a:endParaRPr lang="sk-SK" i="1" dirty="0">
              <a:solidFill>
                <a:schemeClr val="accent2">
                  <a:lumMod val="50000"/>
                </a:schemeClr>
              </a:solidFill>
            </a:endParaRPr>
          </a:p>
        </p:txBody>
      </p:sp>
      <p:graphicFrame>
        <p:nvGraphicFramePr>
          <p:cNvPr id="4" name="Zástupný symbol obsahu 3"/>
          <p:cNvGraphicFramePr>
            <a:graphicFrameLocks noGrp="1"/>
          </p:cNvGraphicFramePr>
          <p:nvPr>
            <p:ph idx="1"/>
            <p:extLst>
              <p:ext uri="{D42A27DB-BD31-4B8C-83A1-F6EECF244321}">
                <p14:modId xmlns:p14="http://schemas.microsoft.com/office/powerpoint/2010/main" val="4293532392"/>
              </p:ext>
            </p:extLst>
          </p:nvPr>
        </p:nvGraphicFramePr>
        <p:xfrm>
          <a:off x="399020" y="683742"/>
          <a:ext cx="11163299" cy="4625340"/>
        </p:xfrm>
        <a:graphic>
          <a:graphicData uri="http://schemas.openxmlformats.org/drawingml/2006/table">
            <a:tbl>
              <a:tblPr/>
              <a:tblGrid>
                <a:gridCol w="11163299"/>
              </a:tblGrid>
              <a:tr h="4065094">
                <a:tc>
                  <a:txBody>
                    <a:bodyPr/>
                    <a:lstStyle/>
                    <a:p>
                      <a:pPr algn="just" fontAlgn="t"/>
                      <a:r>
                        <a:rPr lang="sk-SK" sz="2400" dirty="0">
                          <a:effectLst/>
                        </a:rPr>
                        <a:t>V zimných mesiacoch sa medveď ukladá na "zimný spánok", ktorý sa nazýva </a:t>
                      </a:r>
                      <a:r>
                        <a:rPr lang="sk-SK" sz="2400" dirty="0" err="1">
                          <a:effectLst/>
                        </a:rPr>
                        <a:t>hibernácia</a:t>
                      </a:r>
                      <a:r>
                        <a:rPr lang="sk-SK" sz="2400" dirty="0">
                          <a:effectLst/>
                        </a:rPr>
                        <a:t>. Jeho telesná teplota sa zníži, spomalí </a:t>
                      </a:r>
                      <a:r>
                        <a:rPr lang="sk-SK" sz="2400" dirty="0" smtClean="0">
                          <a:effectLst/>
                        </a:rPr>
                        <a:t>sa jeho </a:t>
                      </a:r>
                      <a:r>
                        <a:rPr lang="sk-SK" sz="2400" dirty="0">
                          <a:effectLst/>
                        </a:rPr>
                        <a:t>tep a životné funkcie. </a:t>
                      </a:r>
                      <a:r>
                        <a:rPr lang="sk-SK" sz="2400" dirty="0" smtClean="0">
                          <a:effectLst/>
                        </a:rPr>
                        <a:t>Medveď</a:t>
                      </a:r>
                      <a:r>
                        <a:rPr lang="sk-SK" sz="2400" baseline="0" dirty="0" smtClean="0">
                          <a:effectLst/>
                        </a:rPr>
                        <a:t> n</a:t>
                      </a:r>
                      <a:r>
                        <a:rPr lang="sk-SK" sz="2400" dirty="0" smtClean="0">
                          <a:effectLst/>
                        </a:rPr>
                        <a:t>eprijíma </a:t>
                      </a:r>
                      <a:r>
                        <a:rPr lang="sk-SK" sz="2400" dirty="0">
                          <a:effectLst/>
                        </a:rPr>
                        <a:t>žiadnu potravu. Tento "odpočinok" je pre </a:t>
                      </a:r>
                      <a:r>
                        <a:rPr lang="sk-SK" sz="2400" dirty="0" smtClean="0">
                          <a:effectLst/>
                        </a:rPr>
                        <a:t>medvedí život </a:t>
                      </a:r>
                      <a:r>
                        <a:rPr lang="sk-SK" sz="2400" dirty="0">
                          <a:effectLst/>
                        </a:rPr>
                        <a:t>nevyhnutný </a:t>
                      </a:r>
                      <a:r>
                        <a:rPr lang="sk-SK" sz="2400" dirty="0" smtClean="0">
                          <a:effectLst/>
                        </a:rPr>
                        <a:t>v</a:t>
                      </a:r>
                      <a:r>
                        <a:rPr lang="sk-SK" sz="2400" baseline="0" dirty="0" smtClean="0">
                          <a:effectLst/>
                        </a:rPr>
                        <a:t> </a:t>
                      </a:r>
                      <a:r>
                        <a:rPr lang="sk-SK" sz="2400" dirty="0" smtClean="0">
                          <a:effectLst/>
                        </a:rPr>
                        <a:t>období </a:t>
                      </a:r>
                      <a:r>
                        <a:rPr lang="sk-SK" sz="2400" dirty="0">
                          <a:effectLst/>
                        </a:rPr>
                        <a:t>nedostatku potravy. Taktiež je to vhodné obdobie, kedy prídu na svet mláďatá. Medvede si vyhrabávajú brlohy, pričom vyhľadávajú pukliny v skalách, vývraty, koreňové dutiny stromov, alebo využívajú ťažko dostupné skalné </a:t>
                      </a:r>
                      <a:r>
                        <a:rPr lang="sk-SK" sz="2400" dirty="0" smtClean="0">
                          <a:effectLst/>
                        </a:rPr>
                        <a:t>jaskyne.</a:t>
                      </a:r>
                      <a:r>
                        <a:rPr lang="sk-SK" sz="2400" baseline="0" dirty="0" smtClean="0">
                          <a:effectLst/>
                        </a:rPr>
                        <a:t> N</a:t>
                      </a:r>
                      <a:r>
                        <a:rPr lang="sk-SK" sz="2400" dirty="0" smtClean="0">
                          <a:effectLst/>
                        </a:rPr>
                        <a:t>iekedy </a:t>
                      </a:r>
                      <a:r>
                        <a:rPr lang="sk-SK" sz="2400" dirty="0">
                          <a:effectLst/>
                        </a:rPr>
                        <a:t>zaľahnú </a:t>
                      </a:r>
                      <a:r>
                        <a:rPr lang="sk-SK" sz="2400" dirty="0" smtClean="0">
                          <a:effectLst/>
                        </a:rPr>
                        <a:t>                               do </a:t>
                      </a:r>
                      <a:r>
                        <a:rPr lang="sk-SK" sz="2400" dirty="0">
                          <a:effectLst/>
                        </a:rPr>
                        <a:t>kosodreviny či hustej mladiny </a:t>
                      </a:r>
                      <a:r>
                        <a:rPr lang="sk-SK" sz="2400" dirty="0" smtClean="0">
                          <a:effectLst/>
                        </a:rPr>
                        <a:t>ihličnanov</a:t>
                      </a:r>
                      <a:r>
                        <a:rPr lang="sk-SK" sz="2400" dirty="0">
                          <a:effectLst/>
                        </a:rPr>
                        <a:t>. V brlohu ostávajú priemerne od novembra do marca </a:t>
                      </a:r>
                      <a:r>
                        <a:rPr lang="sk-SK" sz="2400" dirty="0" smtClean="0"/>
                        <a:t>–</a:t>
                      </a:r>
                      <a:r>
                        <a:rPr lang="sk-SK" sz="2400" dirty="0" smtClean="0">
                          <a:effectLst/>
                        </a:rPr>
                        <a:t> </a:t>
                      </a:r>
                      <a:r>
                        <a:rPr lang="sk-SK" sz="2400" dirty="0">
                          <a:effectLst/>
                        </a:rPr>
                        <a:t>závisí to od dostupnej potravy, teploty počasia aj jedinca. </a:t>
                      </a:r>
                      <a:r>
                        <a:rPr lang="sk-SK" sz="2400" dirty="0" smtClean="0">
                          <a:effectLst/>
                        </a:rPr>
                        <a:t>Medvedia samica                  s </a:t>
                      </a:r>
                      <a:r>
                        <a:rPr lang="sk-SK" sz="2400" dirty="0">
                          <a:effectLst/>
                        </a:rPr>
                        <a:t>mláďatami vychádza z brloha najneskôr.</a:t>
                      </a:r>
                    </a:p>
                    <a:p>
                      <a:pPr algn="just" fontAlgn="t"/>
                      <a:r>
                        <a:rPr lang="sk-SK" sz="2400" dirty="0">
                          <a:effectLst/>
                        </a:rPr>
                        <a:t>V zajatí sa medvede dožívajú aj viac ako 40 rokov. V prírode je maximum okolo </a:t>
                      </a:r>
                      <a:r>
                        <a:rPr lang="sk-SK" sz="2400" dirty="0" smtClean="0">
                          <a:effectLst/>
                        </a:rPr>
                        <a:t>30 rokov, </a:t>
                      </a:r>
                      <a:r>
                        <a:rPr lang="sk-SK" sz="2400" dirty="0">
                          <a:effectLst/>
                        </a:rPr>
                        <a:t>ale </a:t>
                      </a:r>
                      <a:r>
                        <a:rPr lang="sk-SK" sz="2400" dirty="0" smtClean="0">
                          <a:effectLst/>
                        </a:rPr>
                        <a:t>väčšina </a:t>
                      </a:r>
                      <a:r>
                        <a:rPr lang="sk-SK" sz="2400" dirty="0">
                          <a:effectLst/>
                        </a:rPr>
                        <a:t>medveďov neprežije tak dlho. Život medveďa je naozaj </a:t>
                      </a:r>
                      <a:r>
                        <a:rPr lang="sk-SK" sz="2400" dirty="0" smtClean="0">
                          <a:effectLst/>
                        </a:rPr>
                        <a:t>pestrý, </a:t>
                      </a:r>
                      <a:r>
                        <a:rPr lang="sk-SK" sz="2400" dirty="0">
                          <a:effectLst/>
                        </a:rPr>
                        <a:t>aj keď niekedy neľahký.</a:t>
                      </a:r>
                    </a:p>
                  </a:txBody>
                  <a:tcPr marL="171450" marR="95250" marB="19050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D8C0A8"/>
                    </a:solidFill>
                  </a:tcPr>
                </a:tc>
              </a:tr>
            </a:tbl>
          </a:graphicData>
        </a:graphic>
      </p:graphicFrame>
      <p:pic>
        <p:nvPicPr>
          <p:cNvPr id="5" name="Obrázo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5058" y="4786389"/>
            <a:ext cx="3097427" cy="1980995"/>
          </a:xfrm>
          <a:prstGeom prst="rect">
            <a:avLst/>
          </a:prstGeom>
        </p:spPr>
      </p:pic>
    </p:spTree>
    <p:extLst>
      <p:ext uri="{BB962C8B-B14F-4D97-AF65-F5344CB8AC3E}">
        <p14:creationId xmlns:p14="http://schemas.microsoft.com/office/powerpoint/2010/main" val="420267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632254" y="622900"/>
            <a:ext cx="10515600" cy="5761423"/>
          </a:xfrm>
        </p:spPr>
        <p:txBody>
          <a:bodyPr>
            <a:normAutofit/>
          </a:bodyPr>
          <a:lstStyle/>
          <a:p>
            <a:pPr marL="0" indent="0">
              <a:buNone/>
            </a:pPr>
            <a:r>
              <a:rPr lang="sk-SK" b="1" i="1" dirty="0" smtClean="0">
                <a:latin typeface="Times New Roman" panose="02020603050405020304" pitchFamily="18" charset="0"/>
                <a:cs typeface="Times New Roman" panose="02020603050405020304" pitchFamily="18" charset="0"/>
              </a:rPr>
              <a:t>1.) Čo nové si sa dozvedel o živote medveďov?</a:t>
            </a:r>
          </a:p>
          <a:p>
            <a:pPr marL="0" indent="0">
              <a:buNone/>
            </a:pPr>
            <a:r>
              <a:rPr lang="sk-SK" b="1" i="1" dirty="0" smtClean="0">
                <a:latin typeface="Times New Roman" panose="02020603050405020304" pitchFamily="18" charset="0"/>
                <a:cs typeface="Times New Roman" panose="02020603050405020304" pitchFamily="18" charset="0"/>
              </a:rPr>
              <a:t>2.) Je tento text vecný alebo umelecký? </a:t>
            </a:r>
          </a:p>
          <a:p>
            <a:pPr marL="0" indent="0">
              <a:buNone/>
            </a:pPr>
            <a:r>
              <a:rPr lang="sk-SK" b="1" i="1" dirty="0" smtClean="0">
                <a:latin typeface="Times New Roman" panose="02020603050405020304" pitchFamily="18" charset="0"/>
                <a:cs typeface="Times New Roman" panose="02020603050405020304" pitchFamily="18" charset="0"/>
              </a:rPr>
              <a:t>3.) Nájdi v texte privlastňovacie prídavné mená.</a:t>
            </a:r>
          </a:p>
          <a:p>
            <a:pPr marL="0" indent="0">
              <a:buNone/>
            </a:pPr>
            <a:r>
              <a:rPr lang="sk-SK" b="1" i="1" dirty="0" smtClean="0">
                <a:latin typeface="Times New Roman" panose="02020603050405020304" pitchFamily="18" charset="0"/>
                <a:cs typeface="Times New Roman" panose="02020603050405020304" pitchFamily="18" charset="0"/>
              </a:rPr>
              <a:t>4.) Porovnaj tvary slov: </a:t>
            </a:r>
          </a:p>
          <a:p>
            <a:pPr marL="0" indent="0">
              <a:buNone/>
            </a:pPr>
            <a:endParaRPr lang="sk-SK" dirty="0" smtClean="0"/>
          </a:p>
          <a:p>
            <a:pPr marL="0" indent="0">
              <a:buNone/>
            </a:pPr>
            <a:r>
              <a:rPr lang="sk-SK" sz="3200" dirty="0">
                <a:solidFill>
                  <a:schemeClr val="accent2">
                    <a:lumMod val="50000"/>
                  </a:schemeClr>
                </a:solidFill>
              </a:rPr>
              <a:t>m</a:t>
            </a:r>
            <a:r>
              <a:rPr lang="sk-SK" sz="3200" dirty="0" smtClean="0">
                <a:solidFill>
                  <a:schemeClr val="accent2">
                    <a:lumMod val="50000"/>
                  </a:schemeClr>
                </a:solidFill>
              </a:rPr>
              <a:t>edveďov život – medvedí život</a:t>
            </a:r>
          </a:p>
          <a:p>
            <a:pPr marL="0" indent="0">
              <a:buNone/>
            </a:pPr>
            <a:r>
              <a:rPr lang="sk-SK" sz="3200" dirty="0">
                <a:solidFill>
                  <a:schemeClr val="accent2">
                    <a:lumMod val="50000"/>
                  </a:schemeClr>
                </a:solidFill>
              </a:rPr>
              <a:t>m</a:t>
            </a:r>
            <a:r>
              <a:rPr lang="sk-SK" sz="3200" dirty="0" smtClean="0">
                <a:solidFill>
                  <a:schemeClr val="accent2">
                    <a:lumMod val="50000"/>
                  </a:schemeClr>
                </a:solidFill>
              </a:rPr>
              <a:t>edveďova potrava – medvedia potrava</a:t>
            </a:r>
          </a:p>
          <a:p>
            <a:pPr marL="0" indent="0">
              <a:buNone/>
            </a:pPr>
            <a:r>
              <a:rPr lang="sk-SK" sz="3200" dirty="0">
                <a:solidFill>
                  <a:schemeClr val="accent2">
                    <a:lumMod val="50000"/>
                  </a:schemeClr>
                </a:solidFill>
              </a:rPr>
              <a:t>m</a:t>
            </a:r>
            <a:r>
              <a:rPr lang="sk-SK" sz="3200" dirty="0" smtClean="0">
                <a:solidFill>
                  <a:schemeClr val="accent2">
                    <a:lumMod val="50000"/>
                  </a:schemeClr>
                </a:solidFill>
              </a:rPr>
              <a:t>edveďov brloh – medvedí brloh</a:t>
            </a:r>
          </a:p>
          <a:p>
            <a:pPr marL="0" indent="0">
              <a:buNone/>
            </a:pPr>
            <a:r>
              <a:rPr lang="sk-SK" sz="3200" dirty="0">
                <a:solidFill>
                  <a:schemeClr val="accent2">
                    <a:lumMod val="50000"/>
                  </a:schemeClr>
                </a:solidFill>
              </a:rPr>
              <a:t>m</a:t>
            </a:r>
            <a:r>
              <a:rPr lang="sk-SK" sz="3200" dirty="0" smtClean="0">
                <a:solidFill>
                  <a:schemeClr val="accent2">
                    <a:lumMod val="50000"/>
                  </a:schemeClr>
                </a:solidFill>
              </a:rPr>
              <a:t>edveďova samica – medvedia samica</a:t>
            </a:r>
          </a:p>
          <a:p>
            <a:pPr marL="0" indent="0">
              <a:buNone/>
            </a:pPr>
            <a:endParaRPr lang="sk-SK" dirty="0" smtClean="0"/>
          </a:p>
          <a:p>
            <a:pPr marL="0" indent="0">
              <a:buNone/>
            </a:pPr>
            <a:endParaRPr lang="sk-SK" dirty="0" smtClean="0"/>
          </a:p>
          <a:p>
            <a:pPr marL="0" indent="0">
              <a:buNone/>
            </a:pPr>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911" y="1850331"/>
            <a:ext cx="3661204" cy="3478144"/>
          </a:xfrm>
          <a:prstGeom prst="rect">
            <a:avLst/>
          </a:prstGeom>
        </p:spPr>
      </p:pic>
    </p:spTree>
    <p:extLst>
      <p:ext uri="{BB962C8B-B14F-4D97-AF65-F5344CB8AC3E}">
        <p14:creationId xmlns:p14="http://schemas.microsoft.com/office/powerpoint/2010/main" val="451816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55871" y="333820"/>
            <a:ext cx="11642124" cy="6082700"/>
          </a:xfrm>
        </p:spPr>
        <p:txBody>
          <a:bodyPr>
            <a:normAutofit/>
          </a:bodyPr>
          <a:lstStyle/>
          <a:p>
            <a:pPr marL="0" indent="0">
              <a:buNone/>
            </a:pPr>
            <a:r>
              <a:rPr lang="sk-SK" dirty="0" smtClean="0"/>
              <a:t>Prídavné mená, ktoré vyjadrujú, že osobám alebo zvieratám niečo patrí,                        nazývame privlastňovacie prídavné mená. </a:t>
            </a:r>
          </a:p>
          <a:p>
            <a:pPr marL="0" indent="0">
              <a:buNone/>
            </a:pPr>
            <a:r>
              <a:rPr lang="sk-SK" dirty="0" smtClean="0"/>
              <a:t>Pýtame sa na </a:t>
            </a:r>
            <a:r>
              <a:rPr lang="sk-SK" dirty="0" err="1" smtClean="0"/>
              <a:t>ne</a:t>
            </a:r>
            <a:r>
              <a:rPr lang="sk-SK" dirty="0" smtClean="0"/>
              <a:t> otázkami: Čí? Čia? Čie?</a:t>
            </a:r>
          </a:p>
          <a:p>
            <a:pPr marL="0" indent="0">
              <a:buNone/>
            </a:pPr>
            <a:r>
              <a:rPr lang="sk-SK" dirty="0" smtClean="0"/>
              <a:t>Prídavné mená sú dvojaké:</a:t>
            </a:r>
          </a:p>
          <a:p>
            <a:pPr marL="0" indent="0">
              <a:buNone/>
            </a:pPr>
            <a:endParaRPr lang="sk-SK" dirty="0"/>
          </a:p>
          <a:p>
            <a:pPr marL="0" indent="0">
              <a:buNone/>
            </a:pPr>
            <a:r>
              <a:rPr lang="sk-SK" b="1" i="1" dirty="0" smtClean="0">
                <a:solidFill>
                  <a:srgbClr val="FF0000"/>
                </a:solidFill>
              </a:rPr>
              <a:t>1.) Individuálne </a:t>
            </a:r>
            <a:r>
              <a:rPr lang="sk-SK" dirty="0" smtClean="0"/>
              <a:t>– vyjadrujú privlastnenie jednotlivým osobám/zvieratám:</a:t>
            </a:r>
          </a:p>
          <a:p>
            <a:pPr marL="0" indent="0">
              <a:buNone/>
            </a:pPr>
            <a:r>
              <a:rPr lang="sk-SK" dirty="0" smtClean="0"/>
              <a:t>chlapcov, otcov, psíkov, vlkov, sestrin, Katkin, </a:t>
            </a:r>
            <a:r>
              <a:rPr lang="sk-SK" dirty="0" err="1" smtClean="0"/>
              <a:t>líškin</a:t>
            </a:r>
            <a:r>
              <a:rPr lang="sk-SK" dirty="0" smtClean="0"/>
              <a:t>, mačkin, medveďova. </a:t>
            </a:r>
          </a:p>
          <a:p>
            <a:pPr marL="0" indent="0">
              <a:buNone/>
            </a:pPr>
            <a:r>
              <a:rPr lang="sk-SK" dirty="0" smtClean="0"/>
              <a:t>Napr. medveďov brloh – patrí jednému medveďovi.</a:t>
            </a:r>
          </a:p>
          <a:p>
            <a:pPr marL="0" indent="0">
              <a:buNone/>
            </a:pPr>
            <a:endParaRPr lang="sk-SK" dirty="0"/>
          </a:p>
          <a:p>
            <a:pPr marL="0" indent="0">
              <a:buNone/>
            </a:pPr>
            <a:r>
              <a:rPr lang="sk-SK" b="1" i="1" dirty="0" smtClean="0">
                <a:solidFill>
                  <a:srgbClr val="FF0000"/>
                </a:solidFill>
              </a:rPr>
              <a:t>2.) Druhové </a:t>
            </a:r>
            <a:r>
              <a:rPr lang="sk-SK" dirty="0" smtClean="0"/>
              <a:t>– vyjadrujú privlastnenie celému zvieraciemu/ľudskému druhu:</a:t>
            </a:r>
          </a:p>
          <a:p>
            <a:pPr marL="0" indent="0">
              <a:buNone/>
            </a:pPr>
            <a:r>
              <a:rPr lang="sk-SK" dirty="0" smtClean="0"/>
              <a:t>psí, vlčí, medvedí, sloní, líščí, labutí, včelí.</a:t>
            </a:r>
          </a:p>
          <a:p>
            <a:pPr marL="0" indent="0">
              <a:buNone/>
            </a:pPr>
            <a:r>
              <a:rPr lang="sk-SK" dirty="0" smtClean="0"/>
              <a:t>Napr. medvedí brloh – brloh, aký mávajú medvede, typický pre medvede. </a:t>
            </a:r>
          </a:p>
        </p:txBody>
      </p:sp>
      <p:pic>
        <p:nvPicPr>
          <p:cNvPr id="4" name="Obrázo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1121" y="788564"/>
            <a:ext cx="2009163" cy="2009163"/>
          </a:xfrm>
          <a:prstGeom prst="rect">
            <a:avLst/>
          </a:prstGeom>
        </p:spPr>
      </p:pic>
    </p:spTree>
    <p:extLst>
      <p:ext uri="{BB962C8B-B14F-4D97-AF65-F5344CB8AC3E}">
        <p14:creationId xmlns:p14="http://schemas.microsoft.com/office/powerpoint/2010/main" val="1628387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47583" y="376505"/>
            <a:ext cx="10991336" cy="1325563"/>
          </a:xfrm>
        </p:spPr>
        <p:txBody>
          <a:bodyPr>
            <a:normAutofit/>
          </a:bodyPr>
          <a:lstStyle/>
          <a:p>
            <a:r>
              <a:rPr lang="sk-SK" sz="4000" b="1" i="1" dirty="0" smtClean="0">
                <a:solidFill>
                  <a:srgbClr val="C00000"/>
                </a:solidFill>
              </a:rPr>
              <a:t>Privlastni predmety alebo vlastnosti týmto zvieratám:</a:t>
            </a:r>
            <a:endParaRPr lang="sk-SK" sz="4000" b="1" i="1" dirty="0">
              <a:solidFill>
                <a:srgbClr val="C0000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01713" y="1844972"/>
            <a:ext cx="2967644" cy="1974273"/>
          </a:xfrm>
        </p:spPr>
      </p:pic>
      <p:pic>
        <p:nvPicPr>
          <p:cNvPr id="5" name="Obrázok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223" y="3798897"/>
            <a:ext cx="29686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brázok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9357" y="1839922"/>
            <a:ext cx="31400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rázok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69357" y="3811597"/>
            <a:ext cx="314007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rázok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09432" y="1839922"/>
            <a:ext cx="30353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Obrázok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09432" y="3824297"/>
            <a:ext cx="3035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902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31341" y="332174"/>
            <a:ext cx="10515600" cy="1325563"/>
          </a:xfrm>
        </p:spPr>
        <p:txBody>
          <a:bodyPr>
            <a:normAutofit/>
          </a:bodyPr>
          <a:lstStyle/>
          <a:p>
            <a:pPr algn="ctr"/>
            <a:r>
              <a:rPr lang="sk-SK" sz="5400" b="1" dirty="0" smtClean="0">
                <a:solidFill>
                  <a:srgbClr val="00B0F0"/>
                </a:solidFill>
              </a:rPr>
              <a:t>Vzor páví</a:t>
            </a:r>
            <a:endParaRPr lang="sk-SK" sz="5400" b="1" dirty="0">
              <a:solidFill>
                <a:srgbClr val="00B0F0"/>
              </a:solidFill>
            </a:endParaRPr>
          </a:p>
        </p:txBody>
      </p:sp>
      <p:sp>
        <p:nvSpPr>
          <p:cNvPr id="3" name="Zástupný symbol obsahu 2"/>
          <p:cNvSpPr>
            <a:spLocks noGrp="1"/>
          </p:cNvSpPr>
          <p:nvPr>
            <p:ph idx="1"/>
          </p:nvPr>
        </p:nvSpPr>
        <p:spPr>
          <a:xfrm>
            <a:off x="599304" y="1421972"/>
            <a:ext cx="11469129" cy="4351338"/>
          </a:xfrm>
        </p:spPr>
        <p:txBody>
          <a:bodyPr/>
          <a:lstStyle/>
          <a:p>
            <a:pPr>
              <a:buNone/>
              <a:defRPr/>
            </a:pPr>
            <a:r>
              <a:rPr lang="sk-SK" altLang="sk-SK" dirty="0" smtClean="0"/>
              <a:t>   </a:t>
            </a:r>
            <a:r>
              <a:rPr lang="sk-SK" altLang="sk-SK" sz="3200" dirty="0" smtClean="0"/>
              <a:t>Podľa </a:t>
            </a:r>
            <a:r>
              <a:rPr lang="sk-SK" altLang="sk-SK" sz="3200" dirty="0"/>
              <a:t>vzoru páví skloňujeme </a:t>
            </a:r>
            <a:r>
              <a:rPr lang="sk-SK" altLang="sk-SK" sz="3200" dirty="0" smtClean="0"/>
              <a:t>privlastňovacie </a:t>
            </a:r>
            <a:r>
              <a:rPr lang="sk-SK" altLang="sk-SK" sz="3200" dirty="0"/>
              <a:t>prídavné mená, </a:t>
            </a:r>
            <a:r>
              <a:rPr lang="sk-SK" altLang="sk-SK" sz="3200" dirty="0" smtClean="0"/>
              <a:t>ktorými  privlastňujeme </a:t>
            </a:r>
            <a:r>
              <a:rPr lang="sk-SK" altLang="sk-SK" sz="3200" dirty="0"/>
              <a:t>celému zvieraciemu druhu</a:t>
            </a:r>
            <a:r>
              <a:rPr lang="sk-SK" altLang="sk-SK" sz="3200" dirty="0" smtClean="0"/>
              <a:t>.</a:t>
            </a:r>
          </a:p>
          <a:p>
            <a:pPr>
              <a:buNone/>
              <a:defRPr/>
            </a:pPr>
            <a:r>
              <a:rPr lang="sk-SK" altLang="sk-SK" sz="3200" dirty="0"/>
              <a:t> </a:t>
            </a:r>
            <a:r>
              <a:rPr lang="sk-SK" altLang="sk-SK" sz="3200" dirty="0" smtClean="0"/>
              <a:t>	Napr. medved</a:t>
            </a:r>
            <a:r>
              <a:rPr lang="sk-SK" altLang="sk-SK" sz="3200" b="1" dirty="0" smtClean="0">
                <a:solidFill>
                  <a:srgbClr val="00B0F0"/>
                </a:solidFill>
              </a:rPr>
              <a:t>í</a:t>
            </a:r>
            <a:r>
              <a:rPr lang="sk-SK" altLang="sk-SK" sz="3200" dirty="0" smtClean="0"/>
              <a:t> spánok, tigr</a:t>
            </a:r>
            <a:r>
              <a:rPr lang="sk-SK" altLang="sk-SK" sz="3200" b="1" dirty="0" smtClean="0">
                <a:solidFill>
                  <a:srgbClr val="00B0F0"/>
                </a:solidFill>
              </a:rPr>
              <a:t>í</a:t>
            </a:r>
            <a:r>
              <a:rPr lang="sk-SK" altLang="sk-SK" sz="3200" dirty="0" smtClean="0"/>
              <a:t> rev, líšč</a:t>
            </a:r>
            <a:r>
              <a:rPr lang="sk-SK" altLang="sk-SK" sz="3200" b="1" dirty="0" smtClean="0">
                <a:solidFill>
                  <a:srgbClr val="00B0F0"/>
                </a:solidFill>
              </a:rPr>
              <a:t>ia</a:t>
            </a:r>
            <a:r>
              <a:rPr lang="sk-SK" altLang="sk-SK" sz="3200" dirty="0" smtClean="0"/>
              <a:t> nora, motýl</a:t>
            </a:r>
            <a:r>
              <a:rPr lang="sk-SK" altLang="sk-SK" sz="3200" b="1" dirty="0" smtClean="0">
                <a:solidFill>
                  <a:srgbClr val="00B0F0"/>
                </a:solidFill>
              </a:rPr>
              <a:t>ie</a:t>
            </a:r>
            <a:r>
              <a:rPr lang="sk-SK" altLang="sk-SK" sz="3200" b="1" dirty="0" smtClean="0"/>
              <a:t> </a:t>
            </a:r>
            <a:r>
              <a:rPr lang="sk-SK" altLang="sk-SK" sz="3200" dirty="0" smtClean="0"/>
              <a:t>krídla. </a:t>
            </a:r>
            <a:endParaRPr lang="sk-SK" altLang="sk-SK" sz="3200" dirty="0"/>
          </a:p>
          <a:p>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094" y="3188043"/>
            <a:ext cx="3772134" cy="3115447"/>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800129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506848" y="91345"/>
            <a:ext cx="6567617" cy="1325563"/>
          </a:xfrm>
        </p:spPr>
        <p:txBody>
          <a:bodyPr>
            <a:normAutofit fontScale="90000"/>
          </a:bodyPr>
          <a:lstStyle/>
          <a:p>
            <a:r>
              <a:rPr lang="sk-SK" sz="6000" i="1" dirty="0" smtClean="0">
                <a:solidFill>
                  <a:srgbClr val="00B0F0"/>
                </a:solidFill>
              </a:rPr>
              <a:t>Skloňovanie vzor páví</a:t>
            </a:r>
            <a:endParaRPr lang="sk-SK" sz="6000" i="1" dirty="0">
              <a:solidFill>
                <a:srgbClr val="00B0F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9825" y="1402652"/>
            <a:ext cx="6475252" cy="3638337"/>
          </a:xfrm>
        </p:spPr>
      </p:pic>
      <p:pic>
        <p:nvPicPr>
          <p:cNvPr id="5" name="Obrázok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20407" y="1416908"/>
            <a:ext cx="5356263" cy="36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BlokTextu 6"/>
          <p:cNvSpPr txBox="1"/>
          <p:nvPr/>
        </p:nvSpPr>
        <p:spPr>
          <a:xfrm>
            <a:off x="0" y="6104942"/>
            <a:ext cx="7126374" cy="523220"/>
          </a:xfrm>
          <a:prstGeom prst="rect">
            <a:avLst/>
          </a:prstGeom>
          <a:noFill/>
        </p:spPr>
        <p:txBody>
          <a:bodyPr wrap="none" rtlCol="0">
            <a:spAutoFit/>
          </a:bodyPr>
          <a:lstStyle/>
          <a:p>
            <a:r>
              <a:rPr lang="sk-SK" sz="2800" b="1" i="1" dirty="0" smtClean="0"/>
              <a:t>Všimni si: o orľom, o včeľom... píšeme mäkčeň.</a:t>
            </a:r>
            <a:endParaRPr lang="sk-SK" sz="2800" b="1" i="1" dirty="0"/>
          </a:p>
        </p:txBody>
      </p:sp>
      <p:pic>
        <p:nvPicPr>
          <p:cNvPr id="8" name="Obrázo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4243" y="5254550"/>
            <a:ext cx="1486415" cy="830539"/>
          </a:xfrm>
          <a:prstGeom prst="rect">
            <a:avLst/>
          </a:prstGeom>
        </p:spPr>
      </p:pic>
    </p:spTree>
    <p:extLst>
      <p:ext uri="{BB962C8B-B14F-4D97-AF65-F5344CB8AC3E}">
        <p14:creationId xmlns:p14="http://schemas.microsoft.com/office/powerpoint/2010/main" val="394725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1486</Words>
  <Application>Microsoft Office PowerPoint</Application>
  <PresentationFormat>Širokouhlá</PresentationFormat>
  <Paragraphs>159</Paragraphs>
  <Slides>18</Slides>
  <Notes>0</Notes>
  <HiddenSlides>0</HiddenSlides>
  <MMClips>0</MMClips>
  <ScaleCrop>false</ScaleCrop>
  <HeadingPairs>
    <vt:vector size="6" baseType="variant">
      <vt:variant>
        <vt:lpstr>Použité písma</vt:lpstr>
      </vt:variant>
      <vt:variant>
        <vt:i4>8</vt:i4>
      </vt:variant>
      <vt:variant>
        <vt:lpstr>Motív</vt:lpstr>
      </vt:variant>
      <vt:variant>
        <vt:i4>1</vt:i4>
      </vt:variant>
      <vt:variant>
        <vt:lpstr>Nadpisy snímok</vt:lpstr>
      </vt:variant>
      <vt:variant>
        <vt:i4>18</vt:i4>
      </vt:variant>
    </vt:vector>
  </HeadingPairs>
  <TitlesOfParts>
    <vt:vector size="27" baseType="lpstr">
      <vt:lpstr>Arial Unicode MS</vt:lpstr>
      <vt:lpstr>Andalus</vt:lpstr>
      <vt:lpstr>AngsanaUPC</vt:lpstr>
      <vt:lpstr>Arial</vt:lpstr>
      <vt:lpstr>Calibri</vt:lpstr>
      <vt:lpstr>Calibri Light</vt:lpstr>
      <vt:lpstr>Times New Roman</vt:lpstr>
      <vt:lpstr>Wingdings</vt:lpstr>
      <vt:lpstr>Motív Office</vt:lpstr>
      <vt:lpstr>Vzor páví</vt:lpstr>
      <vt:lpstr>Zasmejme sa</vt:lpstr>
      <vt:lpstr>    PÁV KORUNKATÝ    (PAVO CRISTATUS)</vt:lpstr>
      <vt:lpstr>Medvedí život v zime </vt:lpstr>
      <vt:lpstr>Prezentácia programu PowerPoint</vt:lpstr>
      <vt:lpstr>Prezentácia programu PowerPoint</vt:lpstr>
      <vt:lpstr>Privlastni predmety alebo vlastnosti týmto zvieratám:</vt:lpstr>
      <vt:lpstr>Vzor páví</vt:lpstr>
      <vt:lpstr>Skloňovanie vzor páví</vt:lpstr>
      <vt:lpstr>! Pri vzore páví neplatí pravidlo o rytmickom krátení! </vt:lpstr>
      <vt:lpstr>Cvičenia </vt:lpstr>
      <vt:lpstr>Prezentácia programu PowerPoint</vt:lpstr>
      <vt:lpstr>Prezentácia programu PowerPoint</vt:lpstr>
      <vt:lpstr>6.) Doplň do textu vhodné slová: Vydrí, bobry, bobrí, Bobria, nadšení, toku, ostrými, hrádzi </vt:lpstr>
      <vt:lpstr>7.) Doplň správne i/í, y/ý. Nájdi privlastňovacie prídavné mená. Vyber si 3 a vytvor na ne vetu.</vt:lpstr>
      <vt:lpstr>9.) Vyhľadaj v texte všetky prídavné mená a všimni si ich pravopis. Koľko je v texte prídavných mien, ktorými niečo privlastňujeme zvieratám?  </vt:lpstr>
      <vt:lpstr>10.) Pridaním slovotvornej prípony utvor privlastňovacie prídavné mená:</vt:lpstr>
      <vt:lpstr>Ďakujem za pozornosť!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Vzor páví</dc:title>
  <dc:creator>Tomas</dc:creator>
  <cp:lastModifiedBy>Tomas</cp:lastModifiedBy>
  <cp:revision>24</cp:revision>
  <dcterms:created xsi:type="dcterms:W3CDTF">2021-01-22T15:00:37Z</dcterms:created>
  <dcterms:modified xsi:type="dcterms:W3CDTF">2021-01-22T18:28:52Z</dcterms:modified>
</cp:coreProperties>
</file>