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handoutMasterIdLst>
    <p:handoutMasterId r:id="rId17"/>
  </p:handoutMasterIdLst>
  <p:sldIdLst>
    <p:sldId id="256" r:id="rId2"/>
    <p:sldId id="257" r:id="rId3"/>
    <p:sldId id="258" r:id="rId4"/>
    <p:sldId id="259" r:id="rId5"/>
    <p:sldId id="261" r:id="rId6"/>
    <p:sldId id="260" r:id="rId7"/>
    <p:sldId id="264" r:id="rId8"/>
    <p:sldId id="263" r:id="rId9"/>
    <p:sldId id="265" r:id="rId10"/>
    <p:sldId id="266" r:id="rId11"/>
    <p:sldId id="262" r:id="rId12"/>
    <p:sldId id="267" r:id="rId13"/>
    <p:sldId id="268" r:id="rId14"/>
    <p:sldId id="270" r:id="rId15"/>
  </p:sldIdLst>
  <p:sldSz cx="9144000" cy="6858000" type="screen4x3"/>
  <p:notesSz cx="6858000" cy="9144000"/>
  <p:defaultTextStyle>
    <a:defPPr>
      <a:defRPr lang="sk-SK"/>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47" autoAdjust="0"/>
    <p:restoredTop sz="75879" autoAdjust="0"/>
  </p:normalViewPr>
  <p:slideViewPr>
    <p:cSldViewPr>
      <p:cViewPr>
        <p:scale>
          <a:sx n="60" d="100"/>
          <a:sy n="60" d="100"/>
        </p:scale>
        <p:origin x="-966"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sk-SK"/>
          </a:p>
        </p:txBody>
      </p:sp>
      <p:sp>
        <p:nvSpPr>
          <p:cNvPr id="2457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F99E9C3-681F-491E-B910-73819D7079CA}" type="datetimeFigureOut">
              <a:rPr lang="sk-SK"/>
              <a:pPr/>
              <a:t>29. 9. 2015</a:t>
            </a:fld>
            <a:endParaRPr lang="sk-SK"/>
          </a:p>
        </p:txBody>
      </p:sp>
      <p:sp>
        <p:nvSpPr>
          <p:cNvPr id="2458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sk-SK"/>
          </a:p>
        </p:txBody>
      </p:sp>
      <p:sp>
        <p:nvSpPr>
          <p:cNvPr id="2458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AF8FDBF6-5F9E-4B30-B871-0D4FF6765DAC}" type="slidenum">
              <a:rPr lang="sk-SK"/>
              <a:pPr/>
              <a:t>‹#›</a:t>
            </a:fld>
            <a:endParaRPr lang="sk-SK"/>
          </a:p>
        </p:txBody>
      </p:sp>
    </p:spTree>
    <p:extLst>
      <p:ext uri="{BB962C8B-B14F-4D97-AF65-F5344CB8AC3E}">
        <p14:creationId xmlns:p14="http://schemas.microsoft.com/office/powerpoint/2010/main" val="1170233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sk-SK"/>
          </a:p>
        </p:txBody>
      </p:sp>
      <p:sp>
        <p:nvSpPr>
          <p:cNvPr id="184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9A8FB5FB-0413-4FAA-A6BE-FD6584BC69CE}" type="datetimeFigureOut">
              <a:rPr lang="sk-SK"/>
              <a:pPr/>
              <a:t>29. 9. 2015</a:t>
            </a:fld>
            <a:endParaRPr lang="sk-SK"/>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sk-SK" smtClean="0"/>
              <a:t>Klepnutím lze upravit styly předlohy textu.</a:t>
            </a:r>
          </a:p>
          <a:p>
            <a:pPr lvl="1"/>
            <a:r>
              <a:rPr lang="sk-SK" smtClean="0"/>
              <a:t>Druhá úroveň</a:t>
            </a:r>
          </a:p>
          <a:p>
            <a:pPr lvl="2"/>
            <a:r>
              <a:rPr lang="sk-SK" smtClean="0"/>
              <a:t>Třetí úroveň</a:t>
            </a:r>
          </a:p>
          <a:p>
            <a:pPr lvl="3"/>
            <a:r>
              <a:rPr lang="sk-SK" smtClean="0"/>
              <a:t>Čtvrtá úroveň</a:t>
            </a:r>
          </a:p>
          <a:p>
            <a:pPr lvl="4"/>
            <a:r>
              <a:rPr lang="sk-SK" smtClean="0"/>
              <a:t>Pátá úroveň</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sk-SK"/>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6967DC94-D062-4EAE-829A-9783C5813126}" type="slidenum">
              <a:rPr lang="sk-SK"/>
              <a:pPr/>
              <a:t>‹#›</a:t>
            </a:fld>
            <a:endParaRPr lang="sk-SK"/>
          </a:p>
        </p:txBody>
      </p:sp>
    </p:spTree>
    <p:extLst>
      <p:ext uri="{BB962C8B-B14F-4D97-AF65-F5344CB8AC3E}">
        <p14:creationId xmlns:p14="http://schemas.microsoft.com/office/powerpoint/2010/main" val="17519972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sk-SK" dirty="0" smtClean="0"/>
              <a:t>Ako ale</a:t>
            </a:r>
            <a:r>
              <a:rPr lang="sk-SK" baseline="0" dirty="0" smtClean="0"/>
              <a:t> </a:t>
            </a:r>
            <a:r>
              <a:rPr lang="sk-SK" baseline="0" dirty="0" err="1" smtClean="0"/>
              <a:t>rozmiestnit</a:t>
            </a:r>
            <a:r>
              <a:rPr lang="sk-SK" baseline="0" dirty="0" smtClean="0"/>
              <a:t> </a:t>
            </a:r>
            <a:r>
              <a:rPr lang="sk-SK" baseline="0" dirty="0" err="1" smtClean="0"/>
              <a:t>oblecenie</a:t>
            </a:r>
            <a:r>
              <a:rPr lang="sk-SK" baseline="0" dirty="0" smtClean="0"/>
              <a:t> </a:t>
            </a:r>
            <a:r>
              <a:rPr lang="sk-SK" baseline="0" dirty="0" err="1" smtClean="0"/>
              <a:t>vzhladom</a:t>
            </a:r>
            <a:r>
              <a:rPr lang="sk-SK" baseline="0" dirty="0" smtClean="0"/>
              <a:t> na </a:t>
            </a:r>
            <a:r>
              <a:rPr lang="sk-SK" baseline="0" dirty="0" err="1" smtClean="0"/>
              <a:t>rúcku</a:t>
            </a:r>
            <a:r>
              <a:rPr lang="sk-SK" baseline="0" dirty="0" smtClean="0"/>
              <a:t>, </a:t>
            </a:r>
            <a:r>
              <a:rPr lang="sk-SK" baseline="0" dirty="0" err="1" smtClean="0"/>
              <a:t>cize</a:t>
            </a:r>
            <a:r>
              <a:rPr lang="sk-SK" baseline="0" dirty="0" smtClean="0"/>
              <a:t> </a:t>
            </a:r>
            <a:r>
              <a:rPr lang="sk-SK" baseline="0" dirty="0" err="1" smtClean="0"/>
              <a:t>zvhladom</a:t>
            </a:r>
            <a:r>
              <a:rPr lang="sk-SK" baseline="0" dirty="0" smtClean="0"/>
              <a:t> na osi, okolo ktorých sa </a:t>
            </a:r>
            <a:r>
              <a:rPr lang="sk-SK" baseline="0" dirty="0" err="1" smtClean="0"/>
              <a:t>moze</a:t>
            </a:r>
            <a:r>
              <a:rPr lang="sk-SK" baseline="0" dirty="0" smtClean="0"/>
              <a:t> kufor </a:t>
            </a:r>
            <a:r>
              <a:rPr lang="sk-SK" baseline="0" dirty="0" err="1" smtClean="0"/>
              <a:t>otácat</a:t>
            </a:r>
            <a:r>
              <a:rPr lang="sk-SK" baseline="0" dirty="0" smtClean="0"/>
              <a:t>? </a:t>
            </a:r>
            <a:endParaRPr lang="sk-S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Moment</a:t>
            </a:r>
            <a:r>
              <a:rPr lang="sk-SK" baseline="0" dirty="0" smtClean="0"/>
              <a:t> </a:t>
            </a:r>
            <a:r>
              <a:rPr lang="sk-SK" baseline="0" dirty="0" err="1" smtClean="0"/>
              <a:t>zotrvacnosti</a:t>
            </a:r>
            <a:r>
              <a:rPr lang="sk-SK" baseline="0" dirty="0" smtClean="0"/>
              <a:t> telesa je tým </a:t>
            </a:r>
            <a:r>
              <a:rPr lang="sk-SK" baseline="0" dirty="0" err="1" smtClean="0"/>
              <a:t>vacsí</a:t>
            </a:r>
            <a:r>
              <a:rPr lang="sk-SK" baseline="0" dirty="0" smtClean="0"/>
              <a:t>, </a:t>
            </a:r>
            <a:r>
              <a:rPr lang="sk-SK" baseline="0" dirty="0" err="1" smtClean="0"/>
              <a:t>cim</a:t>
            </a:r>
            <a:r>
              <a:rPr lang="sk-SK" baseline="0" dirty="0" smtClean="0"/>
              <a:t> je </a:t>
            </a:r>
            <a:r>
              <a:rPr lang="sk-SK" baseline="0" dirty="0" err="1" smtClean="0"/>
              <a:t>hmotnost</a:t>
            </a:r>
            <a:r>
              <a:rPr lang="sk-SK" baseline="0" dirty="0" smtClean="0"/>
              <a:t> telesa </a:t>
            </a:r>
            <a:r>
              <a:rPr lang="sk-SK" baseline="0" dirty="0" err="1" smtClean="0"/>
              <a:t>rozlozena</a:t>
            </a:r>
            <a:r>
              <a:rPr lang="sk-SK" baseline="0" dirty="0" smtClean="0"/>
              <a:t> </a:t>
            </a:r>
            <a:r>
              <a:rPr lang="sk-SK" baseline="0" dirty="0" err="1" smtClean="0"/>
              <a:t>dalej</a:t>
            </a:r>
            <a:r>
              <a:rPr lang="sk-SK" baseline="0" dirty="0" smtClean="0"/>
              <a:t> od osi </a:t>
            </a:r>
            <a:r>
              <a:rPr lang="sk-SK" baseline="0" dirty="0" err="1" smtClean="0"/>
              <a:t>otácania</a:t>
            </a:r>
            <a:r>
              <a:rPr lang="sk-SK" baseline="0" dirty="0" smtClean="0"/>
              <a:t>. Teleso s </a:t>
            </a:r>
            <a:r>
              <a:rPr lang="sk-SK" baseline="0" dirty="0" err="1" smtClean="0"/>
              <a:t>vacsim</a:t>
            </a:r>
            <a:r>
              <a:rPr lang="sk-SK" baseline="0" dirty="0" smtClean="0"/>
              <a:t> momentom </a:t>
            </a:r>
            <a:r>
              <a:rPr lang="sk-SK" baseline="0" dirty="0" err="1" smtClean="0"/>
              <a:t>zotrvacnosti</a:t>
            </a:r>
            <a:r>
              <a:rPr lang="sk-SK" baseline="0" dirty="0" smtClean="0"/>
              <a:t> je </a:t>
            </a:r>
            <a:r>
              <a:rPr lang="sk-SK" baseline="0" dirty="0" err="1" smtClean="0"/>
              <a:t>tazsie</a:t>
            </a:r>
            <a:r>
              <a:rPr lang="sk-SK" baseline="0" dirty="0" smtClean="0"/>
              <a:t> </a:t>
            </a:r>
            <a:r>
              <a:rPr lang="sk-SK" baseline="0" dirty="0" err="1" smtClean="0"/>
              <a:t>roztocit</a:t>
            </a:r>
            <a:r>
              <a:rPr lang="sk-SK" baseline="0" dirty="0" smtClean="0"/>
              <a:t>...ale ak sa </a:t>
            </a:r>
            <a:r>
              <a:rPr lang="sk-SK" baseline="0" dirty="0" err="1" smtClean="0"/>
              <a:t>uz</a:t>
            </a:r>
            <a:r>
              <a:rPr lang="sk-SK" baseline="0" dirty="0" smtClean="0"/>
              <a:t> </a:t>
            </a:r>
            <a:r>
              <a:rPr lang="sk-SK" baseline="0" dirty="0" err="1" smtClean="0"/>
              <a:t>roztoci</a:t>
            </a:r>
            <a:r>
              <a:rPr lang="sk-SK" baseline="0" dirty="0" smtClean="0"/>
              <a:t> je ho </a:t>
            </a:r>
            <a:r>
              <a:rPr lang="sk-SK" baseline="0" dirty="0" err="1" smtClean="0"/>
              <a:t>tazsie</a:t>
            </a:r>
            <a:r>
              <a:rPr lang="sk-SK" baseline="0" dirty="0" smtClean="0"/>
              <a:t> </a:t>
            </a:r>
            <a:r>
              <a:rPr lang="sk-SK" baseline="0" dirty="0" err="1" smtClean="0"/>
              <a:t>nasledne</a:t>
            </a:r>
            <a:r>
              <a:rPr lang="sk-SK" baseline="0" dirty="0" smtClean="0"/>
              <a:t> </a:t>
            </a:r>
            <a:r>
              <a:rPr lang="sk-SK" baseline="0" dirty="0" err="1" smtClean="0"/>
              <a:t>ubrzdit</a:t>
            </a:r>
            <a:r>
              <a:rPr lang="sk-SK" baseline="0" dirty="0" smtClean="0"/>
              <a:t>. Preto by som pri experimentovaní s </a:t>
            </a:r>
            <a:r>
              <a:rPr lang="sk-SK" baseline="0" dirty="0" smtClean="0"/>
              <a:t>kufrom </a:t>
            </a:r>
            <a:r>
              <a:rPr lang="sk-SK" baseline="0" dirty="0" err="1" smtClean="0"/>
              <a:t>vyskúsala</a:t>
            </a:r>
            <a:r>
              <a:rPr lang="sk-SK" baseline="0" dirty="0" smtClean="0"/>
              <a:t> </a:t>
            </a:r>
            <a:r>
              <a:rPr lang="sk-SK" baseline="0" dirty="0" err="1" smtClean="0"/>
              <a:t>rozlozit</a:t>
            </a:r>
            <a:r>
              <a:rPr lang="sk-SK" baseline="0" dirty="0" smtClean="0"/>
              <a:t> </a:t>
            </a:r>
            <a:r>
              <a:rPr lang="sk-SK" baseline="0" dirty="0" err="1" smtClean="0"/>
              <a:t>hmotnost</a:t>
            </a:r>
            <a:r>
              <a:rPr lang="sk-SK" baseline="0" dirty="0" smtClean="0"/>
              <a:t> telesa aj ku osi aj od osi.</a:t>
            </a:r>
            <a:endParaRPr lang="sk-SK" dirty="0"/>
          </a:p>
        </p:txBody>
      </p:sp>
      <p:sp>
        <p:nvSpPr>
          <p:cNvPr id="4" name="Zástupný symbol čísla snímky 3"/>
          <p:cNvSpPr>
            <a:spLocks noGrp="1"/>
          </p:cNvSpPr>
          <p:nvPr>
            <p:ph type="sldNum" sz="quarter" idx="10"/>
          </p:nvPr>
        </p:nvSpPr>
        <p:spPr/>
        <p:txBody>
          <a:bodyPr/>
          <a:lstStyle/>
          <a:p>
            <a:fld id="{6967DC94-D062-4EAE-829A-9783C5813126}" type="slidenum">
              <a:rPr lang="sk-SK" smtClean="0"/>
              <a:pPr/>
              <a:t>12</a:t>
            </a:fld>
            <a:endParaRPr lang="sk-SK"/>
          </a:p>
        </p:txBody>
      </p:sp>
    </p:spTree>
    <p:extLst>
      <p:ext uri="{BB962C8B-B14F-4D97-AF65-F5344CB8AC3E}">
        <p14:creationId xmlns:p14="http://schemas.microsoft.com/office/powerpoint/2010/main" val="116649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Už</a:t>
            </a:r>
            <a:r>
              <a:rPr lang="sk-SK" baseline="0" dirty="0" smtClean="0"/>
              <a:t> len si vybrať ten správny kufor!</a:t>
            </a:r>
            <a:endParaRPr lang="sk-SK" dirty="0"/>
          </a:p>
        </p:txBody>
      </p:sp>
      <p:sp>
        <p:nvSpPr>
          <p:cNvPr id="4" name="Zástupný symbol čísla snímky 3"/>
          <p:cNvSpPr>
            <a:spLocks noGrp="1"/>
          </p:cNvSpPr>
          <p:nvPr>
            <p:ph type="sldNum" sz="quarter" idx="10"/>
          </p:nvPr>
        </p:nvSpPr>
        <p:spPr/>
        <p:txBody>
          <a:bodyPr/>
          <a:lstStyle/>
          <a:p>
            <a:fld id="{6967DC94-D062-4EAE-829A-9783C5813126}" type="slidenum">
              <a:rPr lang="sk-SK" smtClean="0"/>
              <a:pPr/>
              <a:t>14</a:t>
            </a:fld>
            <a:endParaRPr lang="sk-SK"/>
          </a:p>
        </p:txBody>
      </p:sp>
    </p:spTree>
    <p:extLst>
      <p:ext uri="{BB962C8B-B14F-4D97-AF65-F5344CB8AC3E}">
        <p14:creationId xmlns:p14="http://schemas.microsoft.com/office/powerpoint/2010/main" val="282072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sk-SK">
                <a:latin typeface="Arial" charset="0"/>
              </a:rPr>
              <a:t>Existuje viacero kufrov roznorodých tvarov a velkosti (ukážka kufrov – velke male, s velkymi kolieskami s malymi kolieskami, cestovne tasky na kolieskach...). Kazdemu vyhovuje nejaky iny. Urcite sa aj vam stalo, ze sa vam pri chodzi kufor rozkolisa az tak, ze sa prevrhol. Co je toho pricinou?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sk-SK" dirty="0" err="1" smtClean="0"/>
              <a:t>Uz</a:t>
            </a:r>
            <a:r>
              <a:rPr lang="sk-SK" dirty="0" smtClean="0"/>
              <a:t> samotný pohyb </a:t>
            </a:r>
            <a:r>
              <a:rPr lang="sk-SK" dirty="0" err="1" smtClean="0"/>
              <a:t>cloveka</a:t>
            </a:r>
            <a:r>
              <a:rPr lang="sk-SK" dirty="0" smtClean="0"/>
              <a:t> pri </a:t>
            </a:r>
            <a:r>
              <a:rPr lang="sk-SK" dirty="0" err="1" smtClean="0"/>
              <a:t>chodzi</a:t>
            </a:r>
            <a:r>
              <a:rPr lang="sk-SK" baseline="0" dirty="0" smtClean="0"/>
              <a:t> </a:t>
            </a:r>
            <a:r>
              <a:rPr lang="sk-SK" baseline="0" dirty="0" err="1" smtClean="0"/>
              <a:t>moze</a:t>
            </a:r>
            <a:r>
              <a:rPr lang="sk-SK" baseline="0" dirty="0" smtClean="0"/>
              <a:t> mat za </a:t>
            </a:r>
            <a:r>
              <a:rPr lang="sk-SK" baseline="0" dirty="0" err="1" smtClean="0"/>
              <a:t>prícinu</a:t>
            </a:r>
            <a:r>
              <a:rPr lang="sk-SK" baseline="0" dirty="0" smtClean="0"/>
              <a:t> slabé </a:t>
            </a:r>
            <a:r>
              <a:rPr lang="sk-SK" baseline="0" dirty="0" err="1" smtClean="0"/>
              <a:t>rozkymácanie</a:t>
            </a:r>
            <a:r>
              <a:rPr lang="sk-SK" baseline="0" dirty="0" smtClean="0"/>
              <a:t> kufra. Pri </a:t>
            </a:r>
            <a:r>
              <a:rPr lang="sk-SK" baseline="0" dirty="0" err="1" smtClean="0"/>
              <a:t>chodzi</a:t>
            </a:r>
            <a:r>
              <a:rPr lang="sk-SK" baseline="0" dirty="0" smtClean="0"/>
              <a:t> sa a </a:t>
            </a:r>
            <a:r>
              <a:rPr lang="sk-SK" baseline="0" dirty="0" err="1" smtClean="0"/>
              <a:t>tazisko</a:t>
            </a:r>
            <a:r>
              <a:rPr lang="sk-SK" baseline="0" dirty="0" smtClean="0"/>
              <a:t> </a:t>
            </a:r>
            <a:r>
              <a:rPr lang="sk-SK" baseline="0" dirty="0" err="1" smtClean="0"/>
              <a:t>cloveka</a:t>
            </a:r>
            <a:r>
              <a:rPr lang="sk-SK" baseline="0" dirty="0" smtClean="0"/>
              <a:t> periodicky pohybuje hore a dolu. Tento periodicky pohyb sa prejavuje napríklad pri prenášaní kávy v šálke alebo vody vo vedre, kde pri vlastnej frekvencii kvapaliny sa ta </a:t>
            </a:r>
            <a:r>
              <a:rPr lang="sk-SK" baseline="0" dirty="0" err="1" smtClean="0"/>
              <a:t>moze</a:t>
            </a:r>
            <a:r>
              <a:rPr lang="sk-SK" baseline="0" dirty="0" smtClean="0"/>
              <a:t> tak rozkmitať až sa postupne </a:t>
            </a:r>
            <a:r>
              <a:rPr lang="sk-SK" baseline="0" dirty="0" err="1" smtClean="0"/>
              <a:t>zacne</a:t>
            </a:r>
            <a:r>
              <a:rPr lang="sk-SK" baseline="0" dirty="0" smtClean="0"/>
              <a:t> z nádob vylievať. Tento periodicky pohyb sa </a:t>
            </a:r>
            <a:r>
              <a:rPr lang="sk-SK" baseline="0" dirty="0" err="1" smtClean="0"/>
              <a:t>moze</a:t>
            </a:r>
            <a:r>
              <a:rPr lang="sk-SK" baseline="0" dirty="0" smtClean="0"/>
              <a:t> </a:t>
            </a:r>
            <a:r>
              <a:rPr lang="sk-SK" baseline="0" dirty="0" err="1" smtClean="0"/>
              <a:t>prenasat</a:t>
            </a:r>
            <a:r>
              <a:rPr lang="sk-SK" baseline="0" dirty="0" smtClean="0"/>
              <a:t> aj </a:t>
            </a:r>
            <a:r>
              <a:rPr lang="sk-SK" baseline="0" dirty="0" err="1" smtClean="0"/>
              <a:t>rukovatou</a:t>
            </a:r>
            <a:r>
              <a:rPr lang="sk-SK" baseline="0" dirty="0" smtClean="0"/>
              <a:t> na kufor a na kolieska kufra a kufor rozkývať, ak sa </a:t>
            </a:r>
            <a:r>
              <a:rPr lang="sk-SK" baseline="0" dirty="0" err="1" smtClean="0"/>
              <a:t>chodzou</a:t>
            </a:r>
            <a:r>
              <a:rPr lang="sk-SK" baseline="0" dirty="0" smtClean="0"/>
              <a:t> </a:t>
            </a:r>
            <a:r>
              <a:rPr lang="sk-SK" baseline="0" dirty="0" err="1" smtClean="0"/>
              <a:t>trafi</a:t>
            </a:r>
            <a:r>
              <a:rPr lang="sk-SK" baseline="0" dirty="0" smtClean="0"/>
              <a:t> </a:t>
            </a:r>
            <a:r>
              <a:rPr lang="sk-SK" baseline="0" dirty="0" err="1" smtClean="0"/>
              <a:t>clovek</a:t>
            </a:r>
            <a:r>
              <a:rPr lang="sk-SK" baseline="0" dirty="0" smtClean="0"/>
              <a:t> do vlastnej frekvencie kufra.</a:t>
            </a:r>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sk-SK" dirty="0" smtClean="0"/>
              <a:t>Ďalšou</a:t>
            </a:r>
            <a:r>
              <a:rPr lang="sk-SK" baseline="0" dirty="0" smtClean="0"/>
              <a:t> a najpravdepodobnejšou príčinou náhleho rozkmitania kufra môže byť aj nerovný povrch, po ktorom sa človek s kufrom pohybuje alebo </a:t>
            </a:r>
            <a:r>
              <a:rPr lang="sk-SK" baseline="0" dirty="0" err="1" smtClean="0"/>
              <a:t>rozne</a:t>
            </a:r>
            <a:r>
              <a:rPr lang="sk-SK" baseline="0" dirty="0" smtClean="0"/>
              <a:t> prekážky.</a:t>
            </a:r>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sk-SK" dirty="0" err="1" smtClean="0"/>
              <a:t>Clovek</a:t>
            </a:r>
            <a:r>
              <a:rPr lang="sk-SK" dirty="0" smtClean="0"/>
              <a:t> sa </a:t>
            </a:r>
            <a:r>
              <a:rPr lang="sk-SK" dirty="0" err="1" smtClean="0"/>
              <a:t>vzdy</a:t>
            </a:r>
            <a:r>
              <a:rPr lang="sk-SK" dirty="0" smtClean="0"/>
              <a:t> </a:t>
            </a:r>
            <a:r>
              <a:rPr lang="sk-SK" dirty="0" err="1" smtClean="0"/>
              <a:t>instinktívne</a:t>
            </a:r>
            <a:r>
              <a:rPr lang="sk-SK" dirty="0" smtClean="0"/>
              <a:t> </a:t>
            </a:r>
            <a:r>
              <a:rPr lang="sk-SK" dirty="0" err="1" smtClean="0"/>
              <a:t>snazi</a:t>
            </a:r>
            <a:r>
              <a:rPr lang="sk-SK" dirty="0" smtClean="0"/>
              <a:t> tomuto rozruchu </a:t>
            </a:r>
            <a:r>
              <a:rPr lang="sk-SK" dirty="0" err="1" smtClean="0"/>
              <a:t>rabránit</a:t>
            </a:r>
            <a:r>
              <a:rPr lang="sk-SK" dirty="0" smtClean="0"/>
              <a:t>. Preto </a:t>
            </a:r>
            <a:r>
              <a:rPr lang="sk-SK" dirty="0" err="1" smtClean="0"/>
              <a:t>stoci</a:t>
            </a:r>
            <a:r>
              <a:rPr lang="sk-SK" dirty="0" smtClean="0"/>
              <a:t> kufor od </a:t>
            </a:r>
            <a:r>
              <a:rPr lang="sk-SK" dirty="0" err="1" smtClean="0"/>
              <a:t>opacného</a:t>
            </a:r>
            <a:r>
              <a:rPr lang="sk-SK" dirty="0" smtClean="0"/>
              <a:t> smeru, ako bolo povodne</a:t>
            </a:r>
            <a:r>
              <a:rPr lang="sk-SK" baseline="0" dirty="0" smtClean="0"/>
              <a:t> vychýlenie kufra.</a:t>
            </a:r>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sk-SK" dirty="0" smtClean="0"/>
              <a:t>Parameter, ktorý by sa pri kufroch dal preskúmať a</a:t>
            </a:r>
            <a:r>
              <a:rPr lang="sk-SK" baseline="0" dirty="0" smtClean="0"/>
              <a:t> ktorý bráni </a:t>
            </a:r>
            <a:r>
              <a:rPr lang="sk-SK" baseline="0" dirty="0" err="1" smtClean="0"/>
              <a:t>kymácaniu</a:t>
            </a:r>
            <a:r>
              <a:rPr lang="sk-SK" baseline="0" dirty="0" smtClean="0"/>
              <a:t> kufra je koeficient reštitúcie.</a:t>
            </a:r>
            <a:endParaRPr lang="sk-S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smtClean="0"/>
              <a:t>kolieska</a:t>
            </a:r>
            <a:r>
              <a:rPr lang="sk-SK" baseline="0" dirty="0" smtClean="0"/>
              <a:t> </a:t>
            </a:r>
            <a:r>
              <a:rPr lang="sk-SK" baseline="0" dirty="0" err="1" smtClean="0"/>
              <a:t>kufora</a:t>
            </a:r>
            <a:r>
              <a:rPr lang="sk-SK" baseline="0" dirty="0" smtClean="0"/>
              <a:t>, ktorý by sa menej kýval by mal mat koeficient </a:t>
            </a:r>
            <a:r>
              <a:rPr lang="sk-SK" baseline="0" dirty="0" err="1" smtClean="0"/>
              <a:t>restituctúcie</a:t>
            </a:r>
            <a:r>
              <a:rPr lang="sk-SK" baseline="0" dirty="0" smtClean="0"/>
              <a:t> </a:t>
            </a:r>
            <a:r>
              <a:rPr lang="sk-SK" baseline="0" dirty="0" err="1" smtClean="0"/>
              <a:t>co</a:t>
            </a:r>
            <a:r>
              <a:rPr lang="sk-SK" baseline="0" dirty="0" smtClean="0"/>
              <a:t> </a:t>
            </a:r>
            <a:r>
              <a:rPr lang="sk-SK" baseline="0" dirty="0" err="1" smtClean="0"/>
              <a:t>najnizsí</a:t>
            </a:r>
            <a:r>
              <a:rPr lang="sk-SK" baseline="0" dirty="0" smtClean="0"/>
              <a:t>.</a:t>
            </a:r>
            <a:endParaRPr lang="sk-SK" dirty="0"/>
          </a:p>
        </p:txBody>
      </p:sp>
      <p:sp>
        <p:nvSpPr>
          <p:cNvPr id="4" name="Zástupný symbol čísla snímky 3"/>
          <p:cNvSpPr>
            <a:spLocks noGrp="1"/>
          </p:cNvSpPr>
          <p:nvPr>
            <p:ph type="sldNum" sz="quarter" idx="10"/>
          </p:nvPr>
        </p:nvSpPr>
        <p:spPr/>
        <p:txBody>
          <a:bodyPr/>
          <a:lstStyle/>
          <a:p>
            <a:fld id="{6967DC94-D062-4EAE-829A-9783C5813126}" type="slidenum">
              <a:rPr lang="sk-SK" smtClean="0"/>
              <a:pPr/>
              <a:t>7</a:t>
            </a:fld>
            <a:endParaRPr lang="sk-SK"/>
          </a:p>
        </p:txBody>
      </p:sp>
    </p:spTree>
    <p:extLst>
      <p:ext uri="{BB962C8B-B14F-4D97-AF65-F5344CB8AC3E}">
        <p14:creationId xmlns:p14="http://schemas.microsoft.com/office/powerpoint/2010/main" val="233487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sk-SK" dirty="0" err="1" smtClean="0"/>
              <a:t>Co</a:t>
            </a:r>
            <a:r>
              <a:rPr lang="sk-SK" dirty="0" smtClean="0"/>
              <a:t> </a:t>
            </a:r>
            <a:r>
              <a:rPr lang="sk-SK" dirty="0" err="1" smtClean="0"/>
              <a:t>mozeme</a:t>
            </a:r>
            <a:r>
              <a:rPr lang="sk-SK" dirty="0" smtClean="0"/>
              <a:t> </a:t>
            </a:r>
            <a:r>
              <a:rPr lang="sk-SK" dirty="0" err="1" smtClean="0"/>
              <a:t>ovplyvnit</a:t>
            </a:r>
            <a:r>
              <a:rPr lang="sk-SK" dirty="0" smtClean="0"/>
              <a:t> my</a:t>
            </a:r>
            <a:r>
              <a:rPr lang="sk-SK" baseline="0" dirty="0" smtClean="0"/>
              <a:t> je </a:t>
            </a:r>
            <a:r>
              <a:rPr lang="sk-SK" baseline="0" dirty="0" err="1" smtClean="0"/>
              <a:t>uz</a:t>
            </a:r>
            <a:r>
              <a:rPr lang="sk-SK" baseline="0" dirty="0" smtClean="0"/>
              <a:t> samotné balenie kufra a </a:t>
            </a:r>
            <a:r>
              <a:rPr lang="sk-SK" baseline="0" dirty="0" err="1" smtClean="0"/>
              <a:t>rozlozenie</a:t>
            </a:r>
            <a:r>
              <a:rPr lang="sk-SK" baseline="0" dirty="0" smtClean="0"/>
              <a:t> </a:t>
            </a:r>
            <a:r>
              <a:rPr lang="sk-SK" baseline="0" dirty="0" err="1" smtClean="0"/>
              <a:t>oblecenia</a:t>
            </a:r>
            <a:r>
              <a:rPr lang="sk-SK" baseline="0" dirty="0" smtClean="0"/>
              <a:t>. Správne zbalenie kufra </a:t>
            </a:r>
            <a:r>
              <a:rPr lang="sk-SK" baseline="0" dirty="0" err="1" smtClean="0"/>
              <a:t>ovplyvnuje</a:t>
            </a:r>
            <a:r>
              <a:rPr lang="sk-SK" baseline="0" dirty="0" smtClean="0"/>
              <a:t> stabilitu telesa. ak sa chceme baviť o stabilite telesa </a:t>
            </a:r>
            <a:r>
              <a:rPr lang="sk-SK" baseline="0" dirty="0" err="1" smtClean="0"/>
              <a:t>musime</a:t>
            </a:r>
            <a:r>
              <a:rPr lang="sk-SK" baseline="0" dirty="0" smtClean="0"/>
              <a:t> si </a:t>
            </a:r>
            <a:r>
              <a:rPr lang="sk-SK" baseline="0" dirty="0" err="1" smtClean="0"/>
              <a:t>predstavit</a:t>
            </a:r>
            <a:r>
              <a:rPr lang="sk-SK" baseline="0" dirty="0" smtClean="0"/>
              <a:t> pojem </a:t>
            </a:r>
            <a:r>
              <a:rPr lang="sk-SK" baseline="0" dirty="0" err="1" smtClean="0"/>
              <a:t>rovnovázna</a:t>
            </a:r>
            <a:r>
              <a:rPr lang="sk-SK" baseline="0" dirty="0" smtClean="0"/>
              <a:t> poloha a jej </a:t>
            </a:r>
            <a:r>
              <a:rPr lang="sk-SK" baseline="0" dirty="0" err="1" smtClean="0"/>
              <a:t>rozne</a:t>
            </a:r>
            <a:r>
              <a:rPr lang="sk-SK" baseline="0" dirty="0" smtClean="0"/>
              <a:t> </a:t>
            </a:r>
            <a:r>
              <a:rPr lang="sk-SK" baseline="0" dirty="0" err="1" smtClean="0"/>
              <a:t>variacie</a:t>
            </a:r>
            <a:r>
              <a:rPr lang="sk-SK" baseline="0" dirty="0" smtClean="0"/>
              <a:t>.</a:t>
            </a:r>
            <a:endParaRPr lang="sk-S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lstStyle/>
          <a:p>
            <a:r>
              <a:rPr lang="sk-SK" dirty="0" err="1" smtClean="0"/>
              <a:t>Cize</a:t>
            </a:r>
            <a:r>
              <a:rPr lang="sk-SK" dirty="0" smtClean="0"/>
              <a:t> pre podmienky kufra, aby bol </a:t>
            </a:r>
            <a:r>
              <a:rPr lang="sk-SK" dirty="0" err="1" smtClean="0"/>
              <a:t>stabinejsi</a:t>
            </a:r>
            <a:r>
              <a:rPr lang="sk-SK" dirty="0" smtClean="0"/>
              <a:t>,</a:t>
            </a:r>
            <a:r>
              <a:rPr lang="sk-SK" baseline="0" dirty="0" smtClean="0"/>
              <a:t> </a:t>
            </a:r>
            <a:r>
              <a:rPr lang="sk-SK" baseline="0" dirty="0" err="1" smtClean="0"/>
              <a:t>tazsie</a:t>
            </a:r>
            <a:r>
              <a:rPr lang="sk-SK" baseline="0" dirty="0" smtClean="0"/>
              <a:t> veci by sme mali </a:t>
            </a:r>
            <a:r>
              <a:rPr lang="sk-SK" baseline="0" dirty="0" err="1" smtClean="0"/>
              <a:t>dat</a:t>
            </a:r>
            <a:r>
              <a:rPr lang="sk-SK" baseline="0" dirty="0" smtClean="0"/>
              <a:t> na spodok kufra.</a:t>
            </a:r>
            <a:endParaRPr lang="sk-SK" dirty="0"/>
          </a:p>
        </p:txBody>
      </p:sp>
      <p:sp>
        <p:nvSpPr>
          <p:cNvPr id="4" name="Zástupný symbol čísla snímky 3"/>
          <p:cNvSpPr>
            <a:spLocks noGrp="1"/>
          </p:cNvSpPr>
          <p:nvPr>
            <p:ph type="sldNum" sz="quarter" idx="10"/>
          </p:nvPr>
        </p:nvSpPr>
        <p:spPr/>
        <p:txBody>
          <a:bodyPr/>
          <a:lstStyle/>
          <a:p>
            <a:fld id="{6967DC94-D062-4EAE-829A-9783C5813126}" type="slidenum">
              <a:rPr lang="sk-SK" smtClean="0"/>
              <a:pPr/>
              <a:t>10</a:t>
            </a:fld>
            <a:endParaRPr lang="sk-SK"/>
          </a:p>
        </p:txBody>
      </p:sp>
    </p:spTree>
    <p:extLst>
      <p:ext uri="{BB962C8B-B14F-4D97-AF65-F5344CB8AC3E}">
        <p14:creationId xmlns:p14="http://schemas.microsoft.com/office/powerpoint/2010/main" val="339175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Ref idx="1001">
        <a:schemeClr val="bg1"/>
      </p:bgRef>
    </p:bg>
    <p:spTree>
      <p:nvGrpSpPr>
        <p:cNvPr id="1" name=""/>
        <p:cNvGrpSpPr/>
        <p:nvPr/>
      </p:nvGrpSpPr>
      <p:grpSpPr>
        <a:xfrm>
          <a:off x="0" y="0"/>
          <a:ext cx="0" cy="0"/>
          <a:chOff x="0" y="0"/>
          <a:chExt cx="0" cy="0"/>
        </a:xfrm>
      </p:grpSpPr>
      <p:sp>
        <p:nvSpPr>
          <p:cNvPr id="8" name="Nadpis 7"/>
          <p:cNvSpPr>
            <a:spLocks noGrp="1"/>
          </p:cNvSpPr>
          <p:nvPr>
            <p:ph type="ctrTitle"/>
          </p:nvPr>
        </p:nvSpPr>
        <p:spPr>
          <a:xfrm>
            <a:off x="2286000" y="3124200"/>
            <a:ext cx="6172200" cy="1894362"/>
          </a:xfrm>
        </p:spPr>
        <p:txBody>
          <a:bodyPr/>
          <a:lstStyle>
            <a:lvl1pPr>
              <a:defRPr b="1"/>
            </a:lvl1pPr>
          </a:lstStyle>
          <a:p>
            <a:r>
              <a:rPr kumimoji="0" lang="sk-SK" smtClean="0"/>
              <a:t>Upravte štýly predlohy textu</a:t>
            </a:r>
            <a:endParaRPr kumimoji="0" lang="en-US"/>
          </a:p>
        </p:txBody>
      </p:sp>
      <p:sp>
        <p:nvSpPr>
          <p:cNvPr id="9" name="Podnadpis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k-SK" smtClean="0"/>
              <a:t>Upravte štýl predlohy podnadpisov</a:t>
            </a:r>
            <a:endParaRPr kumimoji="0" lang="en-US"/>
          </a:p>
        </p:txBody>
      </p:sp>
      <p:sp>
        <p:nvSpPr>
          <p:cNvPr id="28" name="Zástupný symbol dátumu 27"/>
          <p:cNvSpPr>
            <a:spLocks noGrp="1"/>
          </p:cNvSpPr>
          <p:nvPr>
            <p:ph type="dt" sz="half" idx="10"/>
          </p:nvPr>
        </p:nvSpPr>
        <p:spPr bwMode="auto">
          <a:xfrm rot="5400000">
            <a:off x="7764621" y="1174097"/>
            <a:ext cx="2286000" cy="381000"/>
          </a:xfrm>
        </p:spPr>
        <p:txBody>
          <a:bodyPr/>
          <a:lstStyle/>
          <a:p>
            <a:pPr>
              <a:defRPr/>
            </a:pPr>
            <a:fld id="{FB7FCF43-BC51-4323-86B4-50B9A803CEF2}" type="datetimeFigureOut">
              <a:rPr lang="sk-SK" smtClean="0"/>
              <a:pPr>
                <a:defRPr/>
              </a:pPr>
              <a:t>29. 9. 2015</a:t>
            </a:fld>
            <a:endParaRPr lang="sk-SK"/>
          </a:p>
        </p:txBody>
      </p:sp>
      <p:sp>
        <p:nvSpPr>
          <p:cNvPr id="17" name="Zástupný symbol päty 16"/>
          <p:cNvSpPr>
            <a:spLocks noGrp="1"/>
          </p:cNvSpPr>
          <p:nvPr>
            <p:ph type="ftr" sz="quarter" idx="11"/>
          </p:nvPr>
        </p:nvSpPr>
        <p:spPr bwMode="auto">
          <a:xfrm rot="5400000">
            <a:off x="7077269" y="4181669"/>
            <a:ext cx="3657600" cy="384048"/>
          </a:xfrm>
        </p:spPr>
        <p:txBody>
          <a:bodyPr/>
          <a:lstStyle/>
          <a:p>
            <a:pPr>
              <a:defRPr/>
            </a:pPr>
            <a:endParaRPr lang="sk-SK"/>
          </a:p>
        </p:txBody>
      </p:sp>
      <p:sp>
        <p:nvSpPr>
          <p:cNvPr id="10" name="Obdĺžnik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Obdĺžnik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bdĺžnik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bdĺžnik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vná spojnica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ovná spojnica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Rovná spojnica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Rovná spojnica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Rovná spojnica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Rovná spojnica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Obdĺžnik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á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á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á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á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á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Zástupný symbol čísla snímky 28"/>
          <p:cNvSpPr>
            <a:spLocks noGrp="1"/>
          </p:cNvSpPr>
          <p:nvPr>
            <p:ph type="sldNum" sz="quarter" idx="12"/>
          </p:nvPr>
        </p:nvSpPr>
        <p:spPr bwMode="auto">
          <a:xfrm>
            <a:off x="1325544" y="4928702"/>
            <a:ext cx="609600" cy="517524"/>
          </a:xfrm>
        </p:spPr>
        <p:txBody>
          <a:bodyPr/>
          <a:lstStyle/>
          <a:p>
            <a:pPr>
              <a:defRPr/>
            </a:pPr>
            <a:fld id="{166A9901-7191-44AE-84C6-9E796E9C3BC1}" type="slidenum">
              <a:rPr lang="sk-SK" smtClean="0"/>
              <a:pPr>
                <a:defRPr/>
              </a:pPr>
              <a:t>‹#›</a:t>
            </a:fld>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p:txBody>
          <a:bodyPr vert="eaVer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pPr>
              <a:defRPr/>
            </a:pPr>
            <a:fld id="{39CCB1FF-1B16-4B46-AEB9-36E9F12682A5}" type="datetimeFigureOut">
              <a:rPr lang="sk-SK" smtClean="0"/>
              <a:pPr>
                <a:defRPr/>
              </a:pPr>
              <a:t>29. 9. 2015</a:t>
            </a:fld>
            <a:endParaRPr lang="sk-SK"/>
          </a:p>
        </p:txBody>
      </p:sp>
      <p:sp>
        <p:nvSpPr>
          <p:cNvPr id="5" name="Zástupný symbol päty 4"/>
          <p:cNvSpPr>
            <a:spLocks noGrp="1"/>
          </p:cNvSpPr>
          <p:nvPr>
            <p:ph type="ftr" sz="quarter" idx="11"/>
          </p:nvPr>
        </p:nvSpPr>
        <p:spPr/>
        <p:txBody>
          <a:bodyPr/>
          <a:lstStyle/>
          <a:p>
            <a:pPr>
              <a:defRPr/>
            </a:pPr>
            <a:endParaRPr lang="sk-SK"/>
          </a:p>
        </p:txBody>
      </p:sp>
      <p:sp>
        <p:nvSpPr>
          <p:cNvPr id="6" name="Zástupný symbol čísla snímky 5"/>
          <p:cNvSpPr>
            <a:spLocks noGrp="1"/>
          </p:cNvSpPr>
          <p:nvPr>
            <p:ph type="sldNum" sz="quarter" idx="12"/>
          </p:nvPr>
        </p:nvSpPr>
        <p:spPr/>
        <p:txBody>
          <a:bodyPr/>
          <a:lstStyle/>
          <a:p>
            <a:pPr>
              <a:defRPr/>
            </a:pPr>
            <a:fld id="{DD77CCB8-B5C2-4DF7-9081-68F143568272}" type="slidenum">
              <a:rPr lang="sk-SK" smtClean="0"/>
              <a:pPr>
                <a:defRPr/>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74639"/>
            <a:ext cx="1676400" cy="5851525"/>
          </a:xfrm>
        </p:spPr>
        <p:txBody>
          <a:bodyPr vert="eaVert"/>
          <a:lstStyle/>
          <a:p>
            <a:r>
              <a:rPr kumimoji="0" lang="sk-SK" smtClean="0"/>
              <a:t>Upravte štýly predlohy textu</a:t>
            </a:r>
            <a:endParaRPr kumimoji="0" lang="en-US"/>
          </a:p>
        </p:txBody>
      </p:sp>
      <p:sp>
        <p:nvSpPr>
          <p:cNvPr id="3" name="Zástupný symbol zvislého textu 2"/>
          <p:cNvSpPr>
            <a:spLocks noGrp="1"/>
          </p:cNvSpPr>
          <p:nvPr>
            <p:ph type="body" orient="vert" idx="1"/>
          </p:nvPr>
        </p:nvSpPr>
        <p:spPr>
          <a:xfrm>
            <a:off x="457200" y="274638"/>
            <a:ext cx="6019800" cy="5851525"/>
          </a:xfrm>
        </p:spPr>
        <p:txBody>
          <a:bodyPr vert="eaVert"/>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p>
            <a:pPr>
              <a:defRPr/>
            </a:pPr>
            <a:fld id="{9CC74894-240D-4846-B6E3-2D2936CA7F04}" type="datetimeFigureOut">
              <a:rPr lang="sk-SK" smtClean="0"/>
              <a:pPr>
                <a:defRPr/>
              </a:pPr>
              <a:t>29. 9. 2015</a:t>
            </a:fld>
            <a:endParaRPr lang="sk-SK"/>
          </a:p>
        </p:txBody>
      </p:sp>
      <p:sp>
        <p:nvSpPr>
          <p:cNvPr id="5" name="Zástupný symbol päty 4"/>
          <p:cNvSpPr>
            <a:spLocks noGrp="1"/>
          </p:cNvSpPr>
          <p:nvPr>
            <p:ph type="ftr" sz="quarter" idx="11"/>
          </p:nvPr>
        </p:nvSpPr>
        <p:spPr/>
        <p:txBody>
          <a:bodyPr/>
          <a:lstStyle/>
          <a:p>
            <a:pPr>
              <a:defRPr/>
            </a:pPr>
            <a:endParaRPr lang="sk-SK"/>
          </a:p>
        </p:txBody>
      </p:sp>
      <p:sp>
        <p:nvSpPr>
          <p:cNvPr id="6" name="Zástupný symbol čísla snímky 5"/>
          <p:cNvSpPr>
            <a:spLocks noGrp="1"/>
          </p:cNvSpPr>
          <p:nvPr>
            <p:ph type="sldNum" sz="quarter" idx="12"/>
          </p:nvPr>
        </p:nvSpPr>
        <p:spPr/>
        <p:txBody>
          <a:bodyPr/>
          <a:lstStyle/>
          <a:p>
            <a:pPr>
              <a:defRPr/>
            </a:pPr>
            <a:fld id="{52896DE4-BD04-4539-B7A2-1CB3CEDB44AF}" type="slidenum">
              <a:rPr lang="sk-SK" smtClean="0"/>
              <a:pPr>
                <a:defRPr/>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Upravte štýly predlohy textu</a:t>
            </a:r>
            <a:endParaRPr kumimoji="0" lang="en-US"/>
          </a:p>
        </p:txBody>
      </p:sp>
      <p:sp>
        <p:nvSpPr>
          <p:cNvPr id="8" name="Zástupný symbol obsahu 7"/>
          <p:cNvSpPr>
            <a:spLocks noGrp="1"/>
          </p:cNvSpPr>
          <p:nvPr>
            <p:ph sz="quarter" idx="1"/>
          </p:nvPr>
        </p:nvSpPr>
        <p:spPr>
          <a:xfrm>
            <a:off x="457200" y="1600200"/>
            <a:ext cx="7467600" cy="4873752"/>
          </a:xfrm>
        </p:spPr>
        <p:txBody>
          <a:body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4"/>
          </p:nvPr>
        </p:nvSpPr>
        <p:spPr/>
        <p:txBody>
          <a:bodyPr rtlCol="0"/>
          <a:lstStyle/>
          <a:p>
            <a:pPr>
              <a:defRPr/>
            </a:pPr>
            <a:fld id="{5A681B62-65EE-4F5F-91DD-AE5404E8435E}" type="datetimeFigureOut">
              <a:rPr lang="sk-SK" smtClean="0"/>
              <a:pPr>
                <a:defRPr/>
              </a:pPr>
              <a:t>29. 9. 2015</a:t>
            </a:fld>
            <a:endParaRPr lang="sk-SK"/>
          </a:p>
        </p:txBody>
      </p:sp>
      <p:sp>
        <p:nvSpPr>
          <p:cNvPr id="9" name="Zástupný symbol čísla snímky 8"/>
          <p:cNvSpPr>
            <a:spLocks noGrp="1"/>
          </p:cNvSpPr>
          <p:nvPr>
            <p:ph type="sldNum" sz="quarter" idx="15"/>
          </p:nvPr>
        </p:nvSpPr>
        <p:spPr/>
        <p:txBody>
          <a:bodyPr rtlCol="0"/>
          <a:lstStyle/>
          <a:p>
            <a:pPr>
              <a:defRPr/>
            </a:pPr>
            <a:fld id="{CA5432DC-51BC-497B-B8B5-40C535FF9F1F}" type="slidenum">
              <a:rPr lang="sk-SK" smtClean="0"/>
              <a:pPr>
                <a:defRPr/>
              </a:pPr>
              <a:t>‹#›</a:t>
            </a:fld>
            <a:endParaRPr lang="sk-SK"/>
          </a:p>
        </p:txBody>
      </p:sp>
      <p:sp>
        <p:nvSpPr>
          <p:cNvPr id="10" name="Zástupný symbol päty 9"/>
          <p:cNvSpPr>
            <a:spLocks noGrp="1"/>
          </p:cNvSpPr>
          <p:nvPr>
            <p:ph type="ftr" sz="quarter" idx="16"/>
          </p:nvPr>
        </p:nvSpPr>
        <p:spPr/>
        <p:txBody>
          <a:bodyPr rtlCol="0"/>
          <a:lstStyle/>
          <a:p>
            <a:pPr>
              <a:defRPr/>
            </a:pPr>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1">
        <a:schemeClr val="bg2"/>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2286000" y="2895600"/>
            <a:ext cx="6172200" cy="2053590"/>
          </a:xfrm>
        </p:spPr>
        <p:txBody>
          <a:bodyPr/>
          <a:lstStyle>
            <a:lvl1pPr algn="l">
              <a:buNone/>
              <a:defRPr sz="3000" b="1" cap="small" baseline="0"/>
            </a:lvl1pPr>
          </a:lstStyle>
          <a:p>
            <a:r>
              <a:rPr kumimoji="0" lang="sk-SK" smtClean="0"/>
              <a:t>Upravte štýly predlohy textu</a:t>
            </a:r>
            <a:endParaRPr kumimoji="0" lang="en-US"/>
          </a:p>
        </p:txBody>
      </p:sp>
      <p:sp>
        <p:nvSpPr>
          <p:cNvPr id="3" name="Zástupný symbol text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k-SK" smtClean="0"/>
              <a:t>Upravte štýl predlohy textu.</a:t>
            </a:r>
          </a:p>
        </p:txBody>
      </p:sp>
      <p:sp>
        <p:nvSpPr>
          <p:cNvPr id="4" name="Zástupný symbol dátumu 3"/>
          <p:cNvSpPr>
            <a:spLocks noGrp="1"/>
          </p:cNvSpPr>
          <p:nvPr>
            <p:ph type="dt" sz="half" idx="10"/>
          </p:nvPr>
        </p:nvSpPr>
        <p:spPr bwMode="auto">
          <a:xfrm rot="5400000">
            <a:off x="7763256" y="1170432"/>
            <a:ext cx="2286000" cy="381000"/>
          </a:xfrm>
        </p:spPr>
        <p:txBody>
          <a:bodyPr/>
          <a:lstStyle/>
          <a:p>
            <a:pPr>
              <a:defRPr/>
            </a:pPr>
            <a:fld id="{3470EE40-BFAD-46DB-9D58-817106765F59}" type="datetimeFigureOut">
              <a:rPr lang="sk-SK" smtClean="0"/>
              <a:pPr>
                <a:defRPr/>
              </a:pPr>
              <a:t>29. 9. 2015</a:t>
            </a:fld>
            <a:endParaRPr lang="sk-SK"/>
          </a:p>
        </p:txBody>
      </p:sp>
      <p:sp>
        <p:nvSpPr>
          <p:cNvPr id="5" name="Zástupný symbol päty 4"/>
          <p:cNvSpPr>
            <a:spLocks noGrp="1"/>
          </p:cNvSpPr>
          <p:nvPr>
            <p:ph type="ftr" sz="quarter" idx="11"/>
          </p:nvPr>
        </p:nvSpPr>
        <p:spPr bwMode="auto">
          <a:xfrm rot="5400000">
            <a:off x="7077456" y="4178808"/>
            <a:ext cx="3657600" cy="384048"/>
          </a:xfrm>
        </p:spPr>
        <p:txBody>
          <a:bodyPr/>
          <a:lstStyle/>
          <a:p>
            <a:pPr>
              <a:defRPr/>
            </a:pPr>
            <a:endParaRPr lang="sk-SK"/>
          </a:p>
        </p:txBody>
      </p:sp>
      <p:sp>
        <p:nvSpPr>
          <p:cNvPr id="9" name="Obdĺžnik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Obdĺžnik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bdĺžnik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Obdĺžnik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ovná spojnica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ovná spojnica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Rovná spojnica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Rovná spojnica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Rovná spojnica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Obdĺžnik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á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á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á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á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á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ovná spojnica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Zástupný symbol čísla snímky 5"/>
          <p:cNvSpPr>
            <a:spLocks noGrp="1"/>
          </p:cNvSpPr>
          <p:nvPr>
            <p:ph type="sldNum" sz="quarter" idx="12"/>
          </p:nvPr>
        </p:nvSpPr>
        <p:spPr bwMode="auto">
          <a:xfrm>
            <a:off x="1340616" y="4928702"/>
            <a:ext cx="609600" cy="517524"/>
          </a:xfrm>
        </p:spPr>
        <p:txBody>
          <a:bodyPr/>
          <a:lstStyle/>
          <a:p>
            <a:pPr>
              <a:defRPr/>
            </a:pPr>
            <a:fld id="{E1A58637-777B-4E2D-A635-FF5809779460}" type="slidenum">
              <a:rPr lang="sk-SK" smtClean="0"/>
              <a:pPr>
                <a:defRPr/>
              </a:pPr>
              <a:t>‹#›</a:t>
            </a:fld>
            <a:endParaRPr lang="sk-SK"/>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Upravte štýly predlohy textu</a:t>
            </a:r>
            <a:endParaRPr kumimoji="0" lang="en-US"/>
          </a:p>
        </p:txBody>
      </p:sp>
      <p:sp>
        <p:nvSpPr>
          <p:cNvPr id="5" name="Zástupný symbol dátumu 4"/>
          <p:cNvSpPr>
            <a:spLocks noGrp="1"/>
          </p:cNvSpPr>
          <p:nvPr>
            <p:ph type="dt" sz="half" idx="10"/>
          </p:nvPr>
        </p:nvSpPr>
        <p:spPr/>
        <p:txBody>
          <a:bodyPr/>
          <a:lstStyle/>
          <a:p>
            <a:pPr>
              <a:defRPr/>
            </a:pPr>
            <a:fld id="{68303CD8-13C7-4229-9D24-C154ABBE2419}" type="datetimeFigureOut">
              <a:rPr lang="sk-SK" smtClean="0"/>
              <a:pPr>
                <a:defRPr/>
              </a:pPr>
              <a:t>29. 9. 2015</a:t>
            </a:fld>
            <a:endParaRPr lang="sk-SK"/>
          </a:p>
        </p:txBody>
      </p:sp>
      <p:sp>
        <p:nvSpPr>
          <p:cNvPr id="6" name="Zástupný symbol päty 5"/>
          <p:cNvSpPr>
            <a:spLocks noGrp="1"/>
          </p:cNvSpPr>
          <p:nvPr>
            <p:ph type="ftr" sz="quarter" idx="11"/>
          </p:nvPr>
        </p:nvSpPr>
        <p:spPr/>
        <p:txBody>
          <a:bodyPr/>
          <a:lstStyle/>
          <a:p>
            <a:pPr>
              <a:defRPr/>
            </a:pPr>
            <a:endParaRPr lang="sk-SK"/>
          </a:p>
        </p:txBody>
      </p:sp>
      <p:sp>
        <p:nvSpPr>
          <p:cNvPr id="7" name="Zástupný symbol čísla snímky 6"/>
          <p:cNvSpPr>
            <a:spLocks noGrp="1"/>
          </p:cNvSpPr>
          <p:nvPr>
            <p:ph type="sldNum" sz="quarter" idx="12"/>
          </p:nvPr>
        </p:nvSpPr>
        <p:spPr/>
        <p:txBody>
          <a:bodyPr/>
          <a:lstStyle/>
          <a:p>
            <a:pPr>
              <a:defRPr/>
            </a:pPr>
            <a:fld id="{ECD1F421-214B-4221-9E9B-A4C020D67A30}" type="slidenum">
              <a:rPr lang="sk-SK" smtClean="0"/>
              <a:pPr>
                <a:defRPr/>
              </a:pPr>
              <a:t>‹#›</a:t>
            </a:fld>
            <a:endParaRPr lang="sk-SK"/>
          </a:p>
        </p:txBody>
      </p:sp>
      <p:sp>
        <p:nvSpPr>
          <p:cNvPr id="9" name="Zástupný symbol obsahu 8"/>
          <p:cNvSpPr>
            <a:spLocks noGrp="1"/>
          </p:cNvSpPr>
          <p:nvPr>
            <p:ph sz="quarter" idx="1"/>
          </p:nvPr>
        </p:nvSpPr>
        <p:spPr>
          <a:xfrm>
            <a:off x="457200" y="1600200"/>
            <a:ext cx="3657600" cy="4572000"/>
          </a:xfrm>
        </p:spPr>
        <p:txBody>
          <a:body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11" name="Zástupný symbol obsahu 10"/>
          <p:cNvSpPr>
            <a:spLocks noGrp="1"/>
          </p:cNvSpPr>
          <p:nvPr>
            <p:ph sz="quarter" idx="2"/>
          </p:nvPr>
        </p:nvSpPr>
        <p:spPr>
          <a:xfrm>
            <a:off x="4270248" y="1600200"/>
            <a:ext cx="3657600" cy="4572000"/>
          </a:xfrm>
        </p:spPr>
        <p:txBody>
          <a:body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7543800" cy="1143000"/>
          </a:xfrm>
        </p:spPr>
        <p:txBody>
          <a:bodyPr anchor="b"/>
          <a:lstStyle>
            <a:lvl1pPr>
              <a:defRPr/>
            </a:lvl1pPr>
          </a:lstStyle>
          <a:p>
            <a:r>
              <a:rPr kumimoji="0" lang="sk-SK" smtClean="0"/>
              <a:t>Upravte štýly predlohy textu</a:t>
            </a:r>
            <a:endParaRPr kumimoji="0" lang="en-US"/>
          </a:p>
        </p:txBody>
      </p:sp>
      <p:sp>
        <p:nvSpPr>
          <p:cNvPr id="7" name="Zástupný symbol dátumu 6"/>
          <p:cNvSpPr>
            <a:spLocks noGrp="1"/>
          </p:cNvSpPr>
          <p:nvPr>
            <p:ph type="dt" sz="half" idx="10"/>
          </p:nvPr>
        </p:nvSpPr>
        <p:spPr/>
        <p:txBody>
          <a:bodyPr/>
          <a:lstStyle/>
          <a:p>
            <a:pPr>
              <a:defRPr/>
            </a:pPr>
            <a:fld id="{42BD461C-0AC6-4DD0-A748-AB1BC19BBBD8}" type="datetimeFigureOut">
              <a:rPr lang="sk-SK" smtClean="0"/>
              <a:pPr>
                <a:defRPr/>
              </a:pPr>
              <a:t>29. 9. 2015</a:t>
            </a:fld>
            <a:endParaRPr lang="sk-SK"/>
          </a:p>
        </p:txBody>
      </p:sp>
      <p:sp>
        <p:nvSpPr>
          <p:cNvPr id="8" name="Zástupný symbol päty 7"/>
          <p:cNvSpPr>
            <a:spLocks noGrp="1"/>
          </p:cNvSpPr>
          <p:nvPr>
            <p:ph type="ftr" sz="quarter" idx="11"/>
          </p:nvPr>
        </p:nvSpPr>
        <p:spPr/>
        <p:txBody>
          <a:bodyPr/>
          <a:lstStyle/>
          <a:p>
            <a:pPr>
              <a:defRPr/>
            </a:pPr>
            <a:endParaRPr lang="sk-SK"/>
          </a:p>
        </p:txBody>
      </p:sp>
      <p:sp>
        <p:nvSpPr>
          <p:cNvPr id="9" name="Zástupný symbol čísla snímky 8"/>
          <p:cNvSpPr>
            <a:spLocks noGrp="1"/>
          </p:cNvSpPr>
          <p:nvPr>
            <p:ph type="sldNum" sz="quarter" idx="12"/>
          </p:nvPr>
        </p:nvSpPr>
        <p:spPr/>
        <p:txBody>
          <a:bodyPr/>
          <a:lstStyle/>
          <a:p>
            <a:pPr>
              <a:defRPr/>
            </a:pPr>
            <a:fld id="{E6C5E6BC-BDF7-44D1-9FB2-2EC8F4D7842D}" type="slidenum">
              <a:rPr lang="sk-SK" smtClean="0"/>
              <a:pPr>
                <a:defRPr/>
              </a:pPr>
              <a:t>‹#›</a:t>
            </a:fld>
            <a:endParaRPr lang="sk-SK"/>
          </a:p>
        </p:txBody>
      </p:sp>
      <p:sp>
        <p:nvSpPr>
          <p:cNvPr id="11" name="Zástupný symbol obsahu 10"/>
          <p:cNvSpPr>
            <a:spLocks noGrp="1"/>
          </p:cNvSpPr>
          <p:nvPr>
            <p:ph sz="quarter" idx="2"/>
          </p:nvPr>
        </p:nvSpPr>
        <p:spPr>
          <a:xfrm>
            <a:off x="457200" y="2362200"/>
            <a:ext cx="3657600" cy="3886200"/>
          </a:xfrm>
        </p:spPr>
        <p:txBody>
          <a:body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13" name="Zástupný symbol obsahu 12"/>
          <p:cNvSpPr>
            <a:spLocks noGrp="1"/>
          </p:cNvSpPr>
          <p:nvPr>
            <p:ph sz="quarter" idx="4"/>
          </p:nvPr>
        </p:nvSpPr>
        <p:spPr>
          <a:xfrm>
            <a:off x="4371975" y="2362200"/>
            <a:ext cx="3657600" cy="3886200"/>
          </a:xfrm>
        </p:spPr>
        <p:txBody>
          <a:body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12" name="Zástupný symbol text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sk-SK" smtClean="0"/>
              <a:t>Upravte štýl predlohy textu.</a:t>
            </a:r>
          </a:p>
        </p:txBody>
      </p:sp>
      <p:sp>
        <p:nvSpPr>
          <p:cNvPr id="14" name="Zástupný symbol text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sk-SK" smtClean="0"/>
              <a:t>Upravte štýl predlohy textu.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kumimoji="0" lang="sk-SK" smtClean="0"/>
              <a:t>Upravte štýly predlohy textu</a:t>
            </a:r>
            <a:endParaRPr kumimoji="0" lang="en-US"/>
          </a:p>
        </p:txBody>
      </p:sp>
      <p:sp>
        <p:nvSpPr>
          <p:cNvPr id="6" name="Zástupný symbol dátumu 5"/>
          <p:cNvSpPr>
            <a:spLocks noGrp="1"/>
          </p:cNvSpPr>
          <p:nvPr>
            <p:ph type="dt" sz="half" idx="10"/>
          </p:nvPr>
        </p:nvSpPr>
        <p:spPr/>
        <p:txBody>
          <a:bodyPr rtlCol="0"/>
          <a:lstStyle/>
          <a:p>
            <a:pPr>
              <a:defRPr/>
            </a:pPr>
            <a:fld id="{90D4CCF9-E85A-453A-A2B2-CDEF1789EAC5}" type="datetimeFigureOut">
              <a:rPr lang="sk-SK" smtClean="0"/>
              <a:pPr>
                <a:defRPr/>
              </a:pPr>
              <a:t>29. 9. 2015</a:t>
            </a:fld>
            <a:endParaRPr lang="sk-SK"/>
          </a:p>
        </p:txBody>
      </p:sp>
      <p:sp>
        <p:nvSpPr>
          <p:cNvPr id="7" name="Zástupný symbol čísla snímky 6"/>
          <p:cNvSpPr>
            <a:spLocks noGrp="1"/>
          </p:cNvSpPr>
          <p:nvPr>
            <p:ph type="sldNum" sz="quarter" idx="11"/>
          </p:nvPr>
        </p:nvSpPr>
        <p:spPr/>
        <p:txBody>
          <a:bodyPr rtlCol="0"/>
          <a:lstStyle/>
          <a:p>
            <a:pPr>
              <a:defRPr/>
            </a:pPr>
            <a:fld id="{ACC61690-941A-464D-B7BB-24E0F61EF81C}" type="slidenum">
              <a:rPr lang="sk-SK" smtClean="0"/>
              <a:pPr>
                <a:defRPr/>
              </a:pPr>
              <a:t>‹#›</a:t>
            </a:fld>
            <a:endParaRPr lang="sk-SK"/>
          </a:p>
        </p:txBody>
      </p:sp>
      <p:sp>
        <p:nvSpPr>
          <p:cNvPr id="8" name="Zástupný symbol päty 7"/>
          <p:cNvSpPr>
            <a:spLocks noGrp="1"/>
          </p:cNvSpPr>
          <p:nvPr>
            <p:ph type="ftr" sz="quarter" idx="12"/>
          </p:nvPr>
        </p:nvSpPr>
        <p:spPr/>
        <p:txBody>
          <a:bodyPr rtlCol="0"/>
          <a:lstStyle/>
          <a:p>
            <a:pPr>
              <a:defRPr/>
            </a:pPr>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pPr>
              <a:defRPr/>
            </a:pPr>
            <a:fld id="{BCFE8316-0722-417B-A79E-0F98F98CDE8B}" type="datetimeFigureOut">
              <a:rPr lang="sk-SK" smtClean="0"/>
              <a:pPr>
                <a:defRPr/>
              </a:pPr>
              <a:t>29. 9. 2015</a:t>
            </a:fld>
            <a:endParaRPr lang="sk-SK"/>
          </a:p>
        </p:txBody>
      </p:sp>
      <p:sp>
        <p:nvSpPr>
          <p:cNvPr id="3" name="Zástupný symbol päty 2"/>
          <p:cNvSpPr>
            <a:spLocks noGrp="1"/>
          </p:cNvSpPr>
          <p:nvPr>
            <p:ph type="ftr" sz="quarter" idx="11"/>
          </p:nvPr>
        </p:nvSpPr>
        <p:spPr/>
        <p:txBody>
          <a:bodyPr/>
          <a:lstStyle/>
          <a:p>
            <a:pPr>
              <a:defRPr/>
            </a:pPr>
            <a:endParaRPr lang="sk-SK"/>
          </a:p>
        </p:txBody>
      </p:sp>
      <p:sp>
        <p:nvSpPr>
          <p:cNvPr id="4" name="Zástupný symbol čísla snímky 3"/>
          <p:cNvSpPr>
            <a:spLocks noGrp="1"/>
          </p:cNvSpPr>
          <p:nvPr>
            <p:ph type="sldNum" sz="quarter" idx="12"/>
          </p:nvPr>
        </p:nvSpPr>
        <p:spPr/>
        <p:txBody>
          <a:bodyPr/>
          <a:lstStyle/>
          <a:p>
            <a:pPr>
              <a:defRPr/>
            </a:pPr>
            <a:fld id="{B014B984-EA3B-474F-AEA3-520D5D48D0BA}" type="slidenum">
              <a:rPr lang="sk-SK" smtClean="0"/>
              <a:pPr>
                <a:defRPr/>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bg>
      <p:bgRef idx="1001">
        <a:schemeClr val="bg1"/>
      </p:bgRef>
    </p:bg>
    <p:spTree>
      <p:nvGrpSpPr>
        <p:cNvPr id="1" name=""/>
        <p:cNvGrpSpPr/>
        <p:nvPr/>
      </p:nvGrpSpPr>
      <p:grpSpPr>
        <a:xfrm>
          <a:off x="0" y="0"/>
          <a:ext cx="0" cy="0"/>
          <a:chOff x="0" y="0"/>
          <a:chExt cx="0" cy="0"/>
        </a:xfrm>
      </p:grpSpPr>
      <p:sp>
        <p:nvSpPr>
          <p:cNvPr id="10" name="Rovná spojnica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Nadpis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sk-SK" smtClean="0"/>
              <a:t>Upravte štýly predlohy textu</a:t>
            </a:r>
            <a:endParaRPr kumimoji="0" lang="en-US"/>
          </a:p>
        </p:txBody>
      </p:sp>
      <p:sp>
        <p:nvSpPr>
          <p:cNvPr id="3" name="Zástupný symbol text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sk-SK" smtClean="0"/>
              <a:t>Upravte štýl predlohy textu.</a:t>
            </a:r>
          </a:p>
        </p:txBody>
      </p:sp>
      <p:sp>
        <p:nvSpPr>
          <p:cNvPr id="8" name="Rovná spojnica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Rovná spojnica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ovná spojnica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bdĺžnik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ovná spojnica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á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Zástupný symbol obsahu 17"/>
          <p:cNvSpPr>
            <a:spLocks noGrp="1"/>
          </p:cNvSpPr>
          <p:nvPr>
            <p:ph sz="quarter" idx="1"/>
          </p:nvPr>
        </p:nvSpPr>
        <p:spPr>
          <a:xfrm>
            <a:off x="304800" y="274320"/>
            <a:ext cx="5638800" cy="6327648"/>
          </a:xfrm>
        </p:spPr>
        <p:txBody>
          <a:bodyPr/>
          <a:lstStyle/>
          <a:p>
            <a:pPr lvl="0" eaLnBrk="1" latinLnBrk="0" hangingPunct="1"/>
            <a:r>
              <a:rPr lang="sk-SK" smtClean="0"/>
              <a:t>Upravte štýl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21" name="Zástupný symbol dátumu 20"/>
          <p:cNvSpPr>
            <a:spLocks noGrp="1"/>
          </p:cNvSpPr>
          <p:nvPr>
            <p:ph type="dt" sz="half" idx="14"/>
          </p:nvPr>
        </p:nvSpPr>
        <p:spPr/>
        <p:txBody>
          <a:bodyPr rtlCol="0"/>
          <a:lstStyle/>
          <a:p>
            <a:pPr>
              <a:defRPr/>
            </a:pPr>
            <a:fld id="{68F0719B-1B34-400E-BE6E-99A90C4ED8A7}" type="datetimeFigureOut">
              <a:rPr lang="sk-SK" smtClean="0"/>
              <a:pPr>
                <a:defRPr/>
              </a:pPr>
              <a:t>29. 9. 2015</a:t>
            </a:fld>
            <a:endParaRPr lang="sk-SK"/>
          </a:p>
        </p:txBody>
      </p:sp>
      <p:sp>
        <p:nvSpPr>
          <p:cNvPr id="22" name="Zástupný symbol čísla snímky 21"/>
          <p:cNvSpPr>
            <a:spLocks noGrp="1"/>
          </p:cNvSpPr>
          <p:nvPr>
            <p:ph type="sldNum" sz="quarter" idx="15"/>
          </p:nvPr>
        </p:nvSpPr>
        <p:spPr/>
        <p:txBody>
          <a:bodyPr rtlCol="0"/>
          <a:lstStyle/>
          <a:p>
            <a:pPr>
              <a:defRPr/>
            </a:pPr>
            <a:fld id="{6858A78D-1D86-49F4-A274-024178639C31}" type="slidenum">
              <a:rPr lang="sk-SK" smtClean="0"/>
              <a:pPr>
                <a:defRPr/>
              </a:pPr>
              <a:t>‹#›</a:t>
            </a:fld>
            <a:endParaRPr lang="sk-SK"/>
          </a:p>
        </p:txBody>
      </p:sp>
      <p:sp>
        <p:nvSpPr>
          <p:cNvPr id="23" name="Zástupný symbol päty 22"/>
          <p:cNvSpPr>
            <a:spLocks noGrp="1"/>
          </p:cNvSpPr>
          <p:nvPr>
            <p:ph type="ftr" sz="quarter" idx="16"/>
          </p:nvPr>
        </p:nvSpPr>
        <p:spPr/>
        <p:txBody>
          <a:bodyPr rtlCol="0"/>
          <a:lstStyle/>
          <a:p>
            <a:pPr>
              <a:defRPr/>
            </a:pPr>
            <a:endParaRPr lang="sk-SK"/>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9" name="Rovná spojnica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á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Nadpis 1"/>
          <p:cNvSpPr>
            <a:spLocks noGrp="1"/>
          </p:cNvSpPr>
          <p:nvPr>
            <p:ph type="title"/>
          </p:nvPr>
        </p:nvSpPr>
        <p:spPr>
          <a:xfrm rot="5400000">
            <a:off x="3350133" y="3200400"/>
            <a:ext cx="6309360" cy="457200"/>
          </a:xfrm>
        </p:spPr>
        <p:txBody>
          <a:bodyPr anchor="b"/>
          <a:lstStyle>
            <a:lvl1pPr algn="l">
              <a:buNone/>
              <a:defRPr sz="2000" b="1"/>
            </a:lvl1pPr>
          </a:lstStyle>
          <a:p>
            <a:r>
              <a:rPr kumimoji="0" lang="sk-SK" smtClean="0"/>
              <a:t>Upravte štýly predlohy textu</a:t>
            </a:r>
            <a:endParaRPr kumimoji="0" lang="en-US"/>
          </a:p>
        </p:txBody>
      </p:sp>
      <p:sp>
        <p:nvSpPr>
          <p:cNvPr id="3" name="Zástupný symbol obrázka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sk-SK" smtClean="0"/>
              <a:t>Ak chcete pridať obrázok, kliknite na ikonu</a:t>
            </a:r>
            <a:endParaRPr kumimoji="0" lang="en-US" dirty="0"/>
          </a:p>
        </p:txBody>
      </p:sp>
      <p:sp>
        <p:nvSpPr>
          <p:cNvPr id="4" name="Zástupný symbol text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sk-SK" smtClean="0"/>
              <a:t>Upravte štýl predlohy textu.</a:t>
            </a:r>
          </a:p>
        </p:txBody>
      </p:sp>
      <p:sp>
        <p:nvSpPr>
          <p:cNvPr id="10" name="Rovná spojnica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Obdĺžnik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ovná spojnica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Rovná spojnica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Rovná spojnica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Zástupný symbol dátumu 16"/>
          <p:cNvSpPr>
            <a:spLocks noGrp="1"/>
          </p:cNvSpPr>
          <p:nvPr>
            <p:ph type="dt" sz="half" idx="10"/>
          </p:nvPr>
        </p:nvSpPr>
        <p:spPr/>
        <p:txBody>
          <a:bodyPr rtlCol="0"/>
          <a:lstStyle/>
          <a:p>
            <a:pPr>
              <a:defRPr/>
            </a:pPr>
            <a:fld id="{23766B49-8D66-4C66-8DB6-136E3FBB13D9}" type="datetimeFigureOut">
              <a:rPr lang="sk-SK" smtClean="0"/>
              <a:pPr>
                <a:defRPr/>
              </a:pPr>
              <a:t>29. 9. 2015</a:t>
            </a:fld>
            <a:endParaRPr lang="sk-SK"/>
          </a:p>
        </p:txBody>
      </p:sp>
      <p:sp>
        <p:nvSpPr>
          <p:cNvPr id="18" name="Zástupný symbol čísla snímky 17"/>
          <p:cNvSpPr>
            <a:spLocks noGrp="1"/>
          </p:cNvSpPr>
          <p:nvPr>
            <p:ph type="sldNum" sz="quarter" idx="11"/>
          </p:nvPr>
        </p:nvSpPr>
        <p:spPr/>
        <p:txBody>
          <a:bodyPr rtlCol="0"/>
          <a:lstStyle/>
          <a:p>
            <a:pPr>
              <a:defRPr/>
            </a:pPr>
            <a:fld id="{6E794DD3-3365-4C8D-B27A-A0FBA05407E1}" type="slidenum">
              <a:rPr lang="sk-SK" smtClean="0"/>
              <a:pPr>
                <a:defRPr/>
              </a:pPr>
              <a:t>‹#›</a:t>
            </a:fld>
            <a:endParaRPr lang="sk-SK"/>
          </a:p>
        </p:txBody>
      </p:sp>
      <p:sp>
        <p:nvSpPr>
          <p:cNvPr id="21" name="Zástupný symbol päty 20"/>
          <p:cNvSpPr>
            <a:spLocks noGrp="1"/>
          </p:cNvSpPr>
          <p:nvPr>
            <p:ph type="ftr" sz="quarter" idx="12"/>
          </p:nvPr>
        </p:nvSpPr>
        <p:spPr/>
        <p:txBody>
          <a:bodyPr rtlCol="0"/>
          <a:lstStyle/>
          <a:p>
            <a:pPr>
              <a:defRPr/>
            </a:pPr>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ovná spojnica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Zástupný symbol nadpisu 21"/>
          <p:cNvSpPr>
            <a:spLocks noGrp="1"/>
          </p:cNvSpPr>
          <p:nvPr>
            <p:ph type="title"/>
          </p:nvPr>
        </p:nvSpPr>
        <p:spPr>
          <a:xfrm>
            <a:off x="457200" y="274638"/>
            <a:ext cx="7467600" cy="1143000"/>
          </a:xfrm>
          <a:prstGeom prst="rect">
            <a:avLst/>
          </a:prstGeom>
        </p:spPr>
        <p:txBody>
          <a:bodyPr vert="horz" anchor="b">
            <a:normAutofit/>
          </a:bodyPr>
          <a:lstStyle/>
          <a:p>
            <a:r>
              <a:rPr kumimoji="0" lang="sk-SK" smtClean="0"/>
              <a:t>Upravte štýly predlohy textu</a:t>
            </a:r>
            <a:endParaRPr kumimoji="0" lang="en-US"/>
          </a:p>
        </p:txBody>
      </p:sp>
      <p:sp>
        <p:nvSpPr>
          <p:cNvPr id="13" name="Zástupný symbol text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sk-SK" smtClean="0"/>
              <a:t>Upravte štýl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14" name="Zástupný symbol dátum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fld id="{12A13D67-D9AC-4126-8400-F9054048ABC7}" type="datetimeFigureOut">
              <a:rPr lang="sk-SK" smtClean="0"/>
              <a:pPr>
                <a:defRPr/>
              </a:pPr>
              <a:t>29. 9. 2015</a:t>
            </a:fld>
            <a:endParaRPr lang="sk-SK"/>
          </a:p>
        </p:txBody>
      </p:sp>
      <p:sp>
        <p:nvSpPr>
          <p:cNvPr id="3" name="Zástupný symbol päty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sk-SK"/>
          </a:p>
        </p:txBody>
      </p:sp>
      <p:sp>
        <p:nvSpPr>
          <p:cNvPr id="7" name="Rovná spojnica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Rovná spojnica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Obdĺžnik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vná spojnica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á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Zástupný symbol čísla snímky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A013E9CE-F8AE-4BC9-A2D9-217B8C789ADD}" type="slidenum">
              <a:rPr lang="sk-SK" smtClean="0"/>
              <a:pPr>
                <a:defRPr/>
              </a:pPr>
              <a:t>‹#›</a:t>
            </a:fld>
            <a:endParaRPr lang="sk-SK"/>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Nadpis 1"/>
          <p:cNvSpPr>
            <a:spLocks noGrp="1"/>
          </p:cNvSpPr>
          <p:nvPr>
            <p:ph type="ctrTitle"/>
          </p:nvPr>
        </p:nvSpPr>
        <p:spPr>
          <a:xfrm>
            <a:off x="2286000" y="764704"/>
            <a:ext cx="6172200" cy="1894362"/>
          </a:xfrm>
        </p:spPr>
        <p:txBody>
          <a:bodyPr>
            <a:normAutofit/>
          </a:bodyPr>
          <a:lstStyle/>
          <a:p>
            <a:r>
              <a:rPr lang="sk-SK" sz="4000" dirty="0" smtClean="0"/>
              <a:t>17. Bláznivé kufre</a:t>
            </a:r>
          </a:p>
        </p:txBody>
      </p:sp>
      <p:sp>
        <p:nvSpPr>
          <p:cNvPr id="3" name="Podnadpis 2"/>
          <p:cNvSpPr>
            <a:spLocks noGrp="1"/>
          </p:cNvSpPr>
          <p:nvPr>
            <p:ph type="subTitle" idx="1"/>
          </p:nvPr>
        </p:nvSpPr>
        <p:spPr>
          <a:xfrm>
            <a:off x="3203848" y="3212976"/>
            <a:ext cx="6172200" cy="1371600"/>
          </a:xfrm>
        </p:spPr>
        <p:txBody>
          <a:bodyPr rtlCol="0">
            <a:normAutofit/>
          </a:bodyPr>
          <a:lstStyle/>
          <a:p>
            <a:pPr fontAlgn="auto">
              <a:spcAft>
                <a:spcPts val="0"/>
              </a:spcAft>
              <a:buFont typeface="Arial" panose="020B0604020202020204" pitchFamily="34" charset="0"/>
              <a:buNone/>
              <a:defRPr/>
            </a:pPr>
            <a:r>
              <a:rPr lang="sk-SK" sz="2800" b="1" dirty="0" err="1"/>
              <a:t>Crazy</a:t>
            </a:r>
            <a:r>
              <a:rPr lang="sk-SK" sz="2800" b="1" dirty="0"/>
              <a:t> </a:t>
            </a:r>
            <a:r>
              <a:rPr lang="sk-SK" sz="2800" b="1" dirty="0" err="1"/>
              <a:t>Suitcase</a:t>
            </a:r>
            <a:endParaRPr lang="sk-SK"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457200" y="692696"/>
            <a:ext cx="7467600" cy="2620888"/>
          </a:xfrm>
        </p:spPr>
        <p:txBody>
          <a:bodyPr/>
          <a:lstStyle/>
          <a:p>
            <a:r>
              <a:rPr lang="sk-SK" b="1" dirty="0" smtClean="0">
                <a:cs typeface="Arial" pitchFamily="34" charset="0"/>
              </a:rPr>
              <a:t>Stabilita</a:t>
            </a:r>
          </a:p>
          <a:p>
            <a:r>
              <a:rPr lang="sk-SK" dirty="0" smtClean="0">
                <a:cs typeface="Arial" pitchFamily="34" charset="0"/>
              </a:rPr>
              <a:t>je určená mechanickou prácou, ktorú je potrebné vykonať pri premiestnení telesa z RP stálej do RP vratkej</a:t>
            </a:r>
          </a:p>
          <a:p>
            <a:r>
              <a:rPr lang="sk-SK" dirty="0" smtClean="0">
                <a:cs typeface="Arial" pitchFamily="34" charset="0"/>
              </a:rPr>
              <a:t>Rozdiel potenciálnej energie medzi polohou vratkou a stálou.</a:t>
            </a:r>
            <a:endParaRPr lang="sk-SK" dirty="0">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787423"/>
            <a:ext cx="2731975" cy="2009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Obdĺžnik 3"/>
              <p:cNvSpPr/>
              <p:nvPr/>
            </p:nvSpPr>
            <p:spPr>
              <a:xfrm>
                <a:off x="1403648" y="3553852"/>
                <a:ext cx="3332259" cy="523220"/>
              </a:xfrm>
              <a:prstGeom prst="rect">
                <a:avLst/>
              </a:prstGeom>
              <a:ln>
                <a:solidFill>
                  <a:srgbClr val="FFC000"/>
                </a:solidFill>
              </a:ln>
            </p:spPr>
            <p:txBody>
              <a:bodyPr wrap="none">
                <a:spAutoFit/>
              </a:bodyPr>
              <a:lstStyle/>
              <a:p>
                <a:r>
                  <a:rPr lang="pt-BR" sz="2800" i="1" dirty="0">
                    <a:latin typeface="Cambria Math"/>
                  </a:rPr>
                  <a:t>W = m </a:t>
                </a:r>
                <a:r>
                  <a:rPr lang="sk-SK" sz="2800" i="1" dirty="0">
                    <a:latin typeface="Cambria Math"/>
                  </a:rPr>
                  <a:t>.</a:t>
                </a:r>
                <a:r>
                  <a:rPr lang="pt-BR" sz="2800" i="1" dirty="0">
                    <a:latin typeface="Cambria Math"/>
                  </a:rPr>
                  <a:t> g </a:t>
                </a:r>
                <a:r>
                  <a:rPr lang="sk-SK" sz="2800" i="1" dirty="0">
                    <a:latin typeface="Cambria Math"/>
                  </a:rPr>
                  <a:t>.</a:t>
                </a:r>
                <a:r>
                  <a:rPr lang="pt-BR" sz="2800" i="1" dirty="0">
                    <a:latin typeface="Cambria Math"/>
                  </a:rPr>
                  <a:t> (</a:t>
                </a:r>
                <a14:m>
                  <m:oMath xmlns:m="http://schemas.openxmlformats.org/officeDocument/2006/math">
                    <m:sSub>
                      <m:sSubPr>
                        <m:ctrlPr>
                          <a:rPr lang="pt-BR" sz="2800" i="1" dirty="0" smtClean="0">
                            <a:latin typeface="Cambria Math"/>
                          </a:rPr>
                        </m:ctrlPr>
                      </m:sSubPr>
                      <m:e>
                        <m:r>
                          <a:rPr lang="pt-BR" sz="2800" i="1" dirty="0">
                            <a:latin typeface="Cambria Math"/>
                          </a:rPr>
                          <m:t>h</m:t>
                        </m:r>
                      </m:e>
                      <m:sub>
                        <m:r>
                          <a:rPr lang="pt-BR" sz="2800" i="1" dirty="0">
                            <a:latin typeface="Cambria Math"/>
                          </a:rPr>
                          <m:t>2</m:t>
                        </m:r>
                      </m:sub>
                    </m:sSub>
                  </m:oMath>
                </a14:m>
                <a:r>
                  <a:rPr lang="pt-BR" sz="2800" i="1" dirty="0">
                    <a:latin typeface="Cambria Math"/>
                  </a:rPr>
                  <a:t> – </a:t>
                </a:r>
                <a14:m>
                  <m:oMath xmlns:m="http://schemas.openxmlformats.org/officeDocument/2006/math">
                    <m:sSub>
                      <m:sSubPr>
                        <m:ctrlPr>
                          <a:rPr lang="pt-BR" sz="2800" i="1" dirty="0" smtClean="0">
                            <a:latin typeface="Cambria Math"/>
                          </a:rPr>
                        </m:ctrlPr>
                      </m:sSubPr>
                      <m:e>
                        <m:r>
                          <a:rPr lang="pt-BR" sz="2800" i="1" dirty="0">
                            <a:latin typeface="Cambria Math"/>
                          </a:rPr>
                          <m:t>h</m:t>
                        </m:r>
                      </m:e>
                      <m:sub>
                        <m:r>
                          <a:rPr lang="pt-BR" sz="2800" i="1" dirty="0">
                            <a:latin typeface="Cambria Math"/>
                          </a:rPr>
                          <m:t>1</m:t>
                        </m:r>
                      </m:sub>
                    </m:sSub>
                  </m:oMath>
                </a14:m>
                <a:r>
                  <a:rPr lang="pt-BR" sz="2800" i="1" dirty="0">
                    <a:latin typeface="Cambria Math"/>
                  </a:rPr>
                  <a:t>)</a:t>
                </a:r>
                <a:endParaRPr lang="sk-SK" sz="2800" i="1" dirty="0">
                  <a:latin typeface="Cambria Math"/>
                </a:endParaRPr>
              </a:p>
            </p:txBody>
          </p:sp>
        </mc:Choice>
        <mc:Fallback xmlns="">
          <p:sp>
            <p:nvSpPr>
              <p:cNvPr id="4" name="Obdĺžnik 3"/>
              <p:cNvSpPr>
                <a:spLocks noRot="1" noChangeAspect="1" noMove="1" noResize="1" noEditPoints="1" noAdjustHandles="1" noChangeArrowheads="1" noChangeShapeType="1" noTextEdit="1"/>
              </p:cNvSpPr>
              <p:nvPr/>
            </p:nvSpPr>
            <p:spPr>
              <a:xfrm>
                <a:off x="1403648" y="3553852"/>
                <a:ext cx="3332259" cy="523220"/>
              </a:xfrm>
              <a:prstGeom prst="rect">
                <a:avLst/>
              </a:prstGeom>
              <a:blipFill rotWithShape="1">
                <a:blip r:embed="rId4"/>
                <a:stretch>
                  <a:fillRect l="-3461" t="-10227" b="-29545"/>
                </a:stretch>
              </a:blipFill>
              <a:ln>
                <a:solidFill>
                  <a:srgbClr val="FFC000"/>
                </a:solidFill>
              </a:ln>
            </p:spPr>
            <p:txBody>
              <a:bodyPr/>
              <a:lstStyle/>
              <a:p>
                <a:r>
                  <a:rPr lang="sk-SK">
                    <a:noFill/>
                  </a:rPr>
                  <a:t> </a:t>
                </a:r>
              </a:p>
            </p:txBody>
          </p:sp>
        </mc:Fallback>
      </mc:AlternateContent>
      <p:sp>
        <p:nvSpPr>
          <p:cNvPr id="6" name="Obdĺžnik 5"/>
          <p:cNvSpPr/>
          <p:nvPr/>
        </p:nvSpPr>
        <p:spPr>
          <a:xfrm>
            <a:off x="755575" y="4974267"/>
            <a:ext cx="6550563" cy="830997"/>
          </a:xfrm>
          <a:prstGeom prst="rect">
            <a:avLst/>
          </a:prstGeom>
        </p:spPr>
        <p:txBody>
          <a:bodyPr wrap="square">
            <a:spAutoFit/>
          </a:bodyPr>
          <a:lstStyle/>
          <a:p>
            <a:pPr marL="285750" indent="-285750">
              <a:buFontTx/>
              <a:buChar char="-"/>
            </a:pPr>
            <a:r>
              <a:rPr lang="sk-SK" sz="2400" dirty="0">
                <a:latin typeface="+mn-lt"/>
              </a:rPr>
              <a:t>t</a:t>
            </a:r>
            <a:r>
              <a:rPr lang="sk-SK" sz="2400" dirty="0" smtClean="0">
                <a:latin typeface="+mn-lt"/>
              </a:rPr>
              <a:t>ým väčšia, čím je </a:t>
            </a:r>
            <a:r>
              <a:rPr lang="sk-SK" sz="2400" b="1" dirty="0" smtClean="0">
                <a:latin typeface="+mn-lt"/>
              </a:rPr>
              <a:t>väčšia hmotnosť </a:t>
            </a:r>
          </a:p>
          <a:p>
            <a:pPr marL="285750" indent="-285750">
              <a:buFontTx/>
              <a:buChar char="-"/>
            </a:pPr>
            <a:r>
              <a:rPr lang="sk-SK" sz="2400" dirty="0">
                <a:latin typeface="+mn-lt"/>
              </a:rPr>
              <a:t>t</a:t>
            </a:r>
            <a:r>
              <a:rPr lang="sk-SK" sz="2400" dirty="0" smtClean="0">
                <a:latin typeface="+mn-lt"/>
              </a:rPr>
              <a:t>ým väčšia, čím je </a:t>
            </a:r>
            <a:r>
              <a:rPr lang="sk-SK" sz="2400" b="1" dirty="0" smtClean="0">
                <a:latin typeface="+mn-lt"/>
              </a:rPr>
              <a:t>nižšia poloha ťažiska</a:t>
            </a:r>
          </a:p>
        </p:txBody>
      </p:sp>
    </p:spTree>
    <p:extLst>
      <p:ext uri="{BB962C8B-B14F-4D97-AF65-F5344CB8AC3E}">
        <p14:creationId xmlns:p14="http://schemas.microsoft.com/office/powerpoint/2010/main" val="193701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sk-SK" dirty="0" smtClean="0"/>
              <a:t>Čo tomu bráni?</a:t>
            </a:r>
          </a:p>
        </p:txBody>
      </p:sp>
      <p:sp>
        <p:nvSpPr>
          <p:cNvPr id="22531" name="Rectangle 3"/>
          <p:cNvSpPr>
            <a:spLocks noGrp="1"/>
          </p:cNvSpPr>
          <p:nvPr>
            <p:ph sz="quarter" idx="1"/>
          </p:nvPr>
        </p:nvSpPr>
        <p:spPr>
          <a:xfrm>
            <a:off x="457200" y="1600200"/>
            <a:ext cx="7467600" cy="4565104"/>
          </a:xfrm>
        </p:spPr>
        <p:txBody>
          <a:bodyPr/>
          <a:lstStyle/>
          <a:p>
            <a:r>
              <a:rPr lang="sk-SK" b="1" dirty="0" smtClean="0"/>
              <a:t>Moment zotrvačnosti </a:t>
            </a:r>
          </a:p>
          <a:p>
            <a:r>
              <a:rPr lang="sk-SK" dirty="0"/>
              <a:t>Moment zotrvačnosti telesa je veličina, ktorá vystupuje pri skúmaní jeho otáčavého pohybu</a:t>
            </a:r>
            <a:r>
              <a:rPr lang="sk-SK" dirty="0" smtClean="0"/>
              <a:t>.</a:t>
            </a:r>
          </a:p>
          <a:p>
            <a:r>
              <a:rPr lang="sk-SK" dirty="0" smtClean="0"/>
              <a:t>Vyjadruje zotrvačné vlastnosti otáčajúceho sa telesa.</a:t>
            </a:r>
          </a:p>
          <a:p>
            <a:endParaRPr lang="sk-SK" dirty="0" smtClean="0"/>
          </a:p>
          <a:p>
            <a:endParaRPr lang="sk-SK" dirty="0"/>
          </a:p>
          <a:p>
            <a:r>
              <a:rPr lang="sk-SK" dirty="0" err="1"/>
              <a:t>Steinerova</a:t>
            </a:r>
            <a:r>
              <a:rPr lang="sk-SK" dirty="0"/>
              <a:t> </a:t>
            </a:r>
            <a:r>
              <a:rPr lang="sk-SK" dirty="0" smtClean="0"/>
              <a:t>veta</a:t>
            </a:r>
          </a:p>
          <a:p>
            <a:r>
              <a:rPr lang="sk-SK" dirty="0" smtClean="0"/>
              <a:t>- moment zotrvačnosti telesa vzhľadom na os </a:t>
            </a:r>
            <a:r>
              <a:rPr lang="sk-SK" dirty="0" err="1" smtClean="0"/>
              <a:t>neprech</a:t>
            </a:r>
            <a:r>
              <a:rPr lang="sk-SK" dirty="0" smtClean="0"/>
              <a:t>. ťažiskom ale rovnobežnú s ňou</a:t>
            </a:r>
          </a:p>
        </p:txBody>
      </p:sp>
      <mc:AlternateContent xmlns:mc="http://schemas.openxmlformats.org/markup-compatibility/2006" xmlns:a14="http://schemas.microsoft.com/office/drawing/2010/main">
        <mc:Choice Requires="a14">
          <p:sp>
            <p:nvSpPr>
              <p:cNvPr id="2" name="Obdĺžnik 1"/>
              <p:cNvSpPr/>
              <p:nvPr/>
            </p:nvSpPr>
            <p:spPr>
              <a:xfrm>
                <a:off x="3067092" y="3594539"/>
                <a:ext cx="1656184" cy="899670"/>
              </a:xfrm>
              <a:prstGeom prst="rect">
                <a:avLst/>
              </a:prstGeom>
              <a:ln>
                <a:solidFill>
                  <a:srgbClr val="FFC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sk-SK" sz="2000" b="1" i="1">
                          <a:latin typeface="Cambria Math"/>
                        </a:rPr>
                        <m:t>𝑰</m:t>
                      </m:r>
                      <m:r>
                        <a:rPr lang="sk-SK" sz="2000" b="1" i="1">
                          <a:latin typeface="Cambria Math"/>
                        </a:rPr>
                        <m:t>= </m:t>
                      </m:r>
                      <m:nary>
                        <m:naryPr>
                          <m:limLoc m:val="undOvr"/>
                          <m:subHide m:val="on"/>
                          <m:supHide m:val="on"/>
                          <m:ctrlPr>
                            <a:rPr lang="sk-SK" sz="2000" b="1" i="1">
                              <a:latin typeface="Cambria Math"/>
                            </a:rPr>
                          </m:ctrlPr>
                        </m:naryPr>
                        <m:sub/>
                        <m:sup/>
                        <m:e>
                          <m:sSup>
                            <m:sSupPr>
                              <m:ctrlPr>
                                <a:rPr lang="sk-SK" sz="2000" b="1" i="1">
                                  <a:latin typeface="Cambria Math"/>
                                </a:rPr>
                              </m:ctrlPr>
                            </m:sSupPr>
                            <m:e>
                              <m:r>
                                <a:rPr lang="sk-SK" sz="2000" b="1" i="1">
                                  <a:latin typeface="Cambria Math"/>
                                </a:rPr>
                                <m:t>𝒓</m:t>
                              </m:r>
                            </m:e>
                            <m:sup>
                              <m:r>
                                <a:rPr lang="sk-SK" sz="2000" b="1" i="1">
                                  <a:latin typeface="Cambria Math"/>
                                </a:rPr>
                                <m:t>𝟐</m:t>
                              </m:r>
                            </m:sup>
                          </m:sSup>
                          <m:r>
                            <a:rPr lang="sk-SK" sz="2000" b="1" i="1">
                              <a:latin typeface="Cambria Math"/>
                            </a:rPr>
                            <m:t>𝒅𝒎</m:t>
                          </m:r>
                        </m:e>
                      </m:nary>
                    </m:oMath>
                  </m:oMathPara>
                </a14:m>
                <a:endParaRPr lang="sk-SK" b="1" dirty="0"/>
              </a:p>
            </p:txBody>
          </p:sp>
        </mc:Choice>
        <mc:Fallback xmlns="">
          <p:sp>
            <p:nvSpPr>
              <p:cNvPr id="2" name="Obdĺžnik 1"/>
              <p:cNvSpPr>
                <a:spLocks noRot="1" noChangeAspect="1" noMove="1" noResize="1" noEditPoints="1" noAdjustHandles="1" noChangeArrowheads="1" noChangeShapeType="1" noTextEdit="1"/>
              </p:cNvSpPr>
              <p:nvPr/>
            </p:nvSpPr>
            <p:spPr>
              <a:xfrm>
                <a:off x="3067092" y="3594539"/>
                <a:ext cx="1656184" cy="899670"/>
              </a:xfrm>
              <a:prstGeom prst="rect">
                <a:avLst/>
              </a:prstGeom>
              <a:blipFill rotWithShape="1">
                <a:blip r:embed="rId3"/>
                <a:stretch>
                  <a:fillRect/>
                </a:stretch>
              </a:blipFill>
              <a:ln>
                <a:solidFill>
                  <a:srgbClr val="FFC000"/>
                </a:solidFill>
              </a:ln>
            </p:spPr>
            <p:txBody>
              <a:bodyPr/>
              <a:lstStyle/>
              <a:p>
                <a:r>
                  <a:rPr lang="sk-SK">
                    <a:noFill/>
                  </a:rPr>
                  <a:t> </a:t>
                </a:r>
              </a:p>
            </p:txBody>
          </p:sp>
        </mc:Fallback>
      </mc:AlternateContent>
      <mc:AlternateContent xmlns:mc="http://schemas.openxmlformats.org/markup-compatibility/2006" xmlns:a14="http://schemas.microsoft.com/office/drawing/2010/main">
        <mc:Choice Requires="a14">
          <p:sp>
            <p:nvSpPr>
              <p:cNvPr id="3" name="BlokTextu 2"/>
              <p:cNvSpPr txBox="1"/>
              <p:nvPr/>
            </p:nvSpPr>
            <p:spPr>
              <a:xfrm>
                <a:off x="3049200" y="5886564"/>
                <a:ext cx="1782731" cy="400559"/>
              </a:xfrm>
              <a:prstGeom prst="rect">
                <a:avLst/>
              </a:prstGeom>
              <a:noFill/>
              <a:ln>
                <a:solidFill>
                  <a:srgbClr val="FFC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sk-SK" b="1" i="1" smtClean="0">
                          <a:latin typeface="Cambria Math"/>
                        </a:rPr>
                        <m:t>𝑰</m:t>
                      </m:r>
                      <m:r>
                        <a:rPr lang="sk-SK" b="1" i="1" smtClean="0">
                          <a:latin typeface="Cambria Math"/>
                        </a:rPr>
                        <m:t>= </m:t>
                      </m:r>
                      <m:sSub>
                        <m:sSubPr>
                          <m:ctrlPr>
                            <a:rPr lang="sk-SK" b="1" i="1" smtClean="0">
                              <a:latin typeface="Cambria Math"/>
                            </a:rPr>
                          </m:ctrlPr>
                        </m:sSubPr>
                        <m:e>
                          <m:r>
                            <a:rPr lang="sk-SK" b="1" i="1" smtClean="0">
                              <a:latin typeface="Cambria Math"/>
                            </a:rPr>
                            <m:t>𝑰</m:t>
                          </m:r>
                        </m:e>
                        <m:sub>
                          <m:r>
                            <a:rPr lang="sk-SK" b="1" i="1" smtClean="0">
                              <a:latin typeface="Cambria Math"/>
                            </a:rPr>
                            <m:t>𝑻</m:t>
                          </m:r>
                        </m:sub>
                      </m:sSub>
                      <m:r>
                        <a:rPr lang="sk-SK" b="1" i="1" smtClean="0">
                          <a:latin typeface="Cambria Math"/>
                        </a:rPr>
                        <m:t>+</m:t>
                      </m:r>
                      <m:r>
                        <a:rPr lang="sk-SK" b="1" i="1" smtClean="0">
                          <a:latin typeface="Cambria Math"/>
                        </a:rPr>
                        <m:t>𝒎</m:t>
                      </m:r>
                      <m:sSup>
                        <m:sSupPr>
                          <m:ctrlPr>
                            <a:rPr lang="sk-SK" b="1" i="1" smtClean="0">
                              <a:latin typeface="Cambria Math"/>
                            </a:rPr>
                          </m:ctrlPr>
                        </m:sSupPr>
                        <m:e>
                          <m:r>
                            <a:rPr lang="sk-SK" b="1" i="1">
                              <a:latin typeface="Cambria Math"/>
                            </a:rPr>
                            <m:t>𝒅</m:t>
                          </m:r>
                          <m:r>
                            <m:rPr>
                              <m:nor/>
                            </m:rPr>
                            <a:rPr lang="sk-SK" b="1" dirty="0"/>
                            <m:t> </m:t>
                          </m:r>
                        </m:e>
                        <m:sup>
                          <m:r>
                            <a:rPr lang="sk-SK" b="1" i="1" smtClean="0">
                              <a:latin typeface="Cambria Math"/>
                            </a:rPr>
                            <m:t>𝟐</m:t>
                          </m:r>
                        </m:sup>
                      </m:sSup>
                    </m:oMath>
                  </m:oMathPara>
                </a14:m>
                <a:endParaRPr lang="sk-SK" b="1" dirty="0"/>
              </a:p>
            </p:txBody>
          </p:sp>
        </mc:Choice>
        <mc:Fallback xmlns="">
          <p:sp>
            <p:nvSpPr>
              <p:cNvPr id="3" name="BlokTextu 2"/>
              <p:cNvSpPr txBox="1">
                <a:spLocks noRot="1" noChangeAspect="1" noMove="1" noResize="1" noEditPoints="1" noAdjustHandles="1" noChangeArrowheads="1" noChangeShapeType="1" noTextEdit="1"/>
              </p:cNvSpPr>
              <p:nvPr/>
            </p:nvSpPr>
            <p:spPr>
              <a:xfrm>
                <a:off x="3049200" y="5886564"/>
                <a:ext cx="1782731" cy="400559"/>
              </a:xfrm>
              <a:prstGeom prst="rect">
                <a:avLst/>
              </a:prstGeom>
              <a:blipFill rotWithShape="1">
                <a:blip r:embed="rId4"/>
                <a:stretch>
                  <a:fillRect b="-1493"/>
                </a:stretch>
              </a:blipFill>
              <a:ln>
                <a:solidFill>
                  <a:srgbClr val="FFC000"/>
                </a:solidFill>
              </a:ln>
            </p:spPr>
            <p:txBody>
              <a:bodyPr/>
              <a:lstStyle/>
              <a:p>
                <a:r>
                  <a:rPr lang="sk-SK">
                    <a:noFill/>
                  </a:rPr>
                  <a:t> </a:t>
                </a:r>
              </a:p>
            </p:txBody>
          </p:sp>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sz="quarter" idx="1"/>
          </p:nvPr>
        </p:nvSpPr>
        <p:spPr>
          <a:xfrm>
            <a:off x="457200" y="1124744"/>
            <a:ext cx="7467600" cy="3744416"/>
          </a:xfrm>
          <a:ln>
            <a:noFill/>
          </a:ln>
        </p:spPr>
        <p:txBody>
          <a:bodyPr/>
          <a:lstStyle/>
          <a:p>
            <a:pPr marL="0" indent="0">
              <a:buNone/>
            </a:pPr>
            <a:r>
              <a:rPr lang="sk-SK" dirty="0" smtClean="0"/>
              <a:t>Moment zotrvačnosti kvádra vzhľadom na os prechádzajúcou výškou</a:t>
            </a:r>
          </a:p>
          <a:p>
            <a:pPr marL="0" indent="0">
              <a:buNone/>
            </a:pPr>
            <a:endParaRPr lang="sk-SK" dirty="0" smtClean="0"/>
          </a:p>
          <a:p>
            <a:pPr marL="0" indent="0">
              <a:buNone/>
            </a:pPr>
            <a:r>
              <a:rPr lang="sk-SK" dirty="0" smtClean="0"/>
              <a:t> - plný kváder s výškou h, šírkou s a dĺžkou d</a:t>
            </a:r>
            <a:endParaRPr lang="sk-SK" dirty="0"/>
          </a:p>
        </p:txBody>
      </p:sp>
      <p:pic>
        <p:nvPicPr>
          <p:cNvPr id="8196" name="Picture 4" descr="Moment of inertia solid rectangular pri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068960"/>
            <a:ext cx="2286499" cy="27363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Obdĺžnik 3"/>
              <p:cNvSpPr/>
              <p:nvPr/>
            </p:nvSpPr>
            <p:spPr>
              <a:xfrm>
                <a:off x="2051720" y="3682160"/>
                <a:ext cx="2350131" cy="610936"/>
              </a:xfrm>
              <a:prstGeom prst="rect">
                <a:avLst/>
              </a:prstGeom>
              <a:ln>
                <a:solidFill>
                  <a:srgbClr val="FFC000"/>
                </a:solidFill>
              </a:ln>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sk-SK" b="1" i="1" smtClean="0">
                              <a:latin typeface="Cambria Math"/>
                            </a:rPr>
                          </m:ctrlPr>
                        </m:sSubPr>
                        <m:e>
                          <m:r>
                            <a:rPr lang="sk-SK" b="1" i="1">
                              <a:latin typeface="Cambria Math"/>
                            </a:rPr>
                            <m:t>𝑰</m:t>
                          </m:r>
                        </m:e>
                        <m:sub>
                          <m:r>
                            <a:rPr lang="sk-SK" b="1" i="1" smtClean="0">
                              <a:latin typeface="Cambria Math"/>
                            </a:rPr>
                            <m:t>𝒉</m:t>
                          </m:r>
                        </m:sub>
                      </m:sSub>
                      <m:r>
                        <a:rPr lang="sk-SK" b="1">
                          <a:latin typeface="Cambria Math"/>
                        </a:rPr>
                        <m:t>=</m:t>
                      </m:r>
                      <m:f>
                        <m:fPr>
                          <m:ctrlPr>
                            <a:rPr lang="sk-SK" b="1" i="1">
                              <a:latin typeface="Cambria Math"/>
                            </a:rPr>
                          </m:ctrlPr>
                        </m:fPr>
                        <m:num>
                          <m:r>
                            <a:rPr lang="sk-SK" b="1" i="1">
                              <a:latin typeface="Cambria Math"/>
                            </a:rPr>
                            <m:t>𝟏</m:t>
                          </m:r>
                        </m:num>
                        <m:den>
                          <m:r>
                            <a:rPr lang="sk-SK" b="1" i="1">
                              <a:latin typeface="Cambria Math"/>
                            </a:rPr>
                            <m:t>𝟏𝟐</m:t>
                          </m:r>
                        </m:den>
                      </m:f>
                      <m:r>
                        <a:rPr lang="sk-SK" b="1" i="1">
                          <a:latin typeface="Cambria Math"/>
                        </a:rPr>
                        <m:t>𝒎</m:t>
                      </m:r>
                      <m:r>
                        <a:rPr lang="sk-SK" b="1" i="1">
                          <a:latin typeface="Cambria Math"/>
                        </a:rPr>
                        <m:t> (</m:t>
                      </m:r>
                      <m:sSup>
                        <m:sSupPr>
                          <m:ctrlPr>
                            <a:rPr lang="sk-SK" b="1" i="1">
                              <a:latin typeface="Cambria Math"/>
                            </a:rPr>
                          </m:ctrlPr>
                        </m:sSupPr>
                        <m:e>
                          <m:r>
                            <a:rPr lang="sk-SK" b="1" i="1">
                              <a:latin typeface="Cambria Math"/>
                            </a:rPr>
                            <m:t>𝒔</m:t>
                          </m:r>
                        </m:e>
                        <m:sup>
                          <m:r>
                            <a:rPr lang="sk-SK" b="1" i="1">
                              <a:latin typeface="Cambria Math"/>
                            </a:rPr>
                            <m:t>𝟐</m:t>
                          </m:r>
                        </m:sup>
                      </m:sSup>
                      <m:r>
                        <a:rPr lang="sk-SK" b="1" i="1">
                          <a:latin typeface="Cambria Math"/>
                        </a:rPr>
                        <m:t>+</m:t>
                      </m:r>
                      <m:sSup>
                        <m:sSupPr>
                          <m:ctrlPr>
                            <a:rPr lang="sk-SK" b="1" i="1">
                              <a:latin typeface="Cambria Math"/>
                            </a:rPr>
                          </m:ctrlPr>
                        </m:sSupPr>
                        <m:e>
                          <m:r>
                            <a:rPr lang="sk-SK" b="1" i="1">
                              <a:latin typeface="Cambria Math"/>
                            </a:rPr>
                            <m:t>𝒅</m:t>
                          </m:r>
                        </m:e>
                        <m:sup>
                          <m:r>
                            <a:rPr lang="sk-SK" b="1" i="1">
                              <a:latin typeface="Cambria Math"/>
                            </a:rPr>
                            <m:t>𝟐</m:t>
                          </m:r>
                        </m:sup>
                      </m:sSup>
                      <m:r>
                        <a:rPr lang="sk-SK" i="1">
                          <a:latin typeface="Cambria Math"/>
                        </a:rPr>
                        <m:t>)</m:t>
                      </m:r>
                    </m:oMath>
                  </m:oMathPara>
                </a14:m>
                <a:endParaRPr lang="sk-SK" dirty="0"/>
              </a:p>
            </p:txBody>
          </p:sp>
        </mc:Choice>
        <mc:Fallback xmlns="">
          <p:sp>
            <p:nvSpPr>
              <p:cNvPr id="4" name="Obdĺžnik 3"/>
              <p:cNvSpPr>
                <a:spLocks noRot="1" noChangeAspect="1" noMove="1" noResize="1" noEditPoints="1" noAdjustHandles="1" noChangeArrowheads="1" noChangeShapeType="1" noTextEdit="1"/>
              </p:cNvSpPr>
              <p:nvPr/>
            </p:nvSpPr>
            <p:spPr>
              <a:xfrm>
                <a:off x="2051720" y="3682160"/>
                <a:ext cx="2350131" cy="610936"/>
              </a:xfrm>
              <a:prstGeom prst="rect">
                <a:avLst/>
              </a:prstGeom>
              <a:blipFill rotWithShape="1">
                <a:blip r:embed="rId4"/>
                <a:stretch>
                  <a:fillRect/>
                </a:stretch>
              </a:blipFill>
              <a:ln>
                <a:solidFill>
                  <a:srgbClr val="FFC000"/>
                </a:solidFill>
              </a:ln>
            </p:spPr>
            <p:txBody>
              <a:bodyPr/>
              <a:lstStyle/>
              <a:p>
                <a:r>
                  <a:rPr lang="sk-SK">
                    <a:noFill/>
                  </a:rPr>
                  <a:t> </a:t>
                </a:r>
              </a:p>
            </p:txBody>
          </p:sp>
        </mc:Fallback>
      </mc:AlternateContent>
    </p:spTree>
    <p:extLst>
      <p:ext uri="{BB962C8B-B14F-4D97-AF65-F5344CB8AC3E}">
        <p14:creationId xmlns:p14="http://schemas.microsoft.com/office/powerpoint/2010/main" val="2859012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Čo ďalej s otázkou?</a:t>
            </a:r>
            <a:endParaRPr lang="sk-SK" dirty="0"/>
          </a:p>
        </p:txBody>
      </p:sp>
      <p:sp>
        <p:nvSpPr>
          <p:cNvPr id="3" name="Zástupný symbol obsahu 2"/>
          <p:cNvSpPr>
            <a:spLocks noGrp="1"/>
          </p:cNvSpPr>
          <p:nvPr>
            <p:ph sz="quarter" idx="1"/>
          </p:nvPr>
        </p:nvSpPr>
        <p:spPr/>
        <p:txBody>
          <a:bodyPr>
            <a:normAutofit/>
          </a:bodyPr>
          <a:lstStyle/>
          <a:p>
            <a:pPr marL="0" indent="0">
              <a:buNone/>
            </a:pPr>
            <a:r>
              <a:rPr lang="sk-SK" dirty="0" smtClean="0"/>
              <a:t>Preskúmať rôzne kufre:</a:t>
            </a:r>
          </a:p>
          <a:p>
            <a:r>
              <a:rPr lang="sk-SK" dirty="0" smtClean="0"/>
              <a:t>Materiály koliesok</a:t>
            </a:r>
          </a:p>
          <a:p>
            <a:r>
              <a:rPr lang="sk-SK" dirty="0" smtClean="0"/>
              <a:t>Veľkosti</a:t>
            </a:r>
          </a:p>
          <a:p>
            <a:r>
              <a:rPr lang="sk-SK" dirty="0" smtClean="0"/>
              <a:t>Tvary</a:t>
            </a:r>
          </a:p>
          <a:p>
            <a:endParaRPr lang="sk-SK" dirty="0" smtClean="0"/>
          </a:p>
          <a:p>
            <a:pPr marL="0" indent="0">
              <a:buNone/>
            </a:pPr>
            <a:r>
              <a:rPr lang="sk-SK" dirty="0" smtClean="0"/>
              <a:t>Rôzne zbalenie kufrov:</a:t>
            </a:r>
          </a:p>
          <a:p>
            <a:r>
              <a:rPr lang="sk-SK" dirty="0" smtClean="0"/>
              <a:t>Rôzne hmotnosti</a:t>
            </a:r>
          </a:p>
          <a:p>
            <a:r>
              <a:rPr lang="sk-SK" dirty="0" smtClean="0"/>
              <a:t>Rôzne polohy ťažiska</a:t>
            </a:r>
          </a:p>
          <a:p>
            <a:r>
              <a:rPr lang="sk-SK" dirty="0" smtClean="0"/>
              <a:t>Rôzne rozloženie hmotnosti (pri kolieskach, pri okraji)</a:t>
            </a:r>
          </a:p>
          <a:p>
            <a:pPr marL="0" indent="0">
              <a:buNone/>
            </a:pPr>
            <a:r>
              <a:rPr lang="sk-SK" dirty="0" smtClean="0"/>
              <a:t> </a:t>
            </a:r>
          </a:p>
        </p:txBody>
      </p:sp>
    </p:spTree>
    <p:extLst>
      <p:ext uri="{BB962C8B-B14F-4D97-AF65-F5344CB8AC3E}">
        <p14:creationId xmlns:p14="http://schemas.microsoft.com/office/powerpoint/2010/main" val="2667763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9" y="-171400"/>
            <a:ext cx="9225752" cy="7056784"/>
          </a:xfrm>
          <a:prstGeom prst="rect">
            <a:avLst/>
          </a:prstGeom>
        </p:spPr>
      </p:pic>
      <p:sp>
        <p:nvSpPr>
          <p:cNvPr id="2" name="Nadpis 1"/>
          <p:cNvSpPr>
            <a:spLocks noGrp="1"/>
          </p:cNvSpPr>
          <p:nvPr>
            <p:ph type="ctrTitle"/>
          </p:nvPr>
        </p:nvSpPr>
        <p:spPr>
          <a:xfrm>
            <a:off x="3707904" y="3717032"/>
            <a:ext cx="6172200" cy="1894362"/>
          </a:xfrm>
        </p:spPr>
        <p:txBody>
          <a:bodyPr/>
          <a:lstStyle/>
          <a:p>
            <a:r>
              <a:rPr lang="sk-SK" dirty="0" smtClean="0">
                <a:solidFill>
                  <a:schemeClr val="bg1"/>
                </a:solidFill>
              </a:rPr>
              <a:t>Ďakujem za pozornosť !</a:t>
            </a:r>
            <a:r>
              <a:rPr lang="sk-SK" dirty="0" smtClean="0"/>
              <a:t> </a:t>
            </a:r>
            <a:endParaRPr lang="sk-SK" dirty="0"/>
          </a:p>
        </p:txBody>
      </p:sp>
    </p:spTree>
    <p:extLst>
      <p:ext uri="{BB962C8B-B14F-4D97-AF65-F5344CB8AC3E}">
        <p14:creationId xmlns:p14="http://schemas.microsoft.com/office/powerpoint/2010/main" val="4077206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Nadpis 1"/>
          <p:cNvSpPr>
            <a:spLocks noGrp="1"/>
          </p:cNvSpPr>
          <p:nvPr>
            <p:ph type="title"/>
          </p:nvPr>
        </p:nvSpPr>
        <p:spPr>
          <a:xfrm>
            <a:off x="457200" y="44624"/>
            <a:ext cx="7467600" cy="1143000"/>
          </a:xfrm>
        </p:spPr>
        <p:txBody>
          <a:bodyPr/>
          <a:lstStyle/>
          <a:p>
            <a:r>
              <a:rPr lang="sk-SK" dirty="0" smtClean="0"/>
              <a:t> </a:t>
            </a:r>
            <a:r>
              <a:rPr lang="sk-SK" b="1" dirty="0" smtClean="0"/>
              <a:t>17. Bláznivé kufre </a:t>
            </a:r>
            <a:endParaRPr lang="sk-SK" dirty="0" smtClean="0"/>
          </a:p>
        </p:txBody>
      </p:sp>
      <p:sp>
        <p:nvSpPr>
          <p:cNvPr id="14338" name="Zástupný symbol obsahu 2"/>
          <p:cNvSpPr>
            <a:spLocks noGrp="1"/>
          </p:cNvSpPr>
          <p:nvPr>
            <p:ph sz="quarter" idx="1"/>
          </p:nvPr>
        </p:nvSpPr>
        <p:spPr>
          <a:xfrm>
            <a:off x="251520" y="1435568"/>
            <a:ext cx="8424936" cy="1705400"/>
          </a:xfrm>
        </p:spPr>
        <p:txBody>
          <a:bodyPr>
            <a:normAutofit/>
          </a:bodyPr>
          <a:lstStyle/>
          <a:p>
            <a:pPr algn="just"/>
            <a:r>
              <a:rPr lang="sk-SK" dirty="0" smtClean="0"/>
              <a:t>Pri ťahaní dvojkolesového kufra sa môže stať, že sa začne </a:t>
            </a:r>
            <a:r>
              <a:rPr lang="sk-SK" dirty="0" err="1" smtClean="0"/>
              <a:t>kymácať</a:t>
            </a:r>
            <a:r>
              <a:rPr lang="sk-SK" dirty="0" smtClean="0"/>
              <a:t> zo strany na stranu tak silno, až sa prevrhne. Preskúmajte tento jav. Je možné potlačiť intenzitu </a:t>
            </a:r>
            <a:r>
              <a:rPr lang="sk-SK" dirty="0" err="1" smtClean="0"/>
              <a:t>kymácania</a:t>
            </a:r>
            <a:r>
              <a:rPr lang="sk-SK" dirty="0" smtClean="0"/>
              <a:t> správnym zbalením batožiny? </a:t>
            </a:r>
          </a:p>
        </p:txBody>
      </p:sp>
      <p:pic>
        <p:nvPicPr>
          <p:cNvPr id="14339" name="Picture 2" descr="Sada cestovných tašie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429000"/>
            <a:ext cx="31432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4" descr="Taška na kolieskach"/>
          <p:cNvPicPr>
            <a:picLocks noChangeAspect="1" noChangeArrowheads="1"/>
          </p:cNvPicPr>
          <p:nvPr/>
        </p:nvPicPr>
        <p:blipFill>
          <a:blip r:embed="rId4">
            <a:extLst>
              <a:ext uri="{28A0092B-C50C-407E-A947-70E740481C1C}">
                <a14:useLocalDpi xmlns:a14="http://schemas.microsoft.com/office/drawing/2010/main" val="0"/>
              </a:ext>
            </a:extLst>
          </a:blip>
          <a:srcRect l="27475" r="19849" b="-46"/>
          <a:stretch>
            <a:fillRect/>
          </a:stretch>
        </p:blipFill>
        <p:spPr bwMode="auto">
          <a:xfrm>
            <a:off x="7092701" y="3427413"/>
            <a:ext cx="1655763" cy="343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Cestovný kufor na kolieskach"/>
          <p:cNvPicPr>
            <a:picLocks noChangeAspect="1" noChangeArrowheads="1"/>
          </p:cNvPicPr>
          <p:nvPr/>
        </p:nvPicPr>
        <p:blipFill>
          <a:blip r:embed="rId5">
            <a:extLst>
              <a:ext uri="{28A0092B-C50C-407E-A947-70E740481C1C}">
                <a14:useLocalDpi xmlns:a14="http://schemas.microsoft.com/office/drawing/2010/main" val="0"/>
              </a:ext>
            </a:extLst>
          </a:blip>
          <a:srcRect l="20181" r="22884" b="2083"/>
          <a:stretch>
            <a:fillRect/>
          </a:stretch>
        </p:blipFill>
        <p:spPr bwMode="auto">
          <a:xfrm>
            <a:off x="5219700" y="3500438"/>
            <a:ext cx="1790700"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descr="C:\Users\Brigitka\Desktop\TMF_2016\images2.jpg"/>
          <p:cNvPicPr>
            <a:picLocks noChangeAspect="1" noChangeArrowheads="1"/>
          </p:cNvPicPr>
          <p:nvPr/>
        </p:nvPicPr>
        <p:blipFill rotWithShape="1">
          <a:blip r:embed="rId6">
            <a:extLst>
              <a:ext uri="{28A0092B-C50C-407E-A947-70E740481C1C}">
                <a14:useLocalDpi xmlns:a14="http://schemas.microsoft.com/office/drawing/2010/main" val="0"/>
              </a:ext>
            </a:extLst>
          </a:blip>
          <a:srcRect l="7998" t="2743" r="7134" b="2799"/>
          <a:stretch/>
        </p:blipFill>
        <p:spPr bwMode="auto">
          <a:xfrm>
            <a:off x="3298825" y="3645024"/>
            <a:ext cx="1566563" cy="30744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Nadpis 1"/>
          <p:cNvSpPr>
            <a:spLocks noGrp="1"/>
          </p:cNvSpPr>
          <p:nvPr>
            <p:ph type="title"/>
          </p:nvPr>
        </p:nvSpPr>
        <p:spPr/>
        <p:txBody>
          <a:bodyPr/>
          <a:lstStyle/>
          <a:p>
            <a:r>
              <a:rPr lang="sk-SK" dirty="0"/>
              <a:t>Čo to zapríčiňuje?</a:t>
            </a:r>
          </a:p>
        </p:txBody>
      </p:sp>
      <p:sp>
        <p:nvSpPr>
          <p:cNvPr id="15362" name="Zástupný symbol obsahu 2"/>
          <p:cNvSpPr>
            <a:spLocks noGrp="1"/>
          </p:cNvSpPr>
          <p:nvPr>
            <p:ph sz="quarter" idx="1"/>
          </p:nvPr>
        </p:nvSpPr>
        <p:spPr>
          <a:xfrm>
            <a:off x="426368" y="1556793"/>
            <a:ext cx="8322096" cy="4896543"/>
          </a:xfrm>
        </p:spPr>
        <p:txBody>
          <a:bodyPr>
            <a:noAutofit/>
          </a:bodyPr>
          <a:lstStyle/>
          <a:p>
            <a:r>
              <a:rPr lang="sk-SK" dirty="0"/>
              <a:t>pohyb človeka pri chôdzi – ťažisko koná periodický pohyb</a:t>
            </a:r>
          </a:p>
          <a:p>
            <a:r>
              <a:rPr lang="sk-SK" dirty="0"/>
              <a:t>napr. pohár s kávou, vedro plné vody</a:t>
            </a:r>
          </a:p>
          <a:p>
            <a:endParaRPr lang="sk-SK" dirty="0"/>
          </a:p>
          <a:p>
            <a:endParaRPr lang="sk-SK" dirty="0"/>
          </a:p>
          <a:p>
            <a:endParaRPr lang="sk-SK" dirty="0"/>
          </a:p>
          <a:p>
            <a:endParaRPr lang="sk-SK" dirty="0"/>
          </a:p>
          <a:p>
            <a:endParaRPr lang="sk-SK" dirty="0"/>
          </a:p>
          <a:p>
            <a:pPr marL="0" indent="0">
              <a:buNone/>
            </a:pPr>
            <a:endParaRPr lang="sk-SK" dirty="0"/>
          </a:p>
          <a:p>
            <a:r>
              <a:rPr lang="sk-SK" dirty="0"/>
              <a:t>rukoväťou sa prenáša na kufor a na kolieska </a:t>
            </a:r>
            <a:r>
              <a:rPr lang="sk-SK" dirty="0" smtClean="0"/>
              <a:t>kufra</a:t>
            </a:r>
            <a:endParaRPr lang="sk-SK"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235" y="2934072"/>
            <a:ext cx="6209654" cy="2439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Nadpis 1"/>
          <p:cNvSpPr>
            <a:spLocks noGrp="1"/>
          </p:cNvSpPr>
          <p:nvPr>
            <p:ph type="title"/>
          </p:nvPr>
        </p:nvSpPr>
        <p:spPr/>
        <p:txBody>
          <a:bodyPr/>
          <a:lstStyle/>
          <a:p>
            <a:r>
              <a:rPr lang="sk-SK" dirty="0" smtClean="0"/>
              <a:t>Čo to zapríčiňuje?</a:t>
            </a:r>
          </a:p>
        </p:txBody>
      </p:sp>
      <p:sp>
        <p:nvSpPr>
          <p:cNvPr id="16386" name="Zástupný symbol obsahu 2"/>
          <p:cNvSpPr>
            <a:spLocks noGrp="1"/>
          </p:cNvSpPr>
          <p:nvPr>
            <p:ph sz="quarter" idx="1"/>
          </p:nvPr>
        </p:nvSpPr>
        <p:spPr/>
        <p:txBody>
          <a:bodyPr/>
          <a:lstStyle/>
          <a:p>
            <a:r>
              <a:rPr lang="sk-SK" dirty="0"/>
              <a:t>n</a:t>
            </a:r>
            <a:r>
              <a:rPr lang="sk-SK" dirty="0" smtClean="0"/>
              <a:t>erovnosti povrchu a prekážky</a:t>
            </a:r>
          </a:p>
          <a:p>
            <a:endParaRPr lang="sk-SK" dirty="0"/>
          </a:p>
          <a:p>
            <a:endParaRPr lang="sk-SK" dirty="0" smtClean="0"/>
          </a:p>
          <a:p>
            <a:endParaRPr lang="sk-SK" dirty="0"/>
          </a:p>
          <a:p>
            <a:endParaRPr lang="sk-SK" dirty="0" smtClean="0"/>
          </a:p>
          <a:p>
            <a:endParaRPr lang="sk-SK" dirty="0" smtClean="0"/>
          </a:p>
          <a:p>
            <a:endParaRPr lang="sk-SK" dirty="0"/>
          </a:p>
          <a:p>
            <a:endParaRPr lang="sk-SK" dirty="0" smtClean="0"/>
          </a:p>
          <a:p>
            <a:endParaRPr lang="sk-SK" dirty="0" smtClean="0"/>
          </a:p>
          <a:p>
            <a:r>
              <a:rPr lang="sk-SK" dirty="0" smtClean="0"/>
              <a:t>náhle rozkmitanie koliesok</a:t>
            </a:r>
          </a:p>
        </p:txBody>
      </p:sp>
      <p:pic>
        <p:nvPicPr>
          <p:cNvPr id="2053" name="Picture 5" descr="http://g.denik.cz/10/70/4638103-jablonec-nad-nisou-dlazba-chodnik-pesi-zona-podpatek-chuze-uraz_denik-6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272769"/>
            <a:ext cx="3957464" cy="296809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www.trebisov.sk/photogallery/2013/2013-10-07_csl_armady_rekonstrukcia_chodnika/002.jpg"/>
          <p:cNvPicPr>
            <a:picLocks noChangeAspect="1" noChangeArrowheads="1"/>
          </p:cNvPicPr>
          <p:nvPr/>
        </p:nvPicPr>
        <p:blipFill rotWithShape="1">
          <a:blip r:embed="rId4">
            <a:extLst>
              <a:ext uri="{28A0092B-C50C-407E-A947-70E740481C1C}">
                <a14:useLocalDpi xmlns:a14="http://schemas.microsoft.com/office/drawing/2010/main" val="0"/>
              </a:ext>
            </a:extLst>
          </a:blip>
          <a:srcRect l="34241" t="13473" r="-76" b="-1"/>
          <a:stretch/>
        </p:blipFill>
        <p:spPr bwMode="auto">
          <a:xfrm>
            <a:off x="5004048" y="2290770"/>
            <a:ext cx="3366913" cy="2950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sk-SK" dirty="0" smtClean="0"/>
              <a:t>Čo tomu bráni?</a:t>
            </a:r>
          </a:p>
        </p:txBody>
      </p:sp>
      <p:sp>
        <p:nvSpPr>
          <p:cNvPr id="21507" name="Rectangle 3"/>
          <p:cNvSpPr>
            <a:spLocks noGrp="1"/>
          </p:cNvSpPr>
          <p:nvPr>
            <p:ph sz="quarter" idx="1"/>
          </p:nvPr>
        </p:nvSpPr>
        <p:spPr>
          <a:xfrm>
            <a:off x="457200" y="1600200"/>
            <a:ext cx="7715200" cy="4873752"/>
          </a:xfrm>
        </p:spPr>
        <p:txBody>
          <a:bodyPr/>
          <a:lstStyle/>
          <a:p>
            <a:r>
              <a:rPr lang="sk-SK" dirty="0" smtClean="0"/>
              <a:t>Vratný moment</a:t>
            </a:r>
          </a:p>
          <a:p>
            <a:r>
              <a:rPr lang="sk-SK" dirty="0" smtClean="0"/>
              <a:t>moment spôsobený rukou na rúčku kufra - opačný k smeru vychýlenia kufra</a:t>
            </a:r>
          </a:p>
          <a:p>
            <a:endParaRPr lang="sk-SK" dirty="0"/>
          </a:p>
          <a:p>
            <a:r>
              <a:rPr lang="sk-SK" dirty="0" smtClean="0"/>
              <a:t>Negatívny následok – prevrátenie kufra do opačnej strany</a:t>
            </a:r>
          </a:p>
          <a:p>
            <a:r>
              <a:rPr lang="sk-SK" dirty="0" smtClean="0"/>
              <a:t>Pozitívny následok – stlmenie </a:t>
            </a:r>
            <a:r>
              <a:rPr lang="sk-SK" dirty="0" err="1" smtClean="0"/>
              <a:t>kymácania</a:t>
            </a:r>
            <a:r>
              <a:rPr lang="sk-SK" dirty="0" smtClean="0"/>
              <a:t> kufra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a:lstStyle/>
          <a:p>
            <a:r>
              <a:rPr lang="sk-SK" dirty="0" smtClean="0"/>
              <a:t>Čo tomu bráni?</a:t>
            </a:r>
          </a:p>
        </p:txBody>
      </p:sp>
      <p:sp>
        <p:nvSpPr>
          <p:cNvPr id="20483" name="Rectangle 3"/>
          <p:cNvSpPr>
            <a:spLocks noGrp="1"/>
          </p:cNvSpPr>
          <p:nvPr>
            <p:ph sz="quarter" idx="1"/>
          </p:nvPr>
        </p:nvSpPr>
        <p:spPr/>
        <p:txBody>
          <a:bodyPr/>
          <a:lstStyle/>
          <a:p>
            <a:pPr marL="0" indent="0">
              <a:buNone/>
            </a:pPr>
            <a:r>
              <a:rPr lang="sk-SK" dirty="0" smtClean="0"/>
              <a:t>Koeficient reštitúcie </a:t>
            </a:r>
          </a:p>
          <a:p>
            <a:r>
              <a:rPr lang="sk-SK" dirty="0" smtClean="0"/>
              <a:t>pri každom odraze kolieska od podložky dochádza k nevratným premenám energie</a:t>
            </a:r>
          </a:p>
          <a:p>
            <a:r>
              <a:rPr lang="sk-SK" dirty="0" smtClean="0"/>
              <a:t>časť energie sa premení na vnútornú energiu kolieska a podložky</a:t>
            </a:r>
          </a:p>
          <a:p>
            <a:r>
              <a:rPr lang="sk-SK" dirty="0"/>
              <a:t>v</a:t>
            </a:r>
            <a:r>
              <a:rPr lang="sk-SK" dirty="0" smtClean="0"/>
              <a:t>eľkosť rýchlosti pred dopadom a po odraze je rôzna</a:t>
            </a:r>
          </a:p>
          <a:p>
            <a:r>
              <a:rPr lang="sk-SK" dirty="0" smtClean="0"/>
              <a:t>koeficient </a:t>
            </a:r>
            <a:r>
              <a:rPr lang="sk-SK" dirty="0"/>
              <a:t>reštitúcie </a:t>
            </a:r>
            <a:r>
              <a:rPr lang="sk-SK" b="1" dirty="0" smtClean="0"/>
              <a:t>e</a:t>
            </a:r>
            <a:r>
              <a:rPr lang="az-Cyrl-AZ" dirty="0" smtClean="0"/>
              <a:t> </a:t>
            </a:r>
            <a:r>
              <a:rPr lang="sk-SK" dirty="0" smtClean="0"/>
              <a:t>je definovaný ako podiel </a:t>
            </a:r>
            <a:r>
              <a:rPr lang="sk-SK" dirty="0"/>
              <a:t>rýchlosti </a:t>
            </a:r>
            <a:r>
              <a:rPr lang="sk-SK" dirty="0" smtClean="0"/>
              <a:t>telesa po zrážke a pred zrážkou</a:t>
            </a:r>
          </a:p>
          <a:p>
            <a:endParaRPr lang="sk-SK" dirty="0" smtClean="0"/>
          </a:p>
          <a:p>
            <a:endParaRPr lang="sk-SK" dirty="0" smtClean="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 </a:t>
            </a:r>
            <a:endParaRPr lang="sk-SK" dirty="0"/>
          </a:p>
        </p:txBody>
      </p:sp>
      <p:sp>
        <p:nvSpPr>
          <p:cNvPr id="3" name="Zástupný symbol obsahu 2"/>
          <p:cNvSpPr>
            <a:spLocks noGrp="1"/>
          </p:cNvSpPr>
          <p:nvPr>
            <p:ph sz="quarter" idx="1"/>
          </p:nvPr>
        </p:nvSpPr>
        <p:spPr/>
        <p:txBody>
          <a:bodyPr>
            <a:normAutofit lnSpcReduction="10000"/>
          </a:bodyPr>
          <a:lstStyle/>
          <a:p>
            <a:endParaRPr lang="sk-SK" dirty="0" smtClean="0"/>
          </a:p>
          <a:p>
            <a:endParaRPr lang="sk-SK" dirty="0"/>
          </a:p>
          <a:p>
            <a:endParaRPr lang="sk-SK" dirty="0" smtClean="0"/>
          </a:p>
          <a:p>
            <a:endParaRPr lang="sk-SK" dirty="0"/>
          </a:p>
          <a:p>
            <a:endParaRPr lang="sk-SK" dirty="0" smtClean="0"/>
          </a:p>
          <a:p>
            <a:endParaRPr lang="sk-SK" dirty="0"/>
          </a:p>
          <a:p>
            <a:endParaRPr lang="sk-SK" dirty="0" smtClean="0"/>
          </a:p>
          <a:p>
            <a:r>
              <a:rPr lang="sk-SK" b="1" dirty="0" smtClean="0"/>
              <a:t>e = 0 </a:t>
            </a:r>
            <a:r>
              <a:rPr lang="sk-SK" dirty="0" smtClean="0"/>
              <a:t>dokonale nepružná zrážka (telesá sa už od seba neoddelia)</a:t>
            </a:r>
          </a:p>
          <a:p>
            <a:r>
              <a:rPr lang="sk-SK" b="1" dirty="0" smtClean="0"/>
              <a:t>0 &lt; e &lt; 1 </a:t>
            </a:r>
            <a:r>
              <a:rPr lang="sk-SK" dirty="0" smtClean="0"/>
              <a:t>reálny svet – nepružná zrážka (časť kinetickej energie sa premenila na vnútornú)</a:t>
            </a:r>
          </a:p>
          <a:p>
            <a:r>
              <a:rPr lang="sk-SK" b="1" dirty="0" smtClean="0"/>
              <a:t>e = 1 </a:t>
            </a:r>
            <a:r>
              <a:rPr lang="sk-SK" dirty="0" smtClean="0"/>
              <a:t>dokonale pružná zrážka</a:t>
            </a:r>
            <a:endParaRPr lang="sk-SK"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822"/>
          <a:stretch/>
        </p:blipFill>
        <p:spPr bwMode="auto">
          <a:xfrm>
            <a:off x="2256155" y="2132856"/>
            <a:ext cx="4260061"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BlokTextu 3"/>
              <p:cNvSpPr txBox="1"/>
              <p:nvPr/>
            </p:nvSpPr>
            <p:spPr>
              <a:xfrm>
                <a:off x="2094051" y="1052736"/>
                <a:ext cx="4584268" cy="778290"/>
              </a:xfrm>
              <a:prstGeom prst="rect">
                <a:avLst/>
              </a:prstGeom>
              <a:noFill/>
              <a:ln>
                <a:solidFill>
                  <a:srgbClr val="FFC000"/>
                </a:solidFill>
              </a:ln>
            </p:spPr>
            <p:txBody>
              <a:bodyPr wrap="none" rtlCol="0">
                <a:spAutoFit/>
              </a:bodyPr>
              <a:lstStyle/>
              <a:p>
                <a:pPr algn="ctr"/>
                <a14:m>
                  <m:oMath xmlns:m="http://schemas.openxmlformats.org/officeDocument/2006/math">
                    <m:r>
                      <a:rPr lang="sk-SK" sz="2800" b="0" i="1" smtClean="0">
                        <a:latin typeface="Cambria Math"/>
                      </a:rPr>
                      <m:t>𝑒</m:t>
                    </m:r>
                    <m:r>
                      <a:rPr lang="sk-SK" sz="2800" b="0" i="1" smtClean="0">
                        <a:latin typeface="Cambria Math"/>
                      </a:rPr>
                      <m:t>=</m:t>
                    </m:r>
                    <m:f>
                      <m:fPr>
                        <m:ctrlPr>
                          <a:rPr lang="sk-SK" sz="2800" b="0" i="1" smtClean="0">
                            <a:latin typeface="Cambria Math"/>
                          </a:rPr>
                        </m:ctrlPr>
                      </m:fPr>
                      <m:num>
                        <m:r>
                          <a:rPr lang="sk-SK" sz="2800" b="0" i="1" smtClean="0">
                            <a:latin typeface="Cambria Math"/>
                          </a:rPr>
                          <m:t>𝑣</m:t>
                        </m:r>
                      </m:num>
                      <m:den>
                        <m:sSub>
                          <m:sSubPr>
                            <m:ctrlPr>
                              <a:rPr lang="sk-SK" sz="2800" b="0" i="1" smtClean="0">
                                <a:latin typeface="Cambria Math"/>
                              </a:rPr>
                            </m:ctrlPr>
                          </m:sSubPr>
                          <m:e>
                            <m:r>
                              <a:rPr lang="sk-SK" sz="2800" b="0" i="1" smtClean="0">
                                <a:latin typeface="Cambria Math"/>
                              </a:rPr>
                              <m:t>𝑣</m:t>
                            </m:r>
                          </m:e>
                          <m:sub>
                            <m:r>
                              <a:rPr lang="sk-SK" sz="2800" b="0" i="1" smtClean="0">
                                <a:latin typeface="Cambria Math"/>
                              </a:rPr>
                              <m:t>0</m:t>
                            </m:r>
                          </m:sub>
                        </m:sSub>
                      </m:den>
                    </m:f>
                    <m:r>
                      <a:rPr lang="sk-SK" sz="2800" b="0" i="0" smtClean="0">
                        <a:latin typeface="Cambria Math"/>
                      </a:rPr>
                      <m:t>= </m:t>
                    </m:r>
                    <m:f>
                      <m:fPr>
                        <m:ctrlPr>
                          <a:rPr lang="sk-SK" sz="2800" b="0" i="1" smtClean="0">
                            <a:latin typeface="Cambria Math"/>
                          </a:rPr>
                        </m:ctrlPr>
                      </m:fPr>
                      <m:num>
                        <m:r>
                          <a:rPr lang="sk-SK" sz="2800" b="0" i="1" smtClean="0">
                            <a:latin typeface="Cambria Math"/>
                          </a:rPr>
                          <m:t>𝑟</m:t>
                        </m:r>
                        <m:r>
                          <a:rPr lang="sk-SK" sz="2800" b="0" i="1" smtClean="0">
                            <a:latin typeface="Cambria Math"/>
                          </a:rPr>
                          <m:t>ý</m:t>
                        </m:r>
                        <m:r>
                          <a:rPr lang="sk-SK" sz="2800" b="0" i="1" smtClean="0">
                            <a:latin typeface="Cambria Math"/>
                          </a:rPr>
                          <m:t>𝑐h𝑙𝑜𝑠</m:t>
                        </m:r>
                        <m:r>
                          <a:rPr lang="sk-SK" sz="2800" b="0" i="1" smtClean="0">
                            <a:latin typeface="Cambria Math"/>
                          </a:rPr>
                          <m:t>ť </m:t>
                        </m:r>
                        <m:r>
                          <a:rPr lang="sk-SK" sz="2800" b="0" i="1" smtClean="0">
                            <a:latin typeface="Cambria Math"/>
                          </a:rPr>
                          <m:t>𝑝𝑜</m:t>
                        </m:r>
                        <m:r>
                          <a:rPr lang="sk-SK" sz="2800" b="0" i="1" smtClean="0">
                            <a:latin typeface="Cambria Math"/>
                          </a:rPr>
                          <m:t> </m:t>
                        </m:r>
                        <m:r>
                          <a:rPr lang="sk-SK" sz="2800" b="0" i="1" smtClean="0">
                            <a:latin typeface="Cambria Math"/>
                          </a:rPr>
                          <m:t>𝑧𝑟</m:t>
                        </m:r>
                        <m:r>
                          <a:rPr lang="sk-SK" sz="2800" b="0" i="1" smtClean="0">
                            <a:latin typeface="Cambria Math"/>
                          </a:rPr>
                          <m:t>áž</m:t>
                        </m:r>
                        <m:r>
                          <a:rPr lang="sk-SK" sz="2800" b="0" i="1" smtClean="0">
                            <a:latin typeface="Cambria Math"/>
                          </a:rPr>
                          <m:t>𝑘𝑒</m:t>
                        </m:r>
                      </m:num>
                      <m:den>
                        <m:r>
                          <a:rPr lang="sk-SK" sz="2800" b="0" i="1" smtClean="0">
                            <a:latin typeface="Cambria Math"/>
                          </a:rPr>
                          <m:t>𝑟</m:t>
                        </m:r>
                        <m:r>
                          <a:rPr lang="sk-SK" sz="2800" b="0" i="1" smtClean="0">
                            <a:latin typeface="Cambria Math"/>
                          </a:rPr>
                          <m:t>ý</m:t>
                        </m:r>
                        <m:r>
                          <a:rPr lang="sk-SK" sz="2800" b="0" i="1" smtClean="0">
                            <a:latin typeface="Cambria Math"/>
                          </a:rPr>
                          <m:t>𝑐h𝑙𝑜𝑠</m:t>
                        </m:r>
                        <m:r>
                          <a:rPr lang="sk-SK" sz="2800" b="0" i="1" smtClean="0">
                            <a:latin typeface="Cambria Math"/>
                          </a:rPr>
                          <m:t>ť </m:t>
                        </m:r>
                        <m:r>
                          <a:rPr lang="sk-SK" sz="2800" b="0" i="1" smtClean="0">
                            <a:latin typeface="Cambria Math"/>
                          </a:rPr>
                          <m:t>𝑝𝑟𝑒𝑑</m:t>
                        </m:r>
                        <m:r>
                          <a:rPr lang="sk-SK" sz="2800" b="0" i="1" smtClean="0">
                            <a:latin typeface="Cambria Math"/>
                          </a:rPr>
                          <m:t> </m:t>
                        </m:r>
                        <m:r>
                          <a:rPr lang="sk-SK" sz="2800" b="0" i="1" smtClean="0">
                            <a:latin typeface="Cambria Math"/>
                          </a:rPr>
                          <m:t>𝑧𝑟</m:t>
                        </m:r>
                        <m:r>
                          <a:rPr lang="sk-SK" sz="2800" b="0" i="1" smtClean="0">
                            <a:latin typeface="Cambria Math"/>
                          </a:rPr>
                          <m:t>áž</m:t>
                        </m:r>
                        <m:r>
                          <a:rPr lang="sk-SK" sz="2800" b="0" i="1" smtClean="0">
                            <a:latin typeface="Cambria Math"/>
                          </a:rPr>
                          <m:t>𝑘𝑜𝑢</m:t>
                        </m:r>
                      </m:den>
                    </m:f>
                  </m:oMath>
                </a14:m>
                <a:r>
                  <a:rPr lang="sk-SK" sz="2800" dirty="0" smtClean="0"/>
                  <a:t> </a:t>
                </a:r>
                <a:endParaRPr lang="sk-SK" sz="2800" dirty="0"/>
              </a:p>
            </p:txBody>
          </p:sp>
        </mc:Choice>
        <mc:Fallback xmlns="">
          <p:sp>
            <p:nvSpPr>
              <p:cNvPr id="4" name="BlokTextu 3"/>
              <p:cNvSpPr txBox="1">
                <a:spLocks noRot="1" noChangeAspect="1" noMove="1" noResize="1" noEditPoints="1" noAdjustHandles="1" noChangeArrowheads="1" noChangeShapeType="1" noTextEdit="1"/>
              </p:cNvSpPr>
              <p:nvPr/>
            </p:nvSpPr>
            <p:spPr>
              <a:xfrm>
                <a:off x="2094051" y="1052736"/>
                <a:ext cx="4584268" cy="778290"/>
              </a:xfrm>
              <a:prstGeom prst="rect">
                <a:avLst/>
              </a:prstGeom>
              <a:blipFill rotWithShape="1">
                <a:blip r:embed="rId4"/>
                <a:stretch>
                  <a:fillRect/>
                </a:stretch>
              </a:blipFill>
              <a:ln>
                <a:solidFill>
                  <a:srgbClr val="FFC000"/>
                </a:solidFill>
              </a:ln>
            </p:spPr>
            <p:txBody>
              <a:bodyPr/>
              <a:lstStyle/>
              <a:p>
                <a:r>
                  <a:rPr lang="sk-SK">
                    <a:noFill/>
                  </a:rPr>
                  <a:t> </a:t>
                </a:r>
              </a:p>
            </p:txBody>
          </p:sp>
        </mc:Fallback>
      </mc:AlternateContent>
    </p:spTree>
    <p:extLst>
      <p:ext uri="{BB962C8B-B14F-4D97-AF65-F5344CB8AC3E}">
        <p14:creationId xmlns:p14="http://schemas.microsoft.com/office/powerpoint/2010/main" val="2643794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a:lstStyle/>
          <a:p>
            <a:r>
              <a:rPr lang="sk-SK" dirty="0" smtClean="0"/>
              <a:t>Čo tomu bráni?</a:t>
            </a:r>
          </a:p>
        </p:txBody>
      </p:sp>
      <p:sp>
        <p:nvSpPr>
          <p:cNvPr id="23555" name="Rectangle 3"/>
          <p:cNvSpPr>
            <a:spLocks noGrp="1"/>
          </p:cNvSpPr>
          <p:nvPr>
            <p:ph sz="quarter" idx="1"/>
          </p:nvPr>
        </p:nvSpPr>
        <p:spPr>
          <a:xfrm>
            <a:off x="457200" y="1600200"/>
            <a:ext cx="8291264" cy="4873752"/>
          </a:xfrm>
        </p:spPr>
        <p:txBody>
          <a:bodyPr>
            <a:normAutofit/>
          </a:bodyPr>
          <a:lstStyle/>
          <a:p>
            <a:r>
              <a:rPr lang="sk-SK" dirty="0" smtClean="0"/>
              <a:t>Správne zbalenie batožiny</a:t>
            </a:r>
          </a:p>
          <a:p>
            <a:r>
              <a:rPr lang="sk-SK" dirty="0" smtClean="0"/>
              <a:t>Stabilita telesa</a:t>
            </a:r>
          </a:p>
          <a:p>
            <a:r>
              <a:rPr lang="sk-SK" sz="2000" b="1" dirty="0" smtClean="0"/>
              <a:t>Rovnovážne polohy (RP)</a:t>
            </a:r>
          </a:p>
          <a:p>
            <a:r>
              <a:rPr lang="sk-SK" sz="1800" dirty="0"/>
              <a:t>Rovnovážna poloha je poloha tuhého telesa v pokojovom stave </a:t>
            </a:r>
            <a:r>
              <a:rPr lang="sk-SK" sz="1800" dirty="0" smtClean="0"/>
              <a:t>- </a:t>
            </a:r>
            <a:r>
              <a:rPr lang="sk-SK" sz="1800" dirty="0"/>
              <a:t>výslednica všetkých síl pôsobiacich na teleso nulová a aj výsledný moment všetkých síl je nulový</a:t>
            </a:r>
            <a:r>
              <a:rPr lang="sk-SK" sz="1800" dirty="0" smtClean="0"/>
              <a:t>.</a:t>
            </a:r>
          </a:p>
        </p:txBody>
      </p:sp>
      <p:pic>
        <p:nvPicPr>
          <p:cNvPr id="5125" name="Picture 5" descr="http://mog.wz.cz/fyzika/1rocnik/kap303_soubory/image006.jpg"/>
          <p:cNvPicPr>
            <a:picLocks noChangeAspect="1" noChangeArrowheads="1"/>
          </p:cNvPicPr>
          <p:nvPr/>
        </p:nvPicPr>
        <p:blipFill rotWithShape="1">
          <a:blip r:embed="rId3">
            <a:extLst>
              <a:ext uri="{28A0092B-C50C-407E-A947-70E740481C1C}">
                <a14:useLocalDpi xmlns:a14="http://schemas.microsoft.com/office/drawing/2010/main" val="0"/>
              </a:ext>
            </a:extLst>
          </a:blip>
          <a:srcRect b="10723"/>
          <a:stretch/>
        </p:blipFill>
        <p:spPr bwMode="auto">
          <a:xfrm>
            <a:off x="3923928" y="4422998"/>
            <a:ext cx="4186439" cy="1598290"/>
          </a:xfrm>
          <a:prstGeom prst="rect">
            <a:avLst/>
          </a:prstGeom>
          <a:noFill/>
          <a:extLst>
            <a:ext uri="{909E8E84-426E-40DD-AFC4-6F175D3DCCD1}">
              <a14:hiddenFill xmlns:a14="http://schemas.microsoft.com/office/drawing/2010/main">
                <a:solidFill>
                  <a:srgbClr val="FFFFFF"/>
                </a:solidFill>
              </a14:hiddenFill>
            </a:ext>
          </a:extLst>
        </p:spPr>
      </p:pic>
      <p:sp>
        <p:nvSpPr>
          <p:cNvPr id="2" name="Obdĺžnik 1"/>
          <p:cNvSpPr/>
          <p:nvPr/>
        </p:nvSpPr>
        <p:spPr>
          <a:xfrm>
            <a:off x="539552" y="3859014"/>
            <a:ext cx="3528392" cy="2585323"/>
          </a:xfrm>
          <a:prstGeom prst="rect">
            <a:avLst/>
          </a:prstGeom>
        </p:spPr>
        <p:txBody>
          <a:bodyPr wrap="square">
            <a:spAutoFit/>
          </a:bodyPr>
          <a:lstStyle/>
          <a:p>
            <a:pPr marL="0" indent="0">
              <a:buNone/>
            </a:pPr>
            <a:r>
              <a:rPr lang="sk-SK" b="1" dirty="0"/>
              <a:t>S</a:t>
            </a:r>
            <a:r>
              <a:rPr lang="sk-SK" b="1" dirty="0">
                <a:latin typeface="+mn-lt"/>
              </a:rPr>
              <a:t>tála (stabilná) RP</a:t>
            </a:r>
          </a:p>
          <a:p>
            <a:r>
              <a:rPr lang="sk-SK" dirty="0">
                <a:latin typeface="+mn-lt"/>
              </a:rPr>
              <a:t>Pri vychýlení zo stabilnej polohy sa teleso pôsobením síl a momentov vráti späť do stabilnej polohy. </a:t>
            </a:r>
          </a:p>
          <a:p>
            <a:r>
              <a:rPr lang="sk-SK" dirty="0">
                <a:latin typeface="+mn-lt"/>
              </a:rPr>
              <a:t>Potenciálna energia telesa v stálej rovnovážnej polohe je najmenšia, pri vychýlení z rovnovážnej polohy sa zvyšuje</a:t>
            </a:r>
            <a:r>
              <a:rPr lang="sk-SK" dirty="0" smtClean="0">
                <a:latin typeface="+mn-lt"/>
              </a:rPr>
              <a:t>.</a:t>
            </a:r>
            <a:endParaRPr lang="sk-SK" dirty="0">
              <a:latin typeface="+mn-lt"/>
            </a:endParaRPr>
          </a:p>
        </p:txBody>
      </p:sp>
      <p:pic>
        <p:nvPicPr>
          <p:cNvPr id="6" name="Obrázo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836712"/>
            <a:ext cx="3175248" cy="192940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a:p>
        </p:txBody>
      </p:sp>
      <p:sp>
        <p:nvSpPr>
          <p:cNvPr id="4" name="Obdĺžnik 3"/>
          <p:cNvSpPr/>
          <p:nvPr/>
        </p:nvSpPr>
        <p:spPr>
          <a:xfrm>
            <a:off x="395536" y="1484784"/>
            <a:ext cx="4167261" cy="3970318"/>
          </a:xfrm>
          <a:prstGeom prst="rect">
            <a:avLst/>
          </a:prstGeom>
        </p:spPr>
        <p:txBody>
          <a:bodyPr wrap="square">
            <a:spAutoFit/>
          </a:bodyPr>
          <a:lstStyle/>
          <a:p>
            <a:pPr marL="0" indent="0">
              <a:buNone/>
            </a:pPr>
            <a:r>
              <a:rPr lang="sk-SK" b="1" dirty="0" smtClean="0">
                <a:latin typeface="+mn-lt"/>
              </a:rPr>
              <a:t>Vratká </a:t>
            </a:r>
            <a:r>
              <a:rPr lang="sk-SK" b="1" dirty="0">
                <a:latin typeface="+mn-lt"/>
              </a:rPr>
              <a:t>(labilná) </a:t>
            </a:r>
            <a:r>
              <a:rPr lang="sk-SK" b="1" dirty="0" smtClean="0">
                <a:latin typeface="+mn-lt"/>
              </a:rPr>
              <a:t>RP</a:t>
            </a:r>
          </a:p>
          <a:p>
            <a:pPr marL="0" indent="0">
              <a:buNone/>
            </a:pPr>
            <a:r>
              <a:rPr lang="sk-SK" dirty="0">
                <a:latin typeface="+mn-lt"/>
              </a:rPr>
              <a:t>Vratká rovnovážna poloha </a:t>
            </a:r>
            <a:r>
              <a:rPr lang="sk-SK" dirty="0" smtClean="0">
                <a:latin typeface="+mn-lt"/>
              </a:rPr>
              <a:t>je </a:t>
            </a:r>
            <a:r>
              <a:rPr lang="sk-SK" dirty="0">
                <a:latin typeface="+mn-lt"/>
              </a:rPr>
              <a:t>poloha, pre ktorú platí, že vychýlením z tejto polohy sa teleso nevracia späť, ale výchylka sa ďalej zväčšuje. Vychýlením z vratkej polohy sa potenciálna energie telesa zmenšuje. </a:t>
            </a:r>
            <a:endParaRPr lang="sk-SK" dirty="0" smtClean="0">
              <a:latin typeface="+mn-lt"/>
            </a:endParaRPr>
          </a:p>
          <a:p>
            <a:pPr marL="0" indent="0">
              <a:buNone/>
            </a:pPr>
            <a:endParaRPr lang="sk-SK" dirty="0" smtClean="0">
              <a:latin typeface="+mn-lt"/>
            </a:endParaRPr>
          </a:p>
          <a:p>
            <a:pPr marL="0" indent="0">
              <a:buNone/>
            </a:pPr>
            <a:r>
              <a:rPr lang="sk-SK" b="1" dirty="0" smtClean="0">
                <a:latin typeface="+mn-lt"/>
              </a:rPr>
              <a:t>Voľná (indiferentná) poloha</a:t>
            </a:r>
            <a:endParaRPr lang="sk-SK" b="1" dirty="0">
              <a:latin typeface="+mn-lt"/>
            </a:endParaRPr>
          </a:p>
          <a:p>
            <a:pPr marL="0" indent="0">
              <a:buNone/>
            </a:pPr>
            <a:r>
              <a:rPr lang="sk-SK" dirty="0" smtClean="0">
                <a:latin typeface="+mn-lt"/>
              </a:rPr>
              <a:t>„Vychýlením</a:t>
            </a:r>
            <a:r>
              <a:rPr lang="sk-SK" dirty="0">
                <a:latin typeface="+mn-lt"/>
              </a:rPr>
              <a:t>“ telesa sa výslednica </a:t>
            </a:r>
            <a:r>
              <a:rPr lang="sk-SK" dirty="0" smtClean="0">
                <a:latin typeface="+mn-lt"/>
              </a:rPr>
              <a:t>síl </a:t>
            </a:r>
            <a:r>
              <a:rPr lang="sk-SK" dirty="0">
                <a:latin typeface="+mn-lt"/>
              </a:rPr>
              <a:t>ani výsledný moment síl pôsobiacich na teleso nemení. Vychýlením telesa zostáva potenciálna energia konštantná.</a:t>
            </a:r>
          </a:p>
        </p:txBody>
      </p:sp>
      <p:pic>
        <p:nvPicPr>
          <p:cNvPr id="6146" name="Picture 2" descr="http://mog.wz.cz/fyzika/1rocnik/kap303_soubory/image007.jpg"/>
          <p:cNvPicPr>
            <a:picLocks noChangeAspect="1" noChangeArrowheads="1"/>
          </p:cNvPicPr>
          <p:nvPr/>
        </p:nvPicPr>
        <p:blipFill rotWithShape="1">
          <a:blip r:embed="rId2">
            <a:extLst>
              <a:ext uri="{28A0092B-C50C-407E-A947-70E740481C1C}">
                <a14:useLocalDpi xmlns:a14="http://schemas.microsoft.com/office/drawing/2010/main" val="0"/>
              </a:ext>
            </a:extLst>
          </a:blip>
          <a:srcRect b="10426"/>
          <a:stretch/>
        </p:blipFill>
        <p:spPr bwMode="auto">
          <a:xfrm>
            <a:off x="4427984" y="1586025"/>
            <a:ext cx="4133850" cy="17404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mog.wz.cz/fyzika/1rocnik/kap303_soubory/image008.jpg"/>
          <p:cNvPicPr>
            <a:picLocks noChangeAspect="1" noChangeArrowheads="1"/>
          </p:cNvPicPr>
          <p:nvPr/>
        </p:nvPicPr>
        <p:blipFill rotWithShape="1">
          <a:blip r:embed="rId3">
            <a:extLst>
              <a:ext uri="{28A0092B-C50C-407E-A947-70E740481C1C}">
                <a14:useLocalDpi xmlns:a14="http://schemas.microsoft.com/office/drawing/2010/main" val="0"/>
              </a:ext>
            </a:extLst>
          </a:blip>
          <a:srcRect b="15304"/>
          <a:stretch/>
        </p:blipFill>
        <p:spPr bwMode="auto">
          <a:xfrm>
            <a:off x="4562797" y="3817576"/>
            <a:ext cx="4257675" cy="1621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4143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dobené">
  <a:themeElements>
    <a:clrScheme name="Odtiene sivej">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Zdobené">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Zdobené">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Motív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630</TotalTime>
  <Words>961</Words>
  <Application>Microsoft Office PowerPoint</Application>
  <PresentationFormat>Prezentácia na obrazovke (4:3)</PresentationFormat>
  <Paragraphs>109</Paragraphs>
  <Slides>14</Slides>
  <Notes>12</Notes>
  <HiddenSlides>0</HiddenSlides>
  <MMClips>0</MMClips>
  <ScaleCrop>false</ScaleCrop>
  <HeadingPairs>
    <vt:vector size="4" baseType="variant">
      <vt:variant>
        <vt:lpstr>Motív</vt:lpstr>
      </vt:variant>
      <vt:variant>
        <vt:i4>1</vt:i4>
      </vt:variant>
      <vt:variant>
        <vt:lpstr>Nadpisy snímok</vt:lpstr>
      </vt:variant>
      <vt:variant>
        <vt:i4>14</vt:i4>
      </vt:variant>
    </vt:vector>
  </HeadingPairs>
  <TitlesOfParts>
    <vt:vector size="15" baseType="lpstr">
      <vt:lpstr>Zdobené</vt:lpstr>
      <vt:lpstr>17. Bláznivé kufre</vt:lpstr>
      <vt:lpstr> 17. Bláznivé kufre </vt:lpstr>
      <vt:lpstr>Čo to zapríčiňuje?</vt:lpstr>
      <vt:lpstr>Čo to zapríčiňuje?</vt:lpstr>
      <vt:lpstr>Čo tomu bráni?</vt:lpstr>
      <vt:lpstr>Čo tomu bráni?</vt:lpstr>
      <vt:lpstr> </vt:lpstr>
      <vt:lpstr>Čo tomu bráni?</vt:lpstr>
      <vt:lpstr>Prezentácia programu PowerPoint</vt:lpstr>
      <vt:lpstr>Prezentácia programu PowerPoint</vt:lpstr>
      <vt:lpstr>Čo tomu bráni?</vt:lpstr>
      <vt:lpstr>Prezentácia programu PowerPoint</vt:lpstr>
      <vt:lpstr>Čo ďalej s otázkou?</vt:lpstr>
      <vt:lpstr>Ďakujem za pozornosť !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Bláznivé kufre</dc:title>
  <dc:creator>Brigitka</dc:creator>
  <cp:lastModifiedBy>Brigitka</cp:lastModifiedBy>
  <cp:revision>32</cp:revision>
  <dcterms:created xsi:type="dcterms:W3CDTF">2015-09-21T11:51:28Z</dcterms:created>
  <dcterms:modified xsi:type="dcterms:W3CDTF">2015-09-29T09:03:08Z</dcterms:modified>
</cp:coreProperties>
</file>