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4" r:id="rId4"/>
    <p:sldId id="268" r:id="rId5"/>
    <p:sldId id="266" r:id="rId6"/>
    <p:sldId id="269" r:id="rId7"/>
    <p:sldId id="270" r:id="rId8"/>
    <p:sldId id="265" r:id="rId9"/>
    <p:sldId id="272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3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7" autoAdjust="0"/>
  </p:normalViewPr>
  <p:slideViewPr>
    <p:cSldViewPr>
      <p:cViewPr varScale="1">
        <p:scale>
          <a:sx n="71" d="100"/>
          <a:sy n="71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00232" y="214290"/>
            <a:ext cx="6652886" cy="1080120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Látky a ich vlastnosti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07704" y="5013176"/>
            <a:ext cx="6678488" cy="1296144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/>
              <a:t>Oddeľovanie zložiek zo zmesí</a:t>
            </a:r>
            <a:endParaRPr lang="sk-SK" sz="3600" dirty="0"/>
          </a:p>
        </p:txBody>
      </p:sp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772816"/>
            <a:ext cx="421005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Ďakujem za pozornosť!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537321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Zdroj obrázkov: internet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Zmesi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715200" cy="5565232"/>
          </a:xfrm>
        </p:spPr>
        <p:txBody>
          <a:bodyPr/>
          <a:lstStyle/>
          <a:p>
            <a:r>
              <a:rPr lang="sk-SK" dirty="0" smtClean="0"/>
              <a:t>Mnohokrát ich v laboratóriách vytvárame, často ich zložky potrebujeme aj </a:t>
            </a:r>
            <a:r>
              <a:rPr lang="sk-SK" b="1" i="1" dirty="0" smtClean="0"/>
              <a:t>oddeliť</a:t>
            </a:r>
            <a:r>
              <a:rPr lang="sk-SK" i="1" dirty="0" smtClean="0"/>
              <a:t>.</a:t>
            </a:r>
          </a:p>
          <a:p>
            <a:r>
              <a:rPr lang="sk-SK" dirty="0" smtClean="0"/>
              <a:t>Používame na to viaceré metódy, pri ktorých využívame </a:t>
            </a:r>
            <a:r>
              <a:rPr lang="sk-SK" b="1" i="1" dirty="0" smtClean="0"/>
              <a:t>odlišné vlastnosti </a:t>
            </a:r>
            <a:r>
              <a:rPr lang="sk-SK" dirty="0" smtClean="0"/>
              <a:t>jednotlivých zložiek:</a:t>
            </a:r>
          </a:p>
          <a:p>
            <a:endParaRPr lang="sk-SK" dirty="0" smtClean="0"/>
          </a:p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Usadzovanie</a:t>
            </a:r>
          </a:p>
          <a:p>
            <a:r>
              <a:rPr lang="sk-SK" sz="2800" b="1" dirty="0" smtClean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r>
              <a:rPr lang="sk-SK" sz="2800" b="1" dirty="0" smtClean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</a:rPr>
              <a:t>Usadzovanie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859216" cy="5421216"/>
          </a:xfrm>
        </p:spPr>
        <p:txBody>
          <a:bodyPr/>
          <a:lstStyle/>
          <a:p>
            <a:r>
              <a:rPr lang="sk-SK" dirty="0" smtClean="0"/>
              <a:t>Možno takto oddeliť dve navzájom nerozpustné látky, napr. piesok a vodu, kriedu a vodu, olej a vodu.</a:t>
            </a:r>
          </a:p>
          <a:p>
            <a:r>
              <a:rPr lang="sk-SK" dirty="0" smtClean="0"/>
              <a:t>Po usadení môžeme kvapalinu zliať alebo vypustiť v oddeľovacom lieviku.</a:t>
            </a:r>
          </a:p>
          <a:p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Pri usadzovaní využívame pritom odlišnú hustotu zložiek zmesí.</a:t>
            </a:r>
            <a:endParaRPr lang="sk-SK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2.bp.blogspot.com/_1PExgYii9HA/SKzwfdAeFRI/AAAAAAAAAAw/-j2JBHedvy0/s1600/de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3831097" cy="2520280"/>
          </a:xfrm>
          <a:prstGeom prst="rect">
            <a:avLst/>
          </a:prstGeom>
          <a:noFill/>
        </p:spPr>
      </p:pic>
      <p:grpSp>
        <p:nvGrpSpPr>
          <p:cNvPr id="12" name="Skupina 11"/>
          <p:cNvGrpSpPr/>
          <p:nvPr/>
        </p:nvGrpSpPr>
        <p:grpSpPr>
          <a:xfrm>
            <a:off x="4788024" y="3573016"/>
            <a:ext cx="3456384" cy="2736304"/>
            <a:chOff x="3491880" y="3645024"/>
            <a:chExt cx="2664296" cy="2302515"/>
          </a:xfrm>
        </p:grpSpPr>
        <p:grpSp>
          <p:nvGrpSpPr>
            <p:cNvPr id="11" name="Skupina 10"/>
            <p:cNvGrpSpPr/>
            <p:nvPr/>
          </p:nvGrpSpPr>
          <p:grpSpPr>
            <a:xfrm>
              <a:off x="3491880" y="3645024"/>
              <a:ext cx="2664296" cy="1772564"/>
              <a:chOff x="3491880" y="3645024"/>
              <a:chExt cx="2664296" cy="1772564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91880" y="3645024"/>
                <a:ext cx="2376264" cy="1772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BlokTextu 9"/>
              <p:cNvSpPr txBox="1"/>
              <p:nvPr/>
            </p:nvSpPr>
            <p:spPr>
              <a:xfrm>
                <a:off x="5436096" y="364502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voda</a:t>
                </a:r>
                <a:endParaRPr lang="sk-SK" dirty="0"/>
              </a:p>
            </p:txBody>
          </p:sp>
        </p:grpSp>
        <p:sp>
          <p:nvSpPr>
            <p:cNvPr id="9" name="BlokTextu 8"/>
            <p:cNvSpPr txBox="1"/>
            <p:nvPr/>
          </p:nvSpPr>
          <p:spPr>
            <a:xfrm>
              <a:off x="4427984" y="530120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Nerozpustená zložka</a:t>
              </a:r>
              <a:endParaRPr lang="sk-S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Oddeľovanie v oddeľovacom lieviku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50" name="Picture 6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2618656" cy="261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Skupina 21"/>
          <p:cNvGrpSpPr/>
          <p:nvPr/>
        </p:nvGrpSpPr>
        <p:grpSpPr>
          <a:xfrm>
            <a:off x="2915816" y="1556792"/>
            <a:ext cx="6048672" cy="4356542"/>
            <a:chOff x="2915816" y="1556792"/>
            <a:chExt cx="6048672" cy="4356542"/>
          </a:xfrm>
        </p:grpSpPr>
        <p:grpSp>
          <p:nvGrpSpPr>
            <p:cNvPr id="20" name="Skupina 19"/>
            <p:cNvGrpSpPr/>
            <p:nvPr/>
          </p:nvGrpSpPr>
          <p:grpSpPr>
            <a:xfrm>
              <a:off x="2915816" y="1556792"/>
              <a:ext cx="5832648" cy="4356542"/>
              <a:chOff x="2915816" y="1700808"/>
              <a:chExt cx="5832648" cy="4356542"/>
            </a:xfrm>
          </p:grpSpPr>
          <p:grpSp>
            <p:nvGrpSpPr>
              <p:cNvPr id="18" name="Skupina 17"/>
              <p:cNvGrpSpPr/>
              <p:nvPr/>
            </p:nvGrpSpPr>
            <p:grpSpPr>
              <a:xfrm>
                <a:off x="2915816" y="1700808"/>
                <a:ext cx="5832648" cy="4356542"/>
                <a:chOff x="2915816" y="1700808"/>
                <a:chExt cx="5832648" cy="4356542"/>
              </a:xfrm>
            </p:grpSpPr>
            <p:grpSp>
              <p:nvGrpSpPr>
                <p:cNvPr id="17" name="Skupina 16"/>
                <p:cNvGrpSpPr/>
                <p:nvPr/>
              </p:nvGrpSpPr>
              <p:grpSpPr>
                <a:xfrm>
                  <a:off x="2915816" y="1700808"/>
                  <a:ext cx="5832648" cy="4356542"/>
                  <a:chOff x="2915816" y="1700808"/>
                  <a:chExt cx="5832648" cy="4356542"/>
                </a:xfrm>
              </p:grpSpPr>
              <p:grpSp>
                <p:nvGrpSpPr>
                  <p:cNvPr id="16" name="Skupina 15"/>
                  <p:cNvGrpSpPr/>
                  <p:nvPr/>
                </p:nvGrpSpPr>
                <p:grpSpPr>
                  <a:xfrm>
                    <a:off x="2915816" y="1700808"/>
                    <a:ext cx="5832648" cy="4356542"/>
                    <a:chOff x="2915816" y="1700808"/>
                    <a:chExt cx="5832648" cy="4356542"/>
                  </a:xfrm>
                </p:grpSpPr>
                <p:pic>
                  <p:nvPicPr>
                    <p:cNvPr id="31751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915816" y="1700808"/>
                      <a:ext cx="5557986" cy="43565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8" name="BlokTextu 7"/>
                    <p:cNvSpPr txBox="1"/>
                    <p:nvPr/>
                  </p:nvSpPr>
                  <p:spPr>
                    <a:xfrm>
                      <a:off x="4427984" y="2636912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" name="BlokTextu 8"/>
                    <p:cNvSpPr txBox="1"/>
                    <p:nvPr/>
                  </p:nvSpPr>
                  <p:spPr>
                    <a:xfrm>
                      <a:off x="6228184" y="3068960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BlokTextu 9"/>
                    <p:cNvSpPr txBox="1"/>
                    <p:nvPr/>
                  </p:nvSpPr>
                  <p:spPr>
                    <a:xfrm>
                      <a:off x="8100392" y="3212976"/>
                      <a:ext cx="5760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" name="BlokTextu 10"/>
                    <p:cNvSpPr txBox="1"/>
                    <p:nvPr/>
                  </p:nvSpPr>
                  <p:spPr>
                    <a:xfrm>
                      <a:off x="4355976" y="3068960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voda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" name="BlokTextu 12"/>
                    <p:cNvSpPr txBox="1"/>
                    <p:nvPr/>
                  </p:nvSpPr>
                  <p:spPr>
                    <a:xfrm>
                      <a:off x="8028384" y="5229200"/>
                      <a:ext cx="72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voda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4139952" y="3573016"/>
                    <a:ext cx="12241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k-SK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zatvorené</a:t>
                    </a:r>
                    <a:endParaRPr lang="sk-SK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" name="BlokTextu 14"/>
                <p:cNvSpPr txBox="1"/>
                <p:nvPr/>
              </p:nvSpPr>
              <p:spPr>
                <a:xfrm>
                  <a:off x="6012160" y="36450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k-SK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otvorené</a:t>
                  </a:r>
                  <a:endParaRPr lang="sk-SK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BlokTextu 18"/>
              <p:cNvSpPr txBox="1"/>
              <p:nvPr/>
            </p:nvSpPr>
            <p:spPr>
              <a:xfrm>
                <a:off x="6084168" y="52292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voda</a:t>
                </a:r>
                <a:endParaRPr lang="sk-SK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7740352" y="378904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zatvorené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706090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</a:rPr>
              <a:t>Filtrácia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8568952" cy="5976664"/>
          </a:xfrm>
        </p:spPr>
        <p:txBody>
          <a:bodyPr/>
          <a:lstStyle/>
          <a:p>
            <a:r>
              <a:rPr lang="sk-SK" dirty="0" smtClean="0"/>
              <a:t>V laboratóriu zostavujeme na filtráciu filtračnú aparatúru, ktorej dôležitou časťou je </a:t>
            </a: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filtračný papier a filtračný lievik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Filtráciou oddeľujeme zložky zmesí na základe odlišnej veľkosti ich častíc.</a:t>
            </a:r>
            <a:endParaRPr lang="sk-SK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251520" y="3140968"/>
            <a:ext cx="3240360" cy="2457564"/>
            <a:chOff x="323528" y="2564904"/>
            <a:chExt cx="3240360" cy="2457564"/>
          </a:xfrm>
        </p:grpSpPr>
        <p:pic>
          <p:nvPicPr>
            <p:cNvPr id="29701" name="Picture 5" descr="Výsledok vyhľadávania obrázkov pre dopyt folding the filter pap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564904"/>
              <a:ext cx="2664296" cy="2123111"/>
            </a:xfrm>
            <a:prstGeom prst="rect">
              <a:avLst/>
            </a:prstGeom>
            <a:noFill/>
          </p:spPr>
        </p:pic>
        <p:sp>
          <p:nvSpPr>
            <p:cNvPr id="7" name="BlokTextu 6"/>
            <p:cNvSpPr txBox="1"/>
            <p:nvPr/>
          </p:nvSpPr>
          <p:spPr>
            <a:xfrm>
              <a:off x="323528" y="465313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Skladanie filtračného papiera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3923928" y="2204864"/>
            <a:ext cx="4680520" cy="4653136"/>
            <a:chOff x="3347864" y="2348880"/>
            <a:chExt cx="4680520" cy="4653136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7202" b="3489"/>
            <a:stretch>
              <a:fillRect/>
            </a:stretch>
          </p:blipFill>
          <p:spPr bwMode="auto">
            <a:xfrm>
              <a:off x="4283968" y="2393504"/>
              <a:ext cx="2636688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BlokTextu 8"/>
            <p:cNvSpPr txBox="1"/>
            <p:nvPr/>
          </p:nvSpPr>
          <p:spPr>
            <a:xfrm>
              <a:off x="6156176" y="24928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Sklená tyčinka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347864" y="2348880"/>
              <a:ext cx="18722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Filtrovaná zmes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3635896" y="422108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Filtračný lievik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3635896" y="479715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Filtračný papier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5652120" y="66326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</a:rPr>
                <a:t>Filtrát 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</a:rPr>
              <a:t>Odparovanie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568952" cy="5493224"/>
          </a:xfrm>
        </p:spPr>
        <p:txBody>
          <a:bodyPr/>
          <a:lstStyle/>
          <a:p>
            <a:r>
              <a:rPr lang="sk-SK" dirty="0" smtClean="0"/>
              <a:t>Odparovaním oddeľujeme nerozpustenú ale aj rozpustenú zložku od kvapaliny, ktorá sa vyparuje.</a:t>
            </a:r>
          </a:p>
          <a:p>
            <a:r>
              <a:rPr lang="sk-SK" b="1" i="1" dirty="0" smtClean="0">
                <a:solidFill>
                  <a:schemeClr val="accent3">
                    <a:lumMod val="75000"/>
                  </a:schemeClr>
                </a:solidFill>
              </a:rPr>
              <a:t>Pri odparovaní sa využíva odlišná schopnosť zložiek odparovať sa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sk-SK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611560" y="2708920"/>
            <a:ext cx="7272808" cy="3599639"/>
            <a:chOff x="395536" y="2132856"/>
            <a:chExt cx="7272808" cy="3599639"/>
          </a:xfrm>
        </p:grpSpPr>
        <p:pic>
          <p:nvPicPr>
            <p:cNvPr id="32770" name="Picture 2" descr="Výsledok vyhľadávania obrázkov pre dopyt evaporation chemistry"/>
            <p:cNvPicPr>
              <a:picLocks noChangeAspect="1" noChangeArrowheads="1"/>
            </p:cNvPicPr>
            <p:nvPr/>
          </p:nvPicPr>
          <p:blipFill>
            <a:blip r:embed="rId2" cstate="print"/>
            <a:srcRect l="23867" t="24246" r="30671"/>
            <a:stretch>
              <a:fillRect/>
            </a:stretch>
          </p:blipFill>
          <p:spPr bwMode="auto">
            <a:xfrm>
              <a:off x="2699792" y="2132856"/>
              <a:ext cx="2880320" cy="3599639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5580112" y="234888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Vodná para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508104" y="3284984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Odparovacia miska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95536" y="35010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Odparovaná zmes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508104" y="45091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solidFill>
                    <a:schemeClr val="accent3">
                      <a:lumMod val="75000"/>
                    </a:schemeClr>
                  </a:solidFill>
                </a:rPr>
                <a:t>Plynový kahan</a:t>
              </a:r>
              <a:endParaRPr lang="sk-SK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859216" cy="5421216"/>
          </a:xfrm>
        </p:spPr>
        <p:txBody>
          <a:bodyPr/>
          <a:lstStyle/>
          <a:p>
            <a:r>
              <a:rPr lang="sk-SK" dirty="0" smtClean="0"/>
              <a:t>Ak je látka rozpustená v roztoku a roztok necháme odparovať, môžu sa vytvoriť po odparení </a:t>
            </a:r>
            <a:r>
              <a:rPr lang="sk-SK" b="1" dirty="0" smtClean="0"/>
              <a:t>kryštály.</a:t>
            </a:r>
          </a:p>
          <a:p>
            <a:r>
              <a:rPr lang="sk-SK" b="1" i="1" dirty="0" smtClean="0">
                <a:solidFill>
                  <a:schemeClr val="accent4">
                    <a:lumMod val="75000"/>
                  </a:schemeClr>
                </a:solidFill>
              </a:rPr>
              <a:t>Pri kryštalizácii sa využíva schopnosť zložky tvoriť kryštály.</a:t>
            </a:r>
          </a:p>
          <a:p>
            <a:r>
              <a:rPr lang="sk-SK" dirty="0" smtClean="0"/>
              <a:t>Ku kryštalizácii môže dôjsť po: - 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odparení rozpúšťadla 					voľne na vzduchu</a:t>
            </a:r>
          </a:p>
          <a:p>
            <a:pPr>
              <a:buNone/>
            </a:pPr>
            <a:r>
              <a:rPr lang="sk-SK" i="1" dirty="0" smtClean="0"/>
              <a:t>					          - </a:t>
            </a: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odparení rozpúšťadla 					za horúca</a:t>
            </a:r>
          </a:p>
          <a:p>
            <a:pPr>
              <a:buNone/>
            </a:pPr>
            <a:r>
              <a:rPr lang="sk-SK" i="1" dirty="0" smtClean="0">
                <a:solidFill>
                  <a:schemeClr val="accent4">
                    <a:lumMod val="50000"/>
                  </a:schemeClr>
                </a:solidFill>
              </a:rPr>
              <a:t>						- ochladením 						horúceho nasýteného 					roztoku prúdom 						studenej vody</a:t>
            </a:r>
            <a:endParaRPr lang="sk-SK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3794" name="Picture 2" descr="Výsledok vyhľadávania obrázkov pre dopyt crystallization copper sulf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0968"/>
            <a:ext cx="2054020" cy="177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796" name="Picture 4" descr="Výsledok vyhľadávania obrázkov pre dopyt crystals sug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293096"/>
            <a:ext cx="2276872" cy="2276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sz="32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604448" cy="5349208"/>
          </a:xfrm>
        </p:spPr>
        <p:txBody>
          <a:bodyPr/>
          <a:lstStyle/>
          <a:p>
            <a:r>
              <a:rPr lang="sk-SK" b="1" i="1" dirty="0" smtClean="0">
                <a:solidFill>
                  <a:schemeClr val="accent5">
                    <a:lumMod val="75000"/>
                  </a:schemeClr>
                </a:solidFill>
              </a:rPr>
              <a:t>Destiláciou oddeľujeme zložky na základe ich odlišnej teploty varu.</a:t>
            </a:r>
          </a:p>
          <a:p>
            <a:r>
              <a:rPr lang="sk-SK" dirty="0" smtClean="0"/>
              <a:t>napr. voda a etanol (etanol je vo vode rozpustný)</a:t>
            </a:r>
          </a:p>
          <a:p>
            <a:r>
              <a:rPr lang="sk-SK" dirty="0" smtClean="0"/>
              <a:t>Zložka, ktorá má nižšiu teplotu sa odparuje skôr, jej pary sú odvedené a ochladené v chladiči, kde sa skvapalnia a z aparatúry odteká destilát – oddelená zložka.</a:t>
            </a:r>
            <a:endParaRPr lang="sk-SK" dirty="0"/>
          </a:p>
        </p:txBody>
      </p:sp>
      <p:pic>
        <p:nvPicPr>
          <p:cNvPr id="28676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45024"/>
            <a:ext cx="4824536" cy="29802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778098"/>
          </a:xfrm>
        </p:spPr>
        <p:txBody>
          <a:bodyPr/>
          <a:lstStyle/>
          <a:p>
            <a:pPr algn="ctr"/>
            <a:r>
              <a:rPr lang="sk-SK" dirty="0" smtClean="0"/>
              <a:t>Destilačná aparatúra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3" name="Skupina 12"/>
          <p:cNvGrpSpPr/>
          <p:nvPr/>
        </p:nvGrpSpPr>
        <p:grpSpPr>
          <a:xfrm>
            <a:off x="251520" y="1196752"/>
            <a:ext cx="8067675" cy="5343525"/>
            <a:chOff x="538163" y="757238"/>
            <a:chExt cx="8067675" cy="5343525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163" y="757238"/>
              <a:ext cx="8067675" cy="534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BlokTextu 4"/>
            <p:cNvSpPr txBox="1"/>
            <p:nvPr/>
          </p:nvSpPr>
          <p:spPr>
            <a:xfrm>
              <a:off x="2411760" y="1124744"/>
              <a:ext cx="122413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teplomer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699792" y="3356992"/>
              <a:ext cx="1296144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Destilačná banka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339752" y="4725144"/>
              <a:ext cx="1008112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plynový kahan </a:t>
              </a:r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292080" y="1988840"/>
              <a:ext cx="93610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chladič</a:t>
              </a:r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24128" y="4869160"/>
              <a:ext cx="122413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destilát</a:t>
              </a:r>
              <a:endParaRPr lang="sk-SK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2411760" y="2924944"/>
              <a:ext cx="72008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plyn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3635896" y="4149080"/>
              <a:ext cx="108012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Odtok vody</a:t>
              </a:r>
              <a:endParaRPr lang="sk-SK" dirty="0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004048" y="4149080"/>
              <a:ext cx="216024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Prítok studenej vody</a:t>
              </a:r>
              <a:endParaRPr lang="sk-S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1269</TotalTime>
  <Words>289</Words>
  <Application>Microsoft Office PowerPoint</Application>
  <PresentationFormat>Prezentácia na obrazovke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Látky a ich vlastnosti</vt:lpstr>
      <vt:lpstr>Zmesi</vt:lpstr>
      <vt:lpstr>Usadzovanie</vt:lpstr>
      <vt:lpstr>Oddeľovanie v oddeľovacom lieviku</vt:lpstr>
      <vt:lpstr>Filtrácia</vt:lpstr>
      <vt:lpstr>Odparovanie</vt:lpstr>
      <vt:lpstr>Kryštalizácia</vt:lpstr>
      <vt:lpstr>Destilácia</vt:lpstr>
      <vt:lpstr>Destilačná aparatúra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Gymgl</cp:lastModifiedBy>
  <cp:revision>249</cp:revision>
  <dcterms:created xsi:type="dcterms:W3CDTF">2017-09-03T06:20:55Z</dcterms:created>
  <dcterms:modified xsi:type="dcterms:W3CDTF">2020-05-03T20:04:30Z</dcterms:modified>
</cp:coreProperties>
</file>