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7" r:id="rId3"/>
    <p:sldId id="260" r:id="rId4"/>
    <p:sldId id="258" r:id="rId5"/>
    <p:sldId id="261" r:id="rId6"/>
    <p:sldId id="266" r:id="rId7"/>
    <p:sldId id="259" r:id="rId8"/>
    <p:sldId id="265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8" autoAdjust="0"/>
    <p:restoredTop sz="94972" autoAdjust="0"/>
  </p:normalViewPr>
  <p:slideViewPr>
    <p:cSldViewPr>
      <p:cViewPr varScale="1">
        <p:scale>
          <a:sx n="62" d="100"/>
          <a:sy n="62" d="100"/>
        </p:scale>
        <p:origin x="128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87CDE-BEEB-4767-B4A3-492FCB05CECA}" type="datetimeFigureOut">
              <a:rPr lang="sk-SK" smtClean="0"/>
              <a:pPr/>
              <a:t>18. 10. 2021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5DA72-8C12-4120-8F53-11581F62A87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5DA72-8C12-4120-8F53-11581F62A873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5DA72-8C12-4120-8F53-11581F62A873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5DA72-8C12-4120-8F53-11581F62A873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5DA72-8C12-4120-8F53-11581F62A873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5DA72-8C12-4120-8F53-11581F62A873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5DA72-8C12-4120-8F53-11581F62A873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8C7FADF-AA5D-483D-BD8E-917AD03C821A}" type="datetimeFigureOut">
              <a:rPr lang="sk-SK" smtClean="0"/>
              <a:pPr/>
              <a:t>18. 10. 2021</a:t>
            </a:fld>
            <a:endParaRPr lang="sk-SK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9A9B861-385D-45E8-AF88-18BA1CCA741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FADF-AA5D-483D-BD8E-917AD03C821A}" type="datetimeFigureOut">
              <a:rPr lang="sk-SK" smtClean="0"/>
              <a:pPr/>
              <a:t>18. 10. 2021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B861-385D-45E8-AF88-18BA1CCA741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FADF-AA5D-483D-BD8E-917AD03C821A}" type="datetimeFigureOut">
              <a:rPr lang="sk-SK" smtClean="0"/>
              <a:pPr/>
              <a:t>18. 10. 2021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B861-385D-45E8-AF88-18BA1CCA741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8C7FADF-AA5D-483D-BD8E-917AD03C821A}" type="datetimeFigureOut">
              <a:rPr lang="sk-SK" smtClean="0"/>
              <a:pPr/>
              <a:t>18. 10. 2021</a:t>
            </a:fld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9A9B861-385D-45E8-AF88-18BA1CCA741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8C7FADF-AA5D-483D-BD8E-917AD03C821A}" type="datetimeFigureOut">
              <a:rPr lang="sk-SK" smtClean="0"/>
              <a:pPr/>
              <a:t>18. 10. 2021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9A9B861-385D-45E8-AF88-18BA1CCA741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FADF-AA5D-483D-BD8E-917AD03C821A}" type="datetimeFigureOut">
              <a:rPr lang="sk-SK" smtClean="0"/>
              <a:pPr/>
              <a:t>18. 10. 2021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B861-385D-45E8-AF88-18BA1CCA741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FADF-AA5D-483D-BD8E-917AD03C821A}" type="datetimeFigureOut">
              <a:rPr lang="sk-SK" smtClean="0"/>
              <a:pPr/>
              <a:t>18. 10. 2021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B861-385D-45E8-AF88-18BA1CCA741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8C7FADF-AA5D-483D-BD8E-917AD03C821A}" type="datetimeFigureOut">
              <a:rPr lang="sk-SK" smtClean="0"/>
              <a:pPr/>
              <a:t>18. 10. 2021</a:t>
            </a:fld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9A9B861-385D-45E8-AF88-18BA1CCA741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FADF-AA5D-483D-BD8E-917AD03C821A}" type="datetimeFigureOut">
              <a:rPr lang="sk-SK" smtClean="0"/>
              <a:pPr/>
              <a:t>18. 10. 2021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B861-385D-45E8-AF88-18BA1CCA741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8C7FADF-AA5D-483D-BD8E-917AD03C821A}" type="datetimeFigureOut">
              <a:rPr lang="sk-SK" smtClean="0"/>
              <a:pPr/>
              <a:t>18. 10. 2021</a:t>
            </a:fld>
            <a:endParaRPr lang="sk-SK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9A9B861-385D-45E8-AF88-18BA1CCA741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8C7FADF-AA5D-483D-BD8E-917AD03C821A}" type="datetimeFigureOut">
              <a:rPr lang="sk-SK" smtClean="0"/>
              <a:pPr/>
              <a:t>18. 10. 2021</a:t>
            </a:fld>
            <a:endParaRPr lang="sk-SK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9A9B861-385D-45E8-AF88-18BA1CCA741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8C7FADF-AA5D-483D-BD8E-917AD03C821A}" type="datetimeFigureOut">
              <a:rPr lang="sk-SK" smtClean="0"/>
              <a:pPr/>
              <a:t>18. 10. 2021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9A9B861-385D-45E8-AF88-18BA1CCA741F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gi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hyperlink" Target="http://translate.googleusercontent.com/translate_c?hl=sk&amp;sl=en&amp;tl=sk&amp;u=http://en.wikipedia.org/wiki/File:Usdollar100front.jpg&amp;rurl=translate.google.sk&amp;usg=ALkJrhhCoA7KMbWIBLLHN6zA89DRjVM9dw" TargetMode="External"/><Relationship Id="rId7" Type="http://schemas.openxmlformats.org/officeDocument/2006/relationships/image" Target="../media/image14.png"/><Relationship Id="rId12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fit.edu/" TargetMode="External"/><Relationship Id="rId11" Type="http://schemas.openxmlformats.org/officeDocument/2006/relationships/image" Target="../media/image3.gif"/><Relationship Id="rId5" Type="http://schemas.openxmlformats.org/officeDocument/2006/relationships/hyperlink" Target="http://en.wikipedia.org/wiki/Benjamin_Franklin" TargetMode="External"/><Relationship Id="rId10" Type="http://schemas.openxmlformats.org/officeDocument/2006/relationships/image" Target="../media/image17.jpeg"/><Relationship Id="rId4" Type="http://schemas.openxmlformats.org/officeDocument/2006/relationships/image" Target="../media/image13.jpeg"/><Relationship Id="rId9" Type="http://schemas.openxmlformats.org/officeDocument/2006/relationships/image" Target="../media/image1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ÚROKOVÝ  POČET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Základné pojmy</a:t>
            </a:r>
            <a:endParaRPr lang="sk-SK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Základné pojmy</a:t>
            </a:r>
            <a:endParaRPr lang="sk-S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7467600" cy="571504"/>
          </a:xfrm>
        </p:spPr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Základné   pojmy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714356"/>
            <a:ext cx="8572560" cy="614364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sk-SK" i="1" dirty="0" smtClean="0"/>
              <a:t>  </a:t>
            </a:r>
            <a:r>
              <a:rPr lang="sk-SK" i="1" smtClean="0"/>
              <a:t>Z  ekonomického  hľadiska  peniaze  majú byť  využité</a:t>
            </a:r>
            <a:r>
              <a:rPr lang="sk-SK" i="1" dirty="0" smtClean="0"/>
              <a:t>.</a:t>
            </a:r>
          </a:p>
          <a:p>
            <a:pPr algn="just">
              <a:buNone/>
            </a:pPr>
            <a:r>
              <a:rPr lang="sk-SK" i="1" dirty="0" smtClean="0"/>
              <a:t> Využité sú vtedy, ak prinášajú  ako výnos ďalšie peniaze.</a:t>
            </a:r>
            <a:endParaRPr lang="sk-SK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None/>
            </a:pPr>
            <a:endParaRPr lang="sk-SK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None/>
            </a:pP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Voľné peniaze                                            Nedostatok peňazí</a:t>
            </a:r>
            <a:r>
              <a:rPr lang="sk-SK" dirty="0" smtClean="0"/>
              <a:t>  </a:t>
            </a:r>
          </a:p>
          <a:p>
            <a:pPr algn="just">
              <a:buNone/>
            </a:pPr>
            <a:r>
              <a:rPr lang="sk-SK" u="sng" dirty="0" smtClean="0"/>
              <a:t>ukladajú</a:t>
            </a:r>
            <a:r>
              <a:rPr lang="sk-SK" dirty="0" smtClean="0"/>
              <a:t> sa v banke...                          </a:t>
            </a:r>
            <a:r>
              <a:rPr lang="sk-SK" u="sng" dirty="0" smtClean="0"/>
              <a:t>požičajú</a:t>
            </a:r>
            <a:r>
              <a:rPr lang="sk-SK" dirty="0" smtClean="0"/>
              <a:t> sa v banke...                                    </a:t>
            </a:r>
          </a:p>
          <a:p>
            <a:pPr algn="just">
              <a:buNone/>
            </a:pPr>
            <a:r>
              <a:rPr lang="sk-SK" sz="2000" dirty="0" smtClean="0"/>
              <a:t>občan, podnikateľ – veriteľ                              banka, sporiteľňa – veriteľ </a:t>
            </a:r>
          </a:p>
          <a:p>
            <a:pPr algn="just">
              <a:buNone/>
            </a:pPr>
            <a:r>
              <a:rPr lang="sk-SK" sz="2000" dirty="0" smtClean="0"/>
              <a:t>banka, sporiteľňa – dlžník                               občan, podnikateľ – dlžník</a:t>
            </a:r>
          </a:p>
          <a:p>
            <a:pPr algn="just">
              <a:buNone/>
            </a:pPr>
            <a:endParaRPr lang="sk-SK" sz="2000" dirty="0" smtClean="0"/>
          </a:p>
          <a:p>
            <a:pPr algn="just">
              <a:buNone/>
            </a:pPr>
            <a:r>
              <a:rPr lang="sk-SK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endParaRPr lang="sk-SK" dirty="0" smtClean="0"/>
          </a:p>
          <a:p>
            <a:pPr algn="just">
              <a:buNone/>
            </a:pP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endParaRPr lang="sk-SK" dirty="0" smtClean="0"/>
          </a:p>
          <a:p>
            <a:pPr algn="just">
              <a:buNone/>
            </a:pPr>
            <a:endParaRPr lang="sk-SK" dirty="0" smtClean="0"/>
          </a:p>
          <a:p>
            <a:pPr algn="just">
              <a:buNone/>
            </a:pPr>
            <a:endParaRPr lang="sk-SK" dirty="0" smtClean="0"/>
          </a:p>
          <a:p>
            <a:pPr algn="just">
              <a:buNone/>
            </a:pPr>
            <a:r>
              <a:rPr lang="sk-SK" dirty="0" smtClean="0"/>
              <a:t>   </a:t>
            </a:r>
            <a:r>
              <a:rPr lang="sk-SK" i="1" dirty="0" smtClean="0"/>
              <a:t>Dlžník  </a:t>
            </a:r>
            <a:r>
              <a:rPr lang="sk-SK" i="1" u="sng" dirty="0" smtClean="0"/>
              <a:t>je povinný</a:t>
            </a:r>
            <a:r>
              <a:rPr lang="sk-SK" i="1" dirty="0" smtClean="0"/>
              <a:t>  platiť svojmu veriteľovi peňažnú </a:t>
            </a:r>
          </a:p>
          <a:p>
            <a:pPr algn="just">
              <a:buNone/>
            </a:pPr>
            <a:r>
              <a:rPr lang="sk-SK" i="1" dirty="0" smtClean="0"/>
              <a:t>   sumu, ktorá sa nazýva  </a:t>
            </a:r>
            <a:r>
              <a:rPr lang="sk-SK" i="1" u="sng" dirty="0" smtClean="0"/>
              <a:t>úrok</a:t>
            </a:r>
            <a:r>
              <a:rPr lang="sk-SK" i="1" dirty="0" smtClean="0"/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8992" y="4929198"/>
            <a:ext cx="3844322" cy="461665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sk-SK" sz="2400" dirty="0" smtClean="0"/>
              <a:t>ten, kto peniaze požičiava</a:t>
            </a:r>
            <a:endParaRPr lang="sk-SK" sz="2400" dirty="0"/>
          </a:p>
        </p:txBody>
      </p:sp>
      <p:sp>
        <p:nvSpPr>
          <p:cNvPr id="7" name="Rectangle 6"/>
          <p:cNvSpPr/>
          <p:nvPr/>
        </p:nvSpPr>
        <p:spPr>
          <a:xfrm>
            <a:off x="3428992" y="4000504"/>
            <a:ext cx="3831498" cy="461665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sk-SK" sz="2400" dirty="0" smtClean="0"/>
              <a:t>ten, kto </a:t>
            </a:r>
            <a:r>
              <a:rPr lang="sk-SK" sz="2400" u="sng" dirty="0" smtClean="0"/>
              <a:t>si</a:t>
            </a:r>
            <a:r>
              <a:rPr lang="sk-SK" sz="2400" dirty="0" smtClean="0"/>
              <a:t> peniaze požičal</a:t>
            </a:r>
            <a:endParaRPr lang="sk-SK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214546" y="4286256"/>
            <a:ext cx="107157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285984" y="5000636"/>
            <a:ext cx="100013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14348" y="4643446"/>
            <a:ext cx="1571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Veriteľ</a:t>
            </a:r>
            <a:endParaRPr lang="sk-SK" sz="2800" dirty="0"/>
          </a:p>
        </p:txBody>
      </p:sp>
      <p:sp>
        <p:nvSpPr>
          <p:cNvPr id="10" name="Rectangle 9"/>
          <p:cNvSpPr/>
          <p:nvPr/>
        </p:nvSpPr>
        <p:spPr>
          <a:xfrm>
            <a:off x="714348" y="4143380"/>
            <a:ext cx="14205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Dlžník</a:t>
            </a:r>
            <a:endParaRPr lang="sk-SK" sz="2800" dirty="0"/>
          </a:p>
        </p:txBody>
      </p:sp>
      <p:pic>
        <p:nvPicPr>
          <p:cNvPr id="2050" name="Picture 2" descr="C:\Documents and Settings\E-51\My Documents\_Mama\S Š - P R I E M Y S L O V K A\HOSPODÁRSKE VÝPOČTY\Pomocné materiály na percentá a promile\banmlepeni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6182" y="1643050"/>
            <a:ext cx="1500198" cy="2071702"/>
          </a:xfrm>
          <a:prstGeom prst="rect">
            <a:avLst/>
          </a:prstGeom>
          <a:noFill/>
        </p:spPr>
      </p:pic>
      <p:pic>
        <p:nvPicPr>
          <p:cNvPr id="12290" name="Picture 2" descr="C:\Documents and Settings\E-51\My Documents\_Mama\S Š - P R I E M Y S L O V K A\Animácie akékoľvek\Peniaze\390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15338" y="5572140"/>
            <a:ext cx="609600" cy="771525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0"/>
            <a:ext cx="7710518" cy="571480"/>
          </a:xfrm>
        </p:spPr>
        <p:txBody>
          <a:bodyPr>
            <a:normAutofit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Základné   pojmy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500042"/>
            <a:ext cx="8572560" cy="614366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k-SK" dirty="0" smtClean="0"/>
              <a:t>                    - určitá suma peňazí, ktoré je povinný dlžník  </a:t>
            </a:r>
          </a:p>
          <a:p>
            <a:pPr>
              <a:buNone/>
            </a:pPr>
            <a:r>
              <a:rPr lang="sk-SK" dirty="0" smtClean="0"/>
              <a:t>                     zaplatiť veriteľovi za to, že mu požičal peniaze</a:t>
            </a:r>
          </a:p>
          <a:p>
            <a:pPr>
              <a:buNone/>
            </a:pPr>
            <a:r>
              <a:rPr lang="sk-SK" dirty="0" smtClean="0"/>
              <a:t>                    - percentová časť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                                   -   peňažná suma, ktorú veriteľ  </a:t>
            </a:r>
          </a:p>
          <a:p>
            <a:pPr>
              <a:buNone/>
            </a:pPr>
            <a:r>
              <a:rPr lang="sk-SK" dirty="0" smtClean="0"/>
              <a:t>                                        požičal dlžníkovi</a:t>
            </a:r>
          </a:p>
          <a:p>
            <a:pPr>
              <a:buNone/>
            </a:pPr>
            <a:r>
              <a:rPr lang="sk-SK" dirty="0" smtClean="0"/>
              <a:t>                                    -   percentový základ</a:t>
            </a:r>
          </a:p>
          <a:p>
            <a:pPr>
              <a:buNone/>
            </a:pPr>
            <a:endParaRPr lang="sk-SK" b="1" i="1" dirty="0" smtClean="0"/>
          </a:p>
          <a:p>
            <a:pPr>
              <a:buNone/>
            </a:pPr>
            <a:r>
              <a:rPr lang="sk-SK" b="1" i="1" dirty="0" smtClean="0"/>
              <a:t>                                    - </a:t>
            </a:r>
            <a:r>
              <a:rPr lang="sk-SK" dirty="0" smtClean="0"/>
              <a:t>výška úroku v percentách za dané </a:t>
            </a:r>
          </a:p>
          <a:p>
            <a:pPr>
              <a:buNone/>
            </a:pPr>
            <a:r>
              <a:rPr lang="sk-SK" dirty="0" smtClean="0"/>
              <a:t>                                        úrokovacie obdobie </a:t>
            </a:r>
          </a:p>
          <a:p>
            <a:pPr>
              <a:buNone/>
            </a:pPr>
            <a:r>
              <a:rPr lang="sk-SK" dirty="0" smtClean="0"/>
              <a:t>                                     -  počet percent</a:t>
            </a:r>
          </a:p>
          <a:p>
            <a:pPr>
              <a:buNone/>
            </a:pPr>
            <a:r>
              <a:rPr lang="sk-SK" dirty="0" smtClean="0"/>
              <a:t>                                     -  vyjadrená ako desatinné číslo sa           </a:t>
            </a:r>
          </a:p>
          <a:p>
            <a:pPr>
              <a:buNone/>
            </a:pPr>
            <a:r>
              <a:rPr lang="sk-SK" dirty="0" smtClean="0"/>
              <a:t>                                        nazýva </a:t>
            </a: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úroková sadzba</a:t>
            </a:r>
            <a:endParaRPr lang="sk-SK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         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282" y="500042"/>
            <a:ext cx="16225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sk-SK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Úrok  (ú)</a:t>
            </a:r>
          </a:p>
        </p:txBody>
      </p:sp>
      <p:sp>
        <p:nvSpPr>
          <p:cNvPr id="5" name="Rectangle 4"/>
          <p:cNvSpPr/>
          <p:nvPr/>
        </p:nvSpPr>
        <p:spPr>
          <a:xfrm>
            <a:off x="214282" y="2071678"/>
            <a:ext cx="3143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sk-SK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Kapitál (k) - istina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714752"/>
            <a:ext cx="3289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sk-SK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Úroková miera (p)</a:t>
            </a:r>
          </a:p>
        </p:txBody>
      </p:sp>
      <p:pic>
        <p:nvPicPr>
          <p:cNvPr id="1026" name="Picture 2" descr="C:\Documents and Settings\E-51\My Documents\_Mama\S Š - P R I E M Y S L O V K A\HOSPODÁRSKE VÝPOČTY\Pomocné materiály na percentá a promile\banstol-t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4357694"/>
            <a:ext cx="1333501" cy="1038226"/>
          </a:xfrm>
          <a:prstGeom prst="rect">
            <a:avLst/>
          </a:prstGeom>
          <a:noFill/>
        </p:spPr>
      </p:pic>
      <p:pic>
        <p:nvPicPr>
          <p:cNvPr id="1027" name="Picture 3" descr="C:\Documents and Settings\E-51\My Documents\_Mama\S Š - P R I E M Y S L O V K A\HOSPODÁRSKE VÝPOČTY\Pomocné materiály na percentá a promile\banmjkop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1071546"/>
            <a:ext cx="1104900" cy="828675"/>
          </a:xfrm>
          <a:prstGeom prst="rect">
            <a:avLst/>
          </a:prstGeom>
          <a:noFill/>
        </p:spPr>
      </p:pic>
      <p:pic>
        <p:nvPicPr>
          <p:cNvPr id="1033" name="Picture 9" descr="C:\Documents and Settings\E-51\My Documents\_Mama\S Š - P R I E M Y S L O V K A\Animácie akékoľvek\kufor s peniazmi gif.gif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2976" y="2643182"/>
            <a:ext cx="1209675" cy="885825"/>
          </a:xfrm>
          <a:prstGeom prst="rect">
            <a:avLst/>
          </a:prstGeom>
          <a:noFill/>
        </p:spPr>
      </p:pic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1152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1142976" y="6072206"/>
            <a:ext cx="1928826" cy="46166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sk-SK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úroková miera</a:t>
            </a:r>
            <a:endParaRPr kumimoji="0" lang="sk-SK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6000760" y="6072206"/>
            <a:ext cx="2071702" cy="4572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sk-SK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úroková sadzba</a:t>
            </a:r>
            <a:endParaRPr kumimoji="0" lang="sk-SK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868" y="5857892"/>
            <a:ext cx="1857375" cy="542925"/>
          </a:xfrm>
          <a:prstGeom prst="rect">
            <a:avLst/>
          </a:prstGeom>
          <a:noFill/>
        </p:spPr>
      </p:pic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0" y="1152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500694" y="6215082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 flipV="1">
            <a:off x="3143240" y="6216670"/>
            <a:ext cx="357190" cy="69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C:\Documents and Settings\E-51\My Documents\_Mama\S Š - P R I E M Y S L O V K A\Animácie akékoľvek\Peniaze\390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15338" y="5572140"/>
            <a:ext cx="609600" cy="771525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500"/>
                            </p:stCondLst>
                            <p:childTnLst>
                              <p:par>
                                <p:cTn id="15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7415" grpId="0" animBg="1"/>
      <p:bldP spid="174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Základné   pojmy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785794"/>
            <a:ext cx="8501122" cy="6072206"/>
          </a:xfrm>
          <a:ln>
            <a:solidFill>
              <a:schemeClr val="bg2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</a:t>
            </a:r>
            <a:r>
              <a:rPr lang="sk-SK" dirty="0" smtClean="0"/>
              <a:t>- čas v ktorom má dlžník  k dispozícii</a:t>
            </a:r>
          </a:p>
          <a:p>
            <a:pPr>
              <a:buNone/>
            </a:pPr>
            <a:r>
              <a:rPr lang="sk-SK" dirty="0" smtClean="0"/>
              <a:t>                               veriteľove peniaze</a:t>
            </a:r>
          </a:p>
          <a:p>
            <a:pPr>
              <a:buNone/>
            </a:pPr>
            <a:r>
              <a:rPr lang="sk-SK" dirty="0" smtClean="0"/>
              <a:t>                                                                       rokoch </a:t>
            </a:r>
            <a:endParaRPr lang="sk-SK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sk-SK" dirty="0" smtClean="0"/>
              <a:t>                                                                       mesiacoch  </a:t>
            </a:r>
            <a:endParaRPr lang="sk-SK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sk-SK" dirty="0" smtClean="0"/>
              <a:t>                                                                       dňoch  </a:t>
            </a:r>
            <a:endParaRPr lang="sk-SK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sk-SK" dirty="0" smtClean="0"/>
              <a:t>- čas na ktorý sa stanovuje výška </a:t>
            </a:r>
          </a:p>
          <a:p>
            <a:pPr>
              <a:buNone/>
            </a:pPr>
            <a:r>
              <a:rPr lang="sk-SK" dirty="0" smtClean="0"/>
              <a:t>                                          úroku percentovou mierou</a:t>
            </a:r>
          </a:p>
          <a:p>
            <a:pPr>
              <a:buNone/>
            </a:pP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sk-SK" dirty="0" smtClean="0"/>
              <a:t>   (per annum) – </a:t>
            </a: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ročné</a:t>
            </a:r>
            <a:r>
              <a:rPr lang="sk-SK" dirty="0" smtClean="0"/>
              <a:t> úrokovacie obdobie </a:t>
            </a:r>
          </a:p>
          <a:p>
            <a:pPr>
              <a:buNone/>
            </a:pP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sk-SK" dirty="0" smtClean="0"/>
              <a:t>     (per semestre) – </a:t>
            </a: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polročné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k-SK" dirty="0" smtClean="0"/>
              <a:t>úrokovacie obdobie </a:t>
            </a:r>
          </a:p>
          <a:p>
            <a:pPr>
              <a:buNone/>
            </a:pP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sk-SK" dirty="0" smtClean="0"/>
              <a:t>     (per quartale) – </a:t>
            </a: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štvrťročné</a:t>
            </a:r>
            <a:r>
              <a:rPr lang="sk-SK" dirty="0" smtClean="0"/>
              <a:t> úrokovacie obdobie</a:t>
            </a:r>
          </a:p>
          <a:p>
            <a:pPr>
              <a:buNone/>
            </a:pP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sk-SK" dirty="0" smtClean="0"/>
              <a:t>     (per mensem) – </a:t>
            </a: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mesačné</a:t>
            </a:r>
            <a:r>
              <a:rPr lang="sk-SK" dirty="0" smtClean="0"/>
              <a:t> úrokovacie obdobie</a:t>
            </a:r>
          </a:p>
          <a:p>
            <a:pPr>
              <a:buNone/>
            </a:pPr>
            <a:r>
              <a:rPr lang="sk-SK" dirty="0" smtClean="0"/>
              <a:t>             (per septimanam) – </a:t>
            </a: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týždenné</a:t>
            </a:r>
            <a:r>
              <a:rPr lang="sk-SK" dirty="0" smtClean="0"/>
              <a:t> úrok. obdobie                 </a:t>
            </a:r>
          </a:p>
          <a:p>
            <a:pPr>
              <a:buNone/>
            </a:pP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sk-SK" dirty="0" smtClean="0"/>
              <a:t>     (per diem) – </a:t>
            </a: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denné</a:t>
            </a:r>
            <a:r>
              <a:rPr lang="sk-SK" dirty="0" smtClean="0"/>
              <a:t> úrokovacie obdobie</a:t>
            </a:r>
          </a:p>
          <a:p>
            <a:pPr>
              <a:buNone/>
            </a:pPr>
            <a:endParaRPr lang="sk-SK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929190" y="1928802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929190" y="1928802"/>
            <a:ext cx="121444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929190" y="1928802"/>
            <a:ext cx="1214446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:\Documents and Settings\E-51\My Documents\_Mama\S Š - P R I E M Y S L O V K A\HOSPODÁRSKE VÝPOČTY\Pomocné materiály pre banky a dane\peniaze_euro_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214422"/>
            <a:ext cx="1905000" cy="1428750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285720" y="785794"/>
            <a:ext cx="2531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Úrokovací čas </a:t>
            </a:r>
            <a:endParaRPr lang="sk-SK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4282" y="2928934"/>
            <a:ext cx="3459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Úrokovacie obdobie</a:t>
            </a:r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sk-SK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43174" y="1714488"/>
            <a:ext cx="24497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400" dirty="0" smtClean="0"/>
              <a:t>- je vyjadrený v </a:t>
            </a:r>
            <a:endParaRPr lang="sk-SK" sz="2400" dirty="0"/>
          </a:p>
        </p:txBody>
      </p:sp>
      <p:sp>
        <p:nvSpPr>
          <p:cNvPr id="18" name="Rectangle 17"/>
          <p:cNvSpPr/>
          <p:nvPr/>
        </p:nvSpPr>
        <p:spPr>
          <a:xfrm>
            <a:off x="214282" y="3857628"/>
            <a:ext cx="7143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24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p.a</a:t>
            </a:r>
            <a:r>
              <a:rPr lang="sk-SK" u="sng" dirty="0" smtClean="0"/>
              <a:t> </a:t>
            </a:r>
            <a:endParaRPr lang="sk-SK" u="sng" dirty="0"/>
          </a:p>
        </p:txBody>
      </p:sp>
      <p:sp>
        <p:nvSpPr>
          <p:cNvPr id="19" name="Rectangle 18"/>
          <p:cNvSpPr/>
          <p:nvPr/>
        </p:nvSpPr>
        <p:spPr>
          <a:xfrm>
            <a:off x="214282" y="4286256"/>
            <a:ext cx="62869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sk-SK" sz="24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p.s</a:t>
            </a:r>
            <a:endParaRPr lang="sk-SK" sz="2400" u="sng" dirty="0"/>
          </a:p>
        </p:txBody>
      </p:sp>
      <p:sp>
        <p:nvSpPr>
          <p:cNvPr id="21" name="Rectangle 20"/>
          <p:cNvSpPr/>
          <p:nvPr/>
        </p:nvSpPr>
        <p:spPr>
          <a:xfrm>
            <a:off x="214282" y="4714884"/>
            <a:ext cx="7143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24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p.q</a:t>
            </a:r>
            <a:r>
              <a:rPr lang="sk-SK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sk-SK" sz="2400" dirty="0"/>
          </a:p>
        </p:txBody>
      </p:sp>
      <p:sp>
        <p:nvSpPr>
          <p:cNvPr id="22" name="Rectangle 21"/>
          <p:cNvSpPr/>
          <p:nvPr/>
        </p:nvSpPr>
        <p:spPr>
          <a:xfrm>
            <a:off x="214282" y="5214950"/>
            <a:ext cx="8572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24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p.m</a:t>
            </a:r>
            <a:endParaRPr lang="sk-SK" sz="2400" u="sng" dirty="0"/>
          </a:p>
        </p:txBody>
      </p:sp>
      <p:sp>
        <p:nvSpPr>
          <p:cNvPr id="24" name="Rectangle 23"/>
          <p:cNvSpPr/>
          <p:nvPr/>
        </p:nvSpPr>
        <p:spPr>
          <a:xfrm>
            <a:off x="214282" y="6000768"/>
            <a:ext cx="7143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24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p.d</a:t>
            </a:r>
            <a:r>
              <a:rPr lang="sk-SK" sz="2800" dirty="0" smtClean="0"/>
              <a:t> </a:t>
            </a:r>
            <a:endParaRPr lang="sk-SK" sz="2800" dirty="0"/>
          </a:p>
        </p:txBody>
      </p:sp>
      <p:sp>
        <p:nvSpPr>
          <p:cNvPr id="25" name="Rectangle 24"/>
          <p:cNvSpPr/>
          <p:nvPr/>
        </p:nvSpPr>
        <p:spPr>
          <a:xfrm>
            <a:off x="7286644" y="1643050"/>
            <a:ext cx="370614" cy="523220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sk-SK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endParaRPr lang="sk-SK" sz="2800" dirty="0"/>
          </a:p>
        </p:txBody>
      </p:sp>
      <p:sp>
        <p:nvSpPr>
          <p:cNvPr id="27" name="Rectangle 26"/>
          <p:cNvSpPr/>
          <p:nvPr/>
        </p:nvSpPr>
        <p:spPr>
          <a:xfrm>
            <a:off x="7786710" y="2071678"/>
            <a:ext cx="530915" cy="523220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sk-SK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endParaRPr lang="sk-SK" sz="2800" dirty="0"/>
          </a:p>
        </p:txBody>
      </p:sp>
      <p:sp>
        <p:nvSpPr>
          <p:cNvPr id="28" name="Rectangle 27"/>
          <p:cNvSpPr/>
          <p:nvPr/>
        </p:nvSpPr>
        <p:spPr>
          <a:xfrm>
            <a:off x="7215206" y="2500306"/>
            <a:ext cx="423514" cy="523220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sk-SK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sk-SK" sz="2800" dirty="0"/>
          </a:p>
        </p:txBody>
      </p:sp>
      <p:pic>
        <p:nvPicPr>
          <p:cNvPr id="10242" name="Picture 2" descr="C:\Documents and Settings\E-51\My Documents\_Mama\S Š - P R I E M Y S L O V K A\Animácie akékoľvek\Peniaze\390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15338" y="5572140"/>
            <a:ext cx="609600" cy="771525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/>
        </p:nvSpPr>
        <p:spPr>
          <a:xfrm>
            <a:off x="214282" y="5643578"/>
            <a:ext cx="12144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24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p.sept</a:t>
            </a:r>
            <a:endParaRPr lang="sk-SK" sz="2400" u="sng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500"/>
                            </p:stCondLst>
                            <p:childTnLst>
                              <p:par>
                                <p:cTn id="15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000"/>
                            </p:stCondLst>
                            <p:childTnLst>
                              <p:par>
                                <p:cTn id="157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500"/>
                            </p:stCondLst>
                            <p:childTnLst>
                              <p:par>
                                <p:cTn id="164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19" grpId="0"/>
      <p:bldP spid="21" grpId="0"/>
      <p:bldP spid="22" grpId="0"/>
      <p:bldP spid="24" grpId="0"/>
      <p:bldP spid="25" grpId="0" animBg="1"/>
      <p:bldP spid="27" grpId="0" animBg="1"/>
      <p:bldP spid="28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571480"/>
          </a:xfrm>
        </p:spPr>
        <p:txBody>
          <a:bodyPr>
            <a:normAutofit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Príklad</a:t>
            </a:r>
            <a:endParaRPr lang="sk-SK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857224" y="428604"/>
            <a:ext cx="8286776" cy="15001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dirty="0" smtClean="0"/>
              <a:t>    </a:t>
            </a:r>
            <a:r>
              <a:rPr lang="sk-SK" sz="2200" dirty="0" smtClean="0"/>
              <a:t>Máte dočasne voľných 1000 € a chcete ich uložiť na dobu     1 roku s 5 % úrokovou mierou. Sú tieto možnosti vkladu:     A: 5 % p.a., B: 5 % p.s., C: 5 % p.q., D: 5 % p.m., E: 5 % p.d.  Pre ktorú sa rozhodnete?</a:t>
            </a:r>
          </a:p>
          <a:p>
            <a:pPr>
              <a:buNone/>
            </a:pPr>
            <a:endParaRPr lang="sk-SK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214282" y="2000240"/>
            <a:ext cx="8501122" cy="4857760"/>
          </a:xfrm>
        </p:spPr>
        <p:txBody>
          <a:bodyPr>
            <a:normAutofit/>
          </a:bodyPr>
          <a:lstStyle/>
          <a:p>
            <a:r>
              <a:rPr lang="sk-SK" dirty="0" smtClean="0"/>
              <a:t>A : 5 % </a:t>
            </a:r>
            <a:r>
              <a:rPr lang="sk-SK" b="1" dirty="0" smtClean="0"/>
              <a:t>p.a. </a:t>
            </a:r>
            <a:r>
              <a:rPr lang="sk-SK" dirty="0" smtClean="0"/>
              <a:t>- po 1 roku :</a:t>
            </a:r>
          </a:p>
          <a:p>
            <a:r>
              <a:rPr lang="sk-SK" dirty="0" smtClean="0"/>
              <a:t>B : 5 % </a:t>
            </a:r>
            <a:r>
              <a:rPr lang="sk-SK" b="1" dirty="0" smtClean="0"/>
              <a:t>p.s.</a:t>
            </a:r>
            <a:r>
              <a:rPr lang="sk-SK" dirty="0" smtClean="0"/>
              <a:t> - po 1/2 roku :</a:t>
            </a:r>
          </a:p>
          <a:p>
            <a:pPr>
              <a:buNone/>
            </a:pPr>
            <a:r>
              <a:rPr lang="sk-SK" dirty="0" smtClean="0"/>
              <a:t>         po 1 roku :  50 € * 2 = </a:t>
            </a:r>
            <a:r>
              <a:rPr lang="sk-SK" b="1" u="sng" dirty="0" smtClean="0"/>
              <a:t>100 €</a:t>
            </a:r>
          </a:p>
          <a:p>
            <a:r>
              <a:rPr lang="sk-SK" dirty="0" smtClean="0"/>
              <a:t>C : 5 % </a:t>
            </a:r>
            <a:r>
              <a:rPr lang="sk-SK" b="1" dirty="0" smtClean="0"/>
              <a:t>p.q.</a:t>
            </a:r>
            <a:r>
              <a:rPr lang="sk-SK" dirty="0" smtClean="0"/>
              <a:t> - po 1/4 roku :</a:t>
            </a:r>
          </a:p>
          <a:p>
            <a:pPr>
              <a:buNone/>
            </a:pPr>
            <a:r>
              <a:rPr lang="sk-SK" dirty="0" smtClean="0"/>
              <a:t>         po 1 roku :  50 € * 4 = </a:t>
            </a:r>
            <a:r>
              <a:rPr lang="sk-SK" b="1" u="sng" dirty="0" smtClean="0"/>
              <a:t>200 €</a:t>
            </a:r>
            <a:endParaRPr lang="sk-SK" dirty="0" smtClean="0"/>
          </a:p>
          <a:p>
            <a:r>
              <a:rPr lang="sk-SK" dirty="0" smtClean="0"/>
              <a:t>D : 5 % </a:t>
            </a:r>
            <a:r>
              <a:rPr lang="sk-SK" b="1" dirty="0" smtClean="0"/>
              <a:t>p.m.</a:t>
            </a:r>
            <a:r>
              <a:rPr lang="sk-SK" dirty="0" smtClean="0"/>
              <a:t> - po 1 mesiaci : </a:t>
            </a:r>
          </a:p>
          <a:p>
            <a:pPr>
              <a:buNone/>
            </a:pPr>
            <a:r>
              <a:rPr lang="sk-SK" dirty="0" smtClean="0"/>
              <a:t>         po 1 roku :  50 € * 12 = </a:t>
            </a:r>
            <a:r>
              <a:rPr lang="sk-SK" b="1" u="sng" dirty="0" smtClean="0"/>
              <a:t>600 €</a:t>
            </a:r>
            <a:endParaRPr lang="sk-SK" dirty="0" smtClean="0"/>
          </a:p>
          <a:p>
            <a:r>
              <a:rPr lang="sk-SK" dirty="0" smtClean="0"/>
              <a:t>E : 5 % </a:t>
            </a:r>
            <a:r>
              <a:rPr lang="sk-SK" b="1" dirty="0" smtClean="0"/>
              <a:t>p.d.</a:t>
            </a:r>
            <a:r>
              <a:rPr lang="sk-SK" dirty="0" smtClean="0"/>
              <a:t> - po 1 dni :</a:t>
            </a:r>
          </a:p>
          <a:p>
            <a:pPr>
              <a:buNone/>
            </a:pPr>
            <a:r>
              <a:rPr lang="sk-SK" dirty="0" smtClean="0"/>
              <a:t>         po 1 roku :  50 € * 365 = </a:t>
            </a:r>
            <a:r>
              <a:rPr lang="sk-SK" b="1" u="sng" dirty="0" smtClean="0"/>
              <a:t>18 250 €</a:t>
            </a:r>
          </a:p>
          <a:p>
            <a:pPr>
              <a:buNone/>
            </a:pPr>
            <a:r>
              <a:rPr lang="sk-SK" sz="2200" dirty="0" smtClean="0"/>
              <a:t>    Zmenilo by sa vaše rozhodnutie, ak by ste si mali rovnakú</a:t>
            </a:r>
          </a:p>
          <a:p>
            <a:pPr>
              <a:buNone/>
            </a:pPr>
            <a:r>
              <a:rPr lang="sk-SK" sz="2200" dirty="0" smtClean="0"/>
              <a:t>     sumu za rovnakých podmienok požičať?</a:t>
            </a:r>
            <a:endParaRPr lang="sk-SK" sz="2200" dirty="0"/>
          </a:p>
        </p:txBody>
      </p:sp>
      <p:pic>
        <p:nvPicPr>
          <p:cNvPr id="7" name="Picture 2" descr="C:\Documents and Settings\E-51\My Documents\_Mama\S Š - P R I E M Y S L O V K A\Animácie akékoľvek\1141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571480"/>
            <a:ext cx="928694" cy="1285884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>
          <a:xfrm>
            <a:off x="214282" y="1928802"/>
            <a:ext cx="8429684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1123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5000"/>
          <a:stretch>
            <a:fillRect/>
          </a:stretch>
        </p:blipFill>
        <p:spPr bwMode="auto">
          <a:xfrm>
            <a:off x="4000496" y="2071678"/>
            <a:ext cx="2914650" cy="404812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14282" y="6000768"/>
            <a:ext cx="7715304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0000"/>
          <a:stretch>
            <a:fillRect/>
          </a:stretch>
        </p:blipFill>
        <p:spPr bwMode="auto">
          <a:xfrm>
            <a:off x="3929058" y="5214950"/>
            <a:ext cx="2886075" cy="333374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35" name="Picture 1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0000"/>
          <a:stretch>
            <a:fillRect/>
          </a:stretch>
        </p:blipFill>
        <p:spPr bwMode="auto">
          <a:xfrm>
            <a:off x="4643438" y="4357694"/>
            <a:ext cx="2886075" cy="333374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36" name="Picture 1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0000"/>
          <a:stretch>
            <a:fillRect/>
          </a:stretch>
        </p:blipFill>
        <p:spPr bwMode="auto">
          <a:xfrm>
            <a:off x="4357686" y="3429000"/>
            <a:ext cx="2886075" cy="333374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37" name="Picture 1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0000"/>
          <a:stretch>
            <a:fillRect/>
          </a:stretch>
        </p:blipFill>
        <p:spPr bwMode="auto">
          <a:xfrm>
            <a:off x="4357686" y="2571744"/>
            <a:ext cx="2886075" cy="333374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9218" name="Picture 2" descr="C:\Documents and Settings\E-51\My Documents\_Mama\S Š - P R I E M Y S L O V K A\Animácie akékoľvek\Peniaze\390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5572140"/>
            <a:ext cx="609600" cy="771525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512744"/>
          </a:xfrm>
        </p:spPr>
        <p:txBody>
          <a:bodyPr>
            <a:normAutofit fontScale="90000"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Úrokovanie</a:t>
            </a:r>
            <a:endParaRPr lang="sk-SK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1500174"/>
            <a:ext cx="3614734" cy="4748226"/>
          </a:xfrm>
        </p:spPr>
        <p:txBody>
          <a:bodyPr>
            <a:normAutofit/>
          </a:bodyPr>
          <a:lstStyle/>
          <a:p>
            <a:pPr algn="just"/>
            <a:r>
              <a:rPr lang="sk-SK" dirty="0" smtClean="0"/>
              <a:t>Úrok sa počíta </a:t>
            </a:r>
          </a:p>
          <a:p>
            <a:pPr algn="just">
              <a:buNone/>
            </a:pPr>
            <a:r>
              <a:rPr lang="sk-SK" b="1" dirty="0" smtClean="0"/>
              <a:t>   z pôvodnej istiny </a:t>
            </a:r>
          </a:p>
          <a:p>
            <a:pPr algn="just">
              <a:buNone/>
            </a:pPr>
            <a:r>
              <a:rPr lang="sk-SK" dirty="0" smtClean="0"/>
              <a:t>   - nekapitalizuje sa</a:t>
            </a:r>
            <a:endParaRPr lang="sk-SK" b="1" dirty="0" smtClean="0"/>
          </a:p>
          <a:p>
            <a:pPr algn="just"/>
            <a:r>
              <a:rPr lang="sk-SK" i="1" dirty="0" smtClean="0"/>
              <a:t>Zvyčajne sa používa </a:t>
            </a:r>
          </a:p>
          <a:p>
            <a:pPr algn="just">
              <a:buNone/>
            </a:pPr>
            <a:r>
              <a:rPr lang="sk-SK" i="1" dirty="0" smtClean="0"/>
              <a:t>   ak je úrokovací</a:t>
            </a:r>
          </a:p>
          <a:p>
            <a:pPr algn="just">
              <a:buNone/>
            </a:pPr>
            <a:r>
              <a:rPr lang="sk-SK" i="1" dirty="0" smtClean="0"/>
              <a:t>   čas kratší alebo </a:t>
            </a:r>
          </a:p>
          <a:p>
            <a:pPr algn="just">
              <a:buNone/>
            </a:pPr>
            <a:r>
              <a:rPr lang="sk-SK" i="1" dirty="0" smtClean="0"/>
              <a:t>   sa rovná </a:t>
            </a:r>
          </a:p>
          <a:p>
            <a:pPr algn="just">
              <a:buNone/>
            </a:pPr>
            <a:r>
              <a:rPr lang="sk-SK" i="1" dirty="0" smtClean="0"/>
              <a:t>   úrokovaciemu </a:t>
            </a:r>
          </a:p>
          <a:p>
            <a:pPr algn="just">
              <a:buNone/>
            </a:pPr>
            <a:r>
              <a:rPr lang="sk-SK" i="1" dirty="0" smtClean="0"/>
              <a:t>   obdobiu </a:t>
            </a:r>
            <a:endParaRPr lang="sk-SK" i="1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357686" y="1500174"/>
            <a:ext cx="3786214" cy="5072098"/>
          </a:xfrm>
        </p:spPr>
        <p:txBody>
          <a:bodyPr>
            <a:normAutofit/>
          </a:bodyPr>
          <a:lstStyle/>
          <a:p>
            <a:pPr algn="just"/>
            <a:r>
              <a:rPr lang="sk-SK" dirty="0" smtClean="0"/>
              <a:t>Úrok sa počíta </a:t>
            </a:r>
          </a:p>
          <a:p>
            <a:pPr algn="just">
              <a:buNone/>
            </a:pPr>
            <a:r>
              <a:rPr lang="sk-SK" b="1" dirty="0" smtClean="0"/>
              <a:t>    zo zväčšenej istiny</a:t>
            </a:r>
          </a:p>
          <a:p>
            <a:pPr algn="just">
              <a:buNone/>
            </a:pPr>
            <a:r>
              <a:rPr lang="sk-SK" dirty="0" smtClean="0"/>
              <a:t>    - kapitalizuje sa</a:t>
            </a:r>
          </a:p>
          <a:p>
            <a:pPr algn="just">
              <a:buNone/>
            </a:pPr>
            <a:r>
              <a:rPr lang="sk-SK" dirty="0" smtClean="0"/>
              <a:t>    (vypočítaný úrok sa na </a:t>
            </a:r>
          </a:p>
          <a:p>
            <a:pPr algn="just">
              <a:buNone/>
            </a:pPr>
            <a:r>
              <a:rPr lang="sk-SK" dirty="0" smtClean="0"/>
              <a:t>    konci úrokovacieho </a:t>
            </a:r>
          </a:p>
          <a:p>
            <a:pPr algn="just">
              <a:buNone/>
            </a:pPr>
            <a:r>
              <a:rPr lang="sk-SK" dirty="0" smtClean="0"/>
              <a:t>    obdobia pripočíta k </a:t>
            </a:r>
          </a:p>
          <a:p>
            <a:pPr algn="just">
              <a:buNone/>
            </a:pPr>
            <a:r>
              <a:rPr lang="sk-SK" dirty="0" smtClean="0"/>
              <a:t>    pôvodnej istine) </a:t>
            </a:r>
          </a:p>
          <a:p>
            <a:pPr algn="just"/>
            <a:r>
              <a:rPr lang="sk-SK" i="1" dirty="0" smtClean="0"/>
              <a:t>Zvyčajne sa používa </a:t>
            </a:r>
          </a:p>
          <a:p>
            <a:pPr algn="just">
              <a:buNone/>
            </a:pPr>
            <a:r>
              <a:rPr lang="sk-SK" i="1" dirty="0" smtClean="0"/>
              <a:t>   ak je úrokovací čas </a:t>
            </a:r>
          </a:p>
          <a:p>
            <a:pPr algn="just">
              <a:buNone/>
            </a:pPr>
            <a:r>
              <a:rPr lang="sk-SK" i="1" dirty="0" smtClean="0"/>
              <a:t>   dlhší ako úrokovacie </a:t>
            </a:r>
          </a:p>
          <a:p>
            <a:pPr algn="just">
              <a:buNone/>
            </a:pPr>
            <a:r>
              <a:rPr lang="sk-SK" i="1" dirty="0" smtClean="0"/>
              <a:t>   obdobie</a:t>
            </a:r>
            <a:endParaRPr lang="sk-SK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428596" y="785794"/>
            <a:ext cx="3071834" cy="658368"/>
          </a:xfrm>
        </p:spPr>
        <p:txBody>
          <a:bodyPr/>
          <a:lstStyle/>
          <a:p>
            <a:pPr algn="ctr"/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Jednoduché</a:t>
            </a:r>
            <a:endParaRPr lang="sk-SK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357686" y="785794"/>
            <a:ext cx="3657600" cy="658368"/>
          </a:xfrm>
        </p:spPr>
        <p:txBody>
          <a:bodyPr/>
          <a:lstStyle/>
          <a:p>
            <a:pPr algn="ctr"/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Zložité (zložené)</a:t>
            </a:r>
            <a:endParaRPr lang="sk-SK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C:\Documents and Settings\E-51\My Documents\_Mama\S Š - P R I E M Y S L O V K A\Animácie akékoľvek\rechner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4286256"/>
            <a:ext cx="1285884" cy="1981204"/>
          </a:xfrm>
          <a:prstGeom prst="rect">
            <a:avLst/>
          </a:prstGeom>
          <a:noFill/>
        </p:spPr>
      </p:pic>
      <p:pic>
        <p:nvPicPr>
          <p:cNvPr id="8194" name="Picture 2" descr="C:\Documents and Settings\E-51\My Documents\_Mama\S Š - P R I E M Y S L O V K A\Animácie akékoľvek\Peniaze\390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15338" y="5572140"/>
            <a:ext cx="609600" cy="771525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8929718" cy="571480"/>
          </a:xfrm>
        </p:spPr>
        <p:txBody>
          <a:bodyPr>
            <a:normAutofit/>
          </a:bodyPr>
          <a:lstStyle/>
          <a:p>
            <a:pPr algn="ctr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Jeden príbeh - z minulosti do súčasnosti</a:t>
            </a:r>
            <a:endParaRPr lang="sk-SK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14282" y="571480"/>
            <a:ext cx="8572560" cy="58579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000" b="1" dirty="0" smtClean="0"/>
              <a:t>         </a:t>
            </a:r>
            <a:r>
              <a:rPr lang="sk-SK" sz="1800" b="1" dirty="0" smtClean="0"/>
              <a:t>                            </a:t>
            </a:r>
            <a:r>
              <a:rPr lang="sk-SK" sz="1800" dirty="0" smtClean="0"/>
              <a:t>              (1706 -1790) - americký štátnik, spisovateľ,          </a:t>
            </a:r>
          </a:p>
          <a:p>
            <a:pPr>
              <a:buNone/>
            </a:pPr>
            <a:r>
              <a:rPr lang="sk-SK" sz="1800" dirty="0" smtClean="0"/>
              <a:t>          vedec a vynálezca zanechal </a:t>
            </a:r>
            <a:r>
              <a:rPr lang="sk-SK" sz="1800" u="sng" dirty="0" smtClean="0"/>
              <a:t>dodatok k závetu:</a:t>
            </a:r>
          </a:p>
          <a:p>
            <a:pPr algn="just">
              <a:buNone/>
            </a:pPr>
            <a:r>
              <a:rPr lang="sk-SK" sz="1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sk-SK" sz="1800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Odkazujem 1000 libier šterlingov obyvateľom mesta Boston. Ak 1000 libier prijmú, nech ich zveria vybraným ľuďom a tí ich budú požičiavať s 5% úrokom mladým remeselníkom.</a:t>
            </a:r>
          </a:p>
          <a:p>
            <a:pPr algn="just">
              <a:buNone/>
            </a:pPr>
            <a:r>
              <a:rPr lang="sk-SK" sz="1800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Za 100 rokov čiastka vzrastie na 131 000 libier. Prajem si aby    100 000 libier bolo použitých na výstavbu verejných budov, zvyšných 31 000 libier investujte s úrokom na 100 rokov.</a:t>
            </a:r>
          </a:p>
          <a:p>
            <a:pPr algn="just">
              <a:buNone/>
            </a:pPr>
            <a:r>
              <a:rPr lang="sk-SK" sz="1800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Za druhé storočie vzrastie čiastka na 4 060 000 libier, z ktorých                1 060 000 je k dispozícii obyvateľom Bostonu a tri milióny dávam správe štátu Massachussets.</a:t>
            </a:r>
          </a:p>
          <a:p>
            <a:pPr lvl="0">
              <a:buNone/>
            </a:pPr>
            <a:r>
              <a:rPr lang="sk-SK" sz="2000" b="1" dirty="0" smtClean="0"/>
              <a:t>Súčasnosť: </a:t>
            </a:r>
          </a:p>
          <a:p>
            <a:pPr>
              <a:buNone/>
            </a:pPr>
            <a:r>
              <a:rPr lang="sk-SK" sz="2000" dirty="0" smtClean="0"/>
              <a:t>1908 – Technologický inštitút Benjamina Franklina v Bostone (BFIT)</a:t>
            </a:r>
          </a:p>
          <a:p>
            <a:pPr>
              <a:buNone/>
            </a:pPr>
            <a:r>
              <a:rPr lang="sk-SK" sz="2000" dirty="0" smtClean="0"/>
              <a:t>            ( + priemyselník  Andrew Carnegie + pozemky mesta)</a:t>
            </a:r>
          </a:p>
          <a:p>
            <a:pPr>
              <a:buNone/>
            </a:pPr>
            <a:r>
              <a:rPr lang="sk-SK" sz="2000" dirty="0" smtClean="0"/>
              <a:t>         – fond na podporu inštitútu</a:t>
            </a:r>
          </a:p>
          <a:p>
            <a:pPr>
              <a:buNone/>
            </a:pPr>
            <a:r>
              <a:rPr lang="sk-SK" sz="2000" dirty="0" smtClean="0"/>
              <a:t>1940 – hypotekárne úvery</a:t>
            </a:r>
          </a:p>
          <a:p>
            <a:pPr>
              <a:buNone/>
            </a:pPr>
            <a:r>
              <a:rPr lang="sk-SK" sz="2000" dirty="0" smtClean="0"/>
              <a:t>1990 – štipendiá pre študentov stredných škôl</a:t>
            </a:r>
          </a:p>
        </p:txBody>
      </p:sp>
      <p:pic>
        <p:nvPicPr>
          <p:cNvPr id="5" name="Picture 4" descr="http://upload.wikimedia.org/wikipedia/commons/thumb/4/4d/Usdollar100front.jpg/220px-Usdollar100front.jpg">
            <a:hlinkClick r:id="rId3"/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4" y="3714752"/>
            <a:ext cx="178595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85786" y="6519446"/>
            <a:ext cx="47863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600" dirty="0" smtClean="0">
                <a:hlinkClick r:id="rId5"/>
              </a:rPr>
              <a:t> </a:t>
            </a:r>
            <a:r>
              <a:rPr lang="sk-SK" sz="1400" dirty="0" smtClean="0">
                <a:hlinkClick r:id="rId5"/>
              </a:rPr>
              <a:t>http://en.wikipedia.org/wiki/Benjamin_Franklin</a:t>
            </a:r>
            <a:endParaRPr lang="sk-SK" sz="1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857224" y="6286520"/>
            <a:ext cx="18405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400" dirty="0" smtClean="0">
                <a:hlinkClick r:id="rId6"/>
              </a:rPr>
              <a:t>http://www.bfit.edu/</a:t>
            </a:r>
            <a:endParaRPr lang="sk-SK" sz="1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214282" y="6286520"/>
            <a:ext cx="7858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400" b="1" dirty="0" smtClean="0"/>
              <a:t>Zdroj:</a:t>
            </a:r>
            <a:r>
              <a:rPr lang="sk-SK" sz="1600" b="1" dirty="0" smtClean="0"/>
              <a:t> </a:t>
            </a:r>
            <a:endParaRPr lang="sk-SK" sz="1600" b="1" dirty="0"/>
          </a:p>
        </p:txBody>
      </p:sp>
      <p:pic>
        <p:nvPicPr>
          <p:cNvPr id="2050" name="Picture 2" descr="C:\Documents and Settings\E-51\My Documents\_Mama\S Š - P R I E M Y S L O V K A\HOSPODÁRSKE VÝPOČTY\Pomocné materiály pre banky a dane\150px-Franklin_HalfObvers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14810" y="3786190"/>
            <a:ext cx="642937" cy="566737"/>
          </a:xfrm>
          <a:prstGeom prst="rect">
            <a:avLst/>
          </a:prstGeom>
          <a:noFill/>
        </p:spPr>
      </p:pic>
      <p:pic>
        <p:nvPicPr>
          <p:cNvPr id="2051" name="Picture 3" descr="C:\Documents and Settings\E-51\My Documents\_Mama\S Š - P R I E M Y S L O V K A\HOSPODÁRSKE VÝPOČTY\Pomocné materiály pre banky a dane\225px-Benjamin_Franklin_by_Joseph_Siffred_Duplessis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2844" y="571480"/>
            <a:ext cx="714370" cy="836606"/>
          </a:xfrm>
          <a:prstGeom prst="rect">
            <a:avLst/>
          </a:prstGeom>
          <a:noFill/>
        </p:spPr>
      </p:pic>
      <p:pic>
        <p:nvPicPr>
          <p:cNvPr id="2052" name="Picture 4" descr="C:\Documents and Settings\E-51\My Documents\_Mama\S Š - P R I E M Y S L O V K A\HOSPODÁRSKE VÝPOČTY\Pomocné materiály pre banky a dane\logo-home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72462" y="4786322"/>
            <a:ext cx="571504" cy="785818"/>
          </a:xfrm>
          <a:prstGeom prst="rect">
            <a:avLst/>
          </a:prstGeom>
          <a:noFill/>
        </p:spPr>
      </p:pic>
      <p:pic>
        <p:nvPicPr>
          <p:cNvPr id="2053" name="Picture 5" descr="C:\Documents and Settings\E-51\My Documents\_Mama\S Š - P R I E M Y S L O V K A\HOSPODÁRSKE VÝPOČTY\Pomocné materiály pre banky a dane\bfit7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72396" y="4857760"/>
            <a:ext cx="357190" cy="642942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928662" y="571480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b="1" dirty="0" smtClean="0"/>
              <a:t>Benjamin Franklin</a:t>
            </a:r>
            <a:r>
              <a:rPr lang="sk-SK" sz="2000" dirty="0" smtClean="0"/>
              <a:t> </a:t>
            </a:r>
            <a:endParaRPr lang="sk-SK" sz="2000" dirty="0"/>
          </a:p>
        </p:txBody>
      </p:sp>
      <p:pic>
        <p:nvPicPr>
          <p:cNvPr id="13314" name="Picture 2" descr="C:\Documents and Settings\E-51\My Documents\_Mama\S Š - P R I E M Y S L O V K A\Animácie akékoľvek\Peniaze\390.gif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215338" y="5572140"/>
            <a:ext cx="609600" cy="771525"/>
          </a:xfrm>
          <a:prstGeom prst="rect">
            <a:avLst/>
          </a:prstGeom>
          <a:noFill/>
        </p:spPr>
      </p:pic>
      <p:pic>
        <p:nvPicPr>
          <p:cNvPr id="2054" name="Picture 6" descr="C:\Documents and Settings\E-51\My Documents\_Mama\S Š - P R I E M Y S L O V K A\HOSPODÁRSKE VÝPOČTY\Pomocné materiály pre banky a dane\Home-3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929454" y="5643578"/>
            <a:ext cx="1881177" cy="100013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1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0"/>
                            </p:stCondLst>
                            <p:childTnLst>
                              <p:par>
                                <p:cTn id="151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2814</TotalTime>
  <Words>731</Words>
  <Application>Microsoft Office PowerPoint</Application>
  <PresentationFormat>Prezentácia na obrazovke (4:3)</PresentationFormat>
  <Paragraphs>126</Paragraphs>
  <Slides>8</Slides>
  <Notes>6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Schoolbook</vt:lpstr>
      <vt:lpstr>Times New Roman</vt:lpstr>
      <vt:lpstr>Wingdings</vt:lpstr>
      <vt:lpstr>Wingdings 2</vt:lpstr>
      <vt:lpstr>Oriel</vt:lpstr>
      <vt:lpstr>ÚROKOVÝ  POČET</vt:lpstr>
      <vt:lpstr>Základné pojmy</vt:lpstr>
      <vt:lpstr>Základné   pojmy</vt:lpstr>
      <vt:lpstr>Základné   pojmy</vt:lpstr>
      <vt:lpstr>Základné   pojmy</vt:lpstr>
      <vt:lpstr>Príklad</vt:lpstr>
      <vt:lpstr>Úrokovanie</vt:lpstr>
      <vt:lpstr>Jeden príbeh - z minulosti do súčasnosti</vt:lpstr>
    </vt:vector>
  </TitlesOfParts>
  <Company>lol s.r.o.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ÚROKOVÝ  POČET</dc:title>
  <dc:creator>lolo</dc:creator>
  <cp:lastModifiedBy>Dušan Andraško</cp:lastModifiedBy>
  <cp:revision>286</cp:revision>
  <dcterms:created xsi:type="dcterms:W3CDTF">2010-04-03T20:44:18Z</dcterms:created>
  <dcterms:modified xsi:type="dcterms:W3CDTF">2021-10-18T04:36:45Z</dcterms:modified>
</cp:coreProperties>
</file>