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56" r:id="rId2"/>
    <p:sldId id="258" r:id="rId3"/>
    <p:sldId id="259" r:id="rId4"/>
    <p:sldId id="260" r:id="rId5"/>
    <p:sldId id="257" r:id="rId6"/>
    <p:sldId id="262" r:id="rId7"/>
    <p:sldId id="264" r:id="rId8"/>
    <p:sldId id="261" r:id="rId9"/>
    <p:sldId id="263" r:id="rId10"/>
    <p:sldId id="266" r:id="rId11"/>
    <p:sldId id="267" r:id="rId12"/>
    <p:sldId id="265" r:id="rId13"/>
    <p:sldId id="268" r:id="rId14"/>
    <p:sldId id="269" r:id="rId15"/>
    <p:sldId id="270" r:id="rId16"/>
    <p:sldId id="273" r:id="rId17"/>
    <p:sldId id="274" r:id="rId18"/>
    <p:sldId id="272" r:id="rId19"/>
  </p:sldIdLst>
  <p:sldSz cx="12192000" cy="6858000"/>
  <p:notesSz cx="9144000" cy="6858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6C752-0081-40E6-8ADC-3F290DDD20D7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C3375-A934-4964-AE45-0220D2FA48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574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08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830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53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966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934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168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316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36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97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891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76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560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6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540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259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42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BA8B-262B-42AE-8485-CF65151299E6}" type="datetimeFigureOut">
              <a:rPr lang="sk-SK" smtClean="0"/>
              <a:t>28. 11. 2022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626F63-9CA1-4A9A-A8F3-6C903C3906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56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VZÁJOMNÉ POLOHY PRIAMOK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783223" cy="1126283"/>
          </a:xfrm>
        </p:spPr>
        <p:txBody>
          <a:bodyPr/>
          <a:lstStyle/>
          <a:p>
            <a:pPr algn="r"/>
            <a:r>
              <a:rPr lang="sk-SK" dirty="0" smtClean="0"/>
              <a:t>RNDr. M. Jenisová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45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369455"/>
                <a:ext cx="8915400" cy="615141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sk-SK" dirty="0" smtClean="0"/>
                  <a:t>Pr. 3 </a:t>
                </a:r>
                <a:r>
                  <a:rPr lang="sk-SK" dirty="0"/>
                  <a:t>: Urč vzájomnú polohu priamok:</a:t>
                </a:r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sk-SK" dirty="0"/>
                  <a:t> </a:t>
                </a:r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−8=0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2;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sk-SK" dirty="0"/>
                  <a:t>  </a:t>
                </a:r>
              </a:p>
              <a:p>
                <a:pPr marL="0" indent="0">
                  <a:buNone/>
                </a:pPr>
                <a:r>
                  <a:rPr lang="sk-SK" dirty="0" smtClean="0"/>
                  <a:t>normálové </a:t>
                </a:r>
                <a:r>
                  <a:rPr lang="sk-SK" dirty="0"/>
                  <a:t>vektory </a:t>
                </a:r>
                <a:r>
                  <a:rPr lang="sk-SK" dirty="0" smtClean="0"/>
                  <a:t>nie sú lineárne závislé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dirty="0"/>
                  <a:t> </a:t>
                </a:r>
                <a:r>
                  <a:rPr lang="sk-SK" b="1" dirty="0"/>
                  <a:t>priamky sú </a:t>
                </a:r>
                <a:r>
                  <a:rPr lang="sk-SK" b="1" dirty="0" smtClean="0"/>
                  <a:t>rôznobežné  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sk-SK" b="1" dirty="0" smtClean="0"/>
              </a:p>
              <a:p>
                <a:pPr marL="0" indent="0">
                  <a:buNone/>
                </a:pPr>
                <a:r>
                  <a:rPr lang="sk-SK" dirty="0" smtClean="0"/>
                  <a:t>môžeme si všimnúť, že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b="1" dirty="0"/>
                  <a:t> priamky sú </a:t>
                </a:r>
                <a:r>
                  <a:rPr lang="sk-SK" b="1" dirty="0" smtClean="0"/>
                  <a:t>kolmé  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sk-SK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sk-SK" b="1" dirty="0"/>
              </a:p>
              <a:p>
                <a:pPr marL="0" indent="0">
                  <a:buNone/>
                </a:pPr>
                <a:r>
                  <a:rPr lang="sk-SK" b="1" dirty="0" smtClean="0"/>
                  <a:t> </a:t>
                </a: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Pr.4 : </a:t>
                </a:r>
                <a:r>
                  <a:rPr lang="sk-SK" dirty="0"/>
                  <a:t>Urč vzájomnú polohu priamok</a:t>
                </a:r>
                <a:r>
                  <a:rPr lang="sk-SK" dirty="0" smtClean="0"/>
                  <a:t>:</a:t>
                </a:r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=1+2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dirty="0"/>
                  <a:t>    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=2−3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=−1+4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   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=9−5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2;−3</m:t>
                        </m:r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sk-SK" dirty="0"/>
                  <a:t>  </a:t>
                </a:r>
              </a:p>
              <a:p>
                <a:pPr marL="0" indent="0">
                  <a:buNone/>
                </a:pPr>
                <a:r>
                  <a:rPr lang="sk-SK" dirty="0" smtClean="0"/>
                  <a:t>smerové </a:t>
                </a:r>
                <a:r>
                  <a:rPr lang="sk-SK" dirty="0"/>
                  <a:t>vektory nie sú lineárne závislé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dirty="0"/>
                  <a:t> </a:t>
                </a:r>
                <a:r>
                  <a:rPr lang="sk-SK" b="1" dirty="0"/>
                  <a:t>priamky sú rôznobežné  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a:rPr lang="sk-SK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sk-SK" b="1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369455"/>
                <a:ext cx="8915400" cy="6151418"/>
              </a:xfrm>
              <a:blipFill>
                <a:blip r:embed="rId2"/>
                <a:stretch>
                  <a:fillRect l="-479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6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963890"/>
          </a:xfrm>
        </p:spPr>
        <p:txBody>
          <a:bodyPr>
            <a:noAutofit/>
          </a:bodyPr>
          <a:lstStyle/>
          <a:p>
            <a:r>
              <a:rPr lang="sk-SK" sz="8000" b="1" i="1" dirty="0" smtClean="0"/>
              <a:t>počet</a:t>
            </a:r>
            <a:br>
              <a:rPr lang="sk-SK" sz="8000" b="1" i="1" dirty="0" smtClean="0"/>
            </a:br>
            <a:r>
              <a:rPr lang="sk-SK" sz="8000" b="1" i="1" dirty="0" smtClean="0"/>
              <a:t>spoločných</a:t>
            </a:r>
            <a:br>
              <a:rPr lang="sk-SK" sz="8000" b="1" i="1" dirty="0" smtClean="0"/>
            </a:br>
            <a:r>
              <a:rPr lang="sk-SK" sz="8000" b="1" i="1" dirty="0" smtClean="0"/>
              <a:t>bodov</a:t>
            </a:r>
            <a:br>
              <a:rPr lang="sk-SK" sz="8000" b="1" i="1" dirty="0" smtClean="0"/>
            </a:br>
            <a:r>
              <a:rPr lang="sk-SK" sz="8000" b="1" i="1" dirty="0" smtClean="0"/>
              <a:t>priamok</a:t>
            </a:r>
            <a:endParaRPr lang="sk-SK" sz="8000" b="1" i="1" dirty="0"/>
          </a:p>
        </p:txBody>
      </p:sp>
    </p:spTree>
    <p:extLst>
      <p:ext uri="{BB962C8B-B14F-4D97-AF65-F5344CB8AC3E}">
        <p14:creationId xmlns:p14="http://schemas.microsoft.com/office/powerpoint/2010/main" val="8126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89212" y="1173018"/>
            <a:ext cx="8915400" cy="473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 smtClean="0"/>
              <a:t>počet spoločných bodov dvoch</a:t>
            </a:r>
          </a:p>
          <a:p>
            <a:pPr marL="0" indent="0">
              <a:buNone/>
            </a:pPr>
            <a:r>
              <a:rPr lang="sk-SK" sz="3600" dirty="0" smtClean="0"/>
              <a:t>priamok nás jednoznačne informuje </a:t>
            </a:r>
          </a:p>
          <a:p>
            <a:pPr marL="0" indent="0">
              <a:buNone/>
            </a:pPr>
            <a:r>
              <a:rPr lang="sk-SK" sz="3600" dirty="0" smtClean="0"/>
              <a:t>o vzájomnej polohe priamok:</a:t>
            </a:r>
          </a:p>
          <a:p>
            <a:pPr marL="0" indent="0">
              <a:buNone/>
            </a:pPr>
            <a:r>
              <a:rPr lang="sk-SK" sz="2800" dirty="0" smtClean="0"/>
              <a:t> </a:t>
            </a:r>
          </a:p>
          <a:p>
            <a:r>
              <a:rPr lang="sk-SK" sz="2800" dirty="0" smtClean="0"/>
              <a:t>rôznobežky majú </a:t>
            </a:r>
            <a:r>
              <a:rPr lang="sk-SK" sz="2800" b="1" dirty="0" smtClean="0"/>
              <a:t>jeden</a:t>
            </a:r>
            <a:r>
              <a:rPr lang="sk-SK" sz="2800" dirty="0" smtClean="0"/>
              <a:t> spoločný bod</a:t>
            </a:r>
          </a:p>
          <a:p>
            <a:r>
              <a:rPr lang="sk-SK" sz="2800" dirty="0" smtClean="0"/>
              <a:t>rovnobežky </a:t>
            </a:r>
            <a:r>
              <a:rPr lang="sk-SK" sz="2800" b="1" dirty="0" smtClean="0"/>
              <a:t>nemajú</a:t>
            </a:r>
            <a:r>
              <a:rPr lang="sk-SK" sz="2800" dirty="0" smtClean="0"/>
              <a:t> spoločný bod</a:t>
            </a:r>
          </a:p>
          <a:p>
            <a:r>
              <a:rPr lang="sk-SK" sz="2800" dirty="0" smtClean="0"/>
              <a:t>totožné priamky majú </a:t>
            </a:r>
            <a:r>
              <a:rPr lang="sk-SK" sz="2800" b="1" dirty="0" smtClean="0"/>
              <a:t>nekonečne veľa </a:t>
            </a:r>
            <a:r>
              <a:rPr lang="sk-SK" sz="2800" dirty="0" smtClean="0"/>
              <a:t>spoločných bodov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0712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271711" y="588818"/>
                <a:ext cx="9122497" cy="47382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sk-SK" b="1" dirty="0" smtClean="0"/>
                  <a:t>Pr. 5 : Ukážte, že priamky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sk-SK" b="1" dirty="0" smtClean="0"/>
                  <a:t> a </a:t>
                </a:r>
                <a14:m>
                  <m:oMath xmlns:m="http://schemas.openxmlformats.org/officeDocument/2006/math">
                    <m:r>
                      <a:rPr lang="sk-SK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b="1" dirty="0" smtClean="0"/>
                  <a:t>sú rôznobežné a urč súradnice priesečníka.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budeme hľadať len priesečníky a podľa ich počtu určíme vzájomnú polohu</a:t>
                </a:r>
                <a:endParaRPr lang="sk-SK" b="1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ak nejaký priesečník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sk-SK" dirty="0" smtClean="0"/>
                  <a:t> existuje, označme jeho súradnice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sk-SK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e>
                    </m:d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bod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dirty="0" smtClean="0"/>
                  <a:t>, preto jeho súradnice musia vyhovovať rovnici: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/>
                  <a:t>bod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sk-SK" dirty="0"/>
                  <a:t>, preto jeho súradnice musia vyhovovať rovnici: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pred našimi očami máme sústavu rovníc, ktorú vyriešte</a:t>
                </a:r>
              </a:p>
              <a:p>
                <a:pPr marL="0" indent="0">
                  <a:buNone/>
                </a:pPr>
                <a:r>
                  <a:rPr lang="sk-SK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sústava má jedno riešenie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b="1" i="1">
                            <a:latin typeface="Cambria Math" panose="02040503050406030204" pitchFamily="18" charset="0"/>
                          </a:rPr>
                          <m:t>; </m:t>
                        </m:r>
                        <m:f>
                          <m:fPr>
                            <m:ctrlPr>
                              <a:rPr lang="sk-SK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</m:oMath>
                </a14:m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dirty="0"/>
                  <a:t> </a:t>
                </a:r>
                <a:r>
                  <a:rPr lang="sk-SK" b="1" dirty="0"/>
                  <a:t>priamky sú rôznobežné</a:t>
                </a:r>
                <a:r>
                  <a:rPr lang="sk-SK" b="1" dirty="0" smtClean="0"/>
                  <a:t>  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a:rPr lang="sk-SK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sk-SK" b="1" dirty="0"/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1711" y="588818"/>
                <a:ext cx="9122497" cy="4738204"/>
              </a:xfrm>
              <a:blipFill>
                <a:blip r:embed="rId2"/>
                <a:stretch>
                  <a:fillRect l="-602" t="-772" b="-1261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384300" y="168564"/>
                <a:ext cx="10546773" cy="60498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sk-SK" sz="1600" b="1" dirty="0" smtClean="0"/>
                  <a:t>Pr. 6 : Ukážte, že priamka </a:t>
                </a:r>
                <a14:m>
                  <m:oMath xmlns:m="http://schemas.openxmlformats.org/officeDocument/2006/math">
                    <m:r>
                      <a:rPr lang="sk-SK" sz="16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sk-SK" sz="1600" b="1" dirty="0"/>
                  <a:t> </a:t>
                </a:r>
                <a:r>
                  <a:rPr lang="sk-SK" sz="1600" b="1" dirty="0" smtClean="0"/>
                  <a:t>je rôznobežná s priamkou, ktorej parametrické vyjadrenie je </a:t>
                </a:r>
              </a:p>
              <a:p>
                <a:pPr marL="0" indent="0">
                  <a:buNone/>
                </a:pPr>
                <a:r>
                  <a:rPr lang="sk-SK" sz="1600" b="1" dirty="0"/>
                  <a:t> </a:t>
                </a:r>
                <a14:m>
                  <m:oMath xmlns:m="http://schemas.openxmlformats.org/officeDocument/2006/math"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sk-SK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1600" b="1" dirty="0"/>
                  <a:t>     </a:t>
                </a:r>
                <a14:m>
                  <m:oMath xmlns:m="http://schemas.openxmlformats.org/officeDocument/2006/math">
                    <m:r>
                      <a:rPr lang="sk-SK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sk-SK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1600" b="1" dirty="0"/>
              </a:p>
              <a:p>
                <a:pPr marL="0" indent="0">
                  <a:buNone/>
                </a:pPr>
                <a:r>
                  <a:rPr lang="sk-SK" sz="1600" b="1" dirty="0" smtClean="0"/>
                  <a:t>a </a:t>
                </a:r>
                <a:r>
                  <a:rPr lang="sk-SK" sz="1600" b="1" dirty="0"/>
                  <a:t>urč súradnice priesečníka.</a:t>
                </a:r>
              </a:p>
              <a:p>
                <a:pPr marL="0" indent="0">
                  <a:buNone/>
                </a:pPr>
                <a:endParaRPr lang="sk-SK" sz="1600" dirty="0"/>
              </a:p>
              <a:p>
                <a:pPr marL="0" indent="0">
                  <a:buNone/>
                </a:pPr>
                <a:r>
                  <a:rPr lang="sk-SK" sz="1600" dirty="0"/>
                  <a:t>budeme hľadať len priesečníky a podľa ich počtu určíme vzájomnú polohu</a:t>
                </a:r>
              </a:p>
              <a:p>
                <a:pPr marL="0" indent="0">
                  <a:buNone/>
                </a:pPr>
                <a:r>
                  <a:rPr lang="sk-SK" sz="1600" dirty="0" smtClean="0"/>
                  <a:t>ak </a:t>
                </a:r>
                <a:r>
                  <a:rPr lang="sk-SK" sz="1600" dirty="0"/>
                  <a:t>nejaký priesečník </a:t>
                </a:r>
                <a14:m>
                  <m:oMath xmlns:m="http://schemas.openxmlformats.org/officeDocument/2006/math">
                    <m:r>
                      <a:rPr lang="sk-SK" sz="16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sk-SK" sz="1600" dirty="0"/>
                  <a:t> existuje, označme jeho súradnice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sk-SK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e>
                    </m:d>
                  </m:oMath>
                </a14:m>
                <a:endParaRPr lang="sk-SK" sz="1600" dirty="0"/>
              </a:p>
              <a:p>
                <a:pPr marL="0" indent="0">
                  <a:buNone/>
                </a:pPr>
                <a:endParaRPr lang="sk-SK" sz="1600" dirty="0"/>
              </a:p>
              <a:p>
                <a:pPr marL="0" indent="0">
                  <a:buNone/>
                </a:pPr>
                <a:r>
                  <a:rPr lang="sk-SK" sz="1600" dirty="0"/>
                  <a:t>bod </a:t>
                </a:r>
                <a14:m>
                  <m:oMath xmlns:m="http://schemas.openxmlformats.org/officeDocument/2006/math">
                    <m:r>
                      <a:rPr lang="sk-SK" sz="16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1600" dirty="0"/>
                  <a:t>, preto jeho súradnice musia vyhovovať </a:t>
                </a:r>
                <a:r>
                  <a:rPr lang="sk-SK" sz="1600" dirty="0" smtClean="0"/>
                  <a:t>rovnici priamky </a:t>
                </a:r>
                <a14:m>
                  <m:oMath xmlns:m="http://schemas.openxmlformats.org/officeDocument/2006/math">
                    <m:r>
                      <a:rPr lang="sk-SK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sz="1600" dirty="0" smtClean="0"/>
                  <a:t> :    </a:t>
                </a:r>
                <a14:m>
                  <m:oMath xmlns:m="http://schemas.openxmlformats.org/officeDocument/2006/math">
                    <m:r>
                      <a:rPr lang="sk-SK" sz="16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sk-SK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sz="1600" i="1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sk-SK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k-SK" sz="1600" i="1">
                        <a:latin typeface="Cambria Math" panose="02040503050406030204" pitchFamily="18" charset="0"/>
                      </a:rPr>
                      <m:t>6=0</m:t>
                    </m:r>
                  </m:oMath>
                </a14:m>
                <a:r>
                  <a:rPr lang="sk-SK" sz="1600" dirty="0"/>
                  <a:t> </a:t>
                </a:r>
              </a:p>
              <a:p>
                <a:pPr marL="0" indent="0">
                  <a:buNone/>
                </a:pPr>
                <a:r>
                  <a:rPr lang="sk-SK" sz="1600" dirty="0"/>
                  <a:t>bod </a:t>
                </a:r>
                <a14:m>
                  <m:oMath xmlns:m="http://schemas.openxmlformats.org/officeDocument/2006/math">
                    <m:r>
                      <a:rPr lang="sk-SK" sz="16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sk-SK" sz="1600" dirty="0"/>
                  <a:t>, preto jeho súradnice musia vyhovovať </a:t>
                </a:r>
                <a:r>
                  <a:rPr lang="sk-SK" sz="1600" dirty="0" smtClean="0"/>
                  <a:t>rovnici </a:t>
                </a:r>
                <a:r>
                  <a:rPr lang="sk-SK" sz="1600" dirty="0"/>
                  <a:t>priamky </a:t>
                </a:r>
                <a14:m>
                  <m:oMath xmlns:m="http://schemas.openxmlformats.org/officeDocument/2006/math">
                    <m:r>
                      <a:rPr lang="sk-SK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1600" dirty="0" smtClean="0"/>
                  <a:t> </a:t>
                </a:r>
                <a14:m>
                  <m:oMath xmlns:m="http://schemas.openxmlformats.org/officeDocument/2006/math">
                    <m:r>
                      <a:rPr lang="sk-SK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sk-SK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2−3</m:t>
                    </m:r>
                    <m:r>
                      <a:rPr lang="sk-SK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1600" b="1" dirty="0" smtClean="0"/>
                  <a:t>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−4+2</m:t>
                    </m:r>
                    <m:r>
                      <a:rPr lang="sk-SK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sk-SK" sz="1600" dirty="0"/>
              </a:p>
              <a:p>
                <a:pPr marL="0" indent="0">
                  <a:buNone/>
                </a:pPr>
                <a:r>
                  <a:rPr lang="sk-SK" sz="1600" dirty="0"/>
                  <a:t>pred našimi očami máme sústavu </a:t>
                </a:r>
                <a:r>
                  <a:rPr lang="sk-SK" sz="1600" dirty="0" smtClean="0"/>
                  <a:t>teraz troch rovníc s troma neznámymi , </a:t>
                </a:r>
                <a:r>
                  <a:rPr lang="sk-SK" sz="1600" dirty="0"/>
                  <a:t>ktorú </a:t>
                </a:r>
                <a:r>
                  <a:rPr lang="sk-SK" sz="1600" dirty="0" smtClean="0"/>
                  <a:t>vyriešime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60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sk-SK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sk-SK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sk-SK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sk-SK" sz="1600" i="1">
                          <a:latin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sk-SK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−4+2</m:t>
                          </m:r>
                          <m:r>
                            <a:rPr lang="sk-SK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1600" i="1">
                          <a:latin typeface="Cambria Math" panose="02040503050406030204" pitchFamily="18" charset="0"/>
                        </a:rPr>
                        <m:t>+16=0</m:t>
                      </m:r>
                    </m:oMath>
                  </m:oMathPara>
                </a14:m>
                <a:endParaRPr lang="sk-SK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          8−12</m:t>
                      </m:r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+20−10</m:t>
                      </m:r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+16=0</m:t>
                      </m:r>
                    </m:oMath>
                  </m:oMathPara>
                </a14:m>
                <a:endParaRPr lang="sk-SK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−22</m:t>
                      </m:r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=−44</m:t>
                      </m:r>
                    </m:oMath>
                  </m:oMathPara>
                </a14:m>
                <a:endParaRPr lang="sk-SK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</m:t>
                      </m:r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sk-SK" sz="1600" dirty="0"/>
              </a:p>
              <a:p>
                <a:pPr marL="0" indent="0">
                  <a:buNone/>
                </a:pPr>
                <a:r>
                  <a:rPr lang="sk-SK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sk-SK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1600" b="1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sk-SK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16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sk-SK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sk-SK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sk-SK" sz="1600" dirty="0"/>
              </a:p>
              <a:p>
                <a:pPr marL="0" indent="0">
                  <a:buNone/>
                </a:pPr>
                <a:r>
                  <a:rPr lang="sk-SK" sz="1600" dirty="0"/>
                  <a:t>sústava má jedno riešenie </a:t>
                </a:r>
                <a14:m>
                  <m:oMath xmlns:m="http://schemas.openxmlformats.org/officeDocument/2006/math">
                    <m:r>
                      <a:rPr lang="sk-SK" sz="16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sk-SK" sz="16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sk-SK" sz="1600" dirty="0"/>
                  <a:t> </a:t>
                </a:r>
                <a14:m>
                  <m:oMath xmlns:m="http://schemas.openxmlformats.org/officeDocument/2006/math">
                    <m:r>
                      <a:rPr lang="sk-SK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1600" dirty="0"/>
                  <a:t> </a:t>
                </a:r>
                <a:r>
                  <a:rPr lang="sk-SK" sz="1600" b="1" dirty="0"/>
                  <a:t>priamky sú rôznobežné   </a:t>
                </a:r>
                <a14:m>
                  <m:oMath xmlns:m="http://schemas.openxmlformats.org/officeDocument/2006/math"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a:rPr lang="sk-SK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sk-SK" sz="16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300" y="168564"/>
                <a:ext cx="10546773" cy="6049818"/>
              </a:xfrm>
              <a:blipFill>
                <a:blip r:embed="rId2"/>
                <a:stretch>
                  <a:fillRect l="-289" t="-302" r="-867" b="-26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701964"/>
                <a:ext cx="8915400" cy="52092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dirty="0" smtClean="0"/>
                  <a:t>Pr. 7: </a:t>
                </a:r>
                <a:r>
                  <a:rPr lang="sk-SK" dirty="0"/>
                  <a:t>Urč vzájomnú polohu priamok:</a:t>
                </a:r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sk-SK" dirty="0"/>
                  <a:t> </a:t>
                </a: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/>
                  <a:t>budeme hľadať len priesečníky a podľa ich počtu určíme vzájomnú polohu</a:t>
                </a:r>
                <a:endParaRPr lang="sk-SK" b="1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ak nejaký priesečník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sk-SK" dirty="0"/>
                  <a:t> existuje, označme jeho súradnice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sk-SK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b="1" dirty="0" smtClean="0"/>
                  <a:t> 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−1=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sk-SK" i="1" dirty="0" smtClean="0">
                    <a:latin typeface="Cambria Math" panose="02040503050406030204" pitchFamily="18" charset="0"/>
                  </a:rPr>
                  <a:t> / 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r>
                  <a:rPr lang="sk-SK" b="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sústava má nekonečne veľa riešení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i="1" dirty="0" smtClean="0"/>
                  <a:t> priamky majú nekonečne veľa spoločných bodov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i="1" dirty="0" smtClean="0"/>
                  <a:t> </a:t>
                </a:r>
                <a:r>
                  <a:rPr lang="sk-SK" b="1" dirty="0"/>
                  <a:t>priamky sú totožné           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sk-SK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sk-SK" b="1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701964"/>
                <a:ext cx="8915400" cy="5209258"/>
              </a:xfrm>
              <a:blipFill>
                <a:blip r:embed="rId2"/>
                <a:stretch>
                  <a:fillRect l="-616" t="-58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nica 5"/>
          <p:cNvCxnSpPr/>
          <p:nvPr/>
        </p:nvCxnSpPr>
        <p:spPr>
          <a:xfrm flipV="1">
            <a:off x="2752436" y="4378036"/>
            <a:ext cx="2872509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508000"/>
                <a:ext cx="8915400" cy="58004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dirty="0" smtClean="0"/>
                  <a:t>Pr. 7: </a:t>
                </a:r>
                <a:r>
                  <a:rPr lang="sk-SK" dirty="0"/>
                  <a:t>Urč vzájomnú polohu priamok:</a:t>
                </a:r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sk-SK" dirty="0"/>
                  <a:t> </a:t>
                </a: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budeme hľadať len priesečníky a podľa ich počtu určíme vzájomnú polohu</a:t>
                </a:r>
                <a:endParaRPr lang="sk-SK" b="1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ak nejaký priesečník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sk-SK" dirty="0"/>
                  <a:t> existuje, označme jeho súradnice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sk-SK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b="1" dirty="0"/>
                  <a:t> 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−1=0 </m:t>
                    </m:r>
                  </m:oMath>
                </a14:m>
                <a:r>
                  <a:rPr lang="sk-SK" i="1" dirty="0">
                    <a:latin typeface="Cambria Math" panose="02040503050406030204" pitchFamily="18" charset="0"/>
                  </a:rPr>
                  <a:t> / 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r>
                  <a:rPr lang="sk-SK" dirty="0"/>
                  <a:t>                                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sústava </a:t>
                </a:r>
                <a:r>
                  <a:rPr lang="sk-SK" dirty="0" smtClean="0"/>
                  <a:t>nemá  riešenie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i="1" dirty="0"/>
                  <a:t> priamky </a:t>
                </a:r>
                <a:r>
                  <a:rPr lang="sk-SK" i="1" dirty="0" smtClean="0"/>
                  <a:t>nemajú spoločné bod</a:t>
                </a:r>
              </a:p>
              <a:p>
                <a:pPr marL="0" indent="0">
                  <a:buNone/>
                </a:pPr>
                <a:r>
                  <a:rPr lang="sk-SK" i="1" dirty="0" smtClean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i="1" dirty="0"/>
                  <a:t> </a:t>
                </a:r>
                <a:r>
                  <a:rPr lang="sk-SK" b="1" dirty="0"/>
                  <a:t>priamky sú </a:t>
                </a:r>
                <a:r>
                  <a:rPr lang="sk-SK" b="1" dirty="0" smtClean="0"/>
                  <a:t>rovnobežné           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sk-SK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sk-SK" b="1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508000"/>
                <a:ext cx="8915400" cy="5800436"/>
              </a:xfrm>
              <a:blipFill>
                <a:blip r:embed="rId2"/>
                <a:stretch>
                  <a:fillRect l="-616" t="-5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nica 8"/>
          <p:cNvCxnSpPr/>
          <p:nvPr/>
        </p:nvCxnSpPr>
        <p:spPr>
          <a:xfrm flipV="1">
            <a:off x="2881745" y="4128655"/>
            <a:ext cx="3620655" cy="3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1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932873"/>
                <a:ext cx="8915400" cy="27154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Úloha na samostatné riešenie:</a:t>
                </a:r>
              </a:p>
              <a:p>
                <a:pPr marL="0" indent="0">
                  <a:buNone/>
                </a:pPr>
                <a:r>
                  <a:rPr lang="sk-SK" dirty="0" smtClean="0"/>
                  <a:t>Priesečníkom priamok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:3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sk-SK" dirty="0" smtClean="0"/>
                  <a:t>veďte rovnobežku s priamkou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 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r>
                  <a:rPr lang="sk-SK" dirty="0" smtClean="0"/>
                  <a:t>. Určte jej </a:t>
                </a:r>
                <a:r>
                  <a:rPr lang="sk-SK" dirty="0" err="1" smtClean="0"/>
                  <a:t>smernicovú</a:t>
                </a:r>
                <a:r>
                  <a:rPr lang="sk-SK" dirty="0" smtClean="0"/>
                  <a:t> rovnicu.</a:t>
                </a:r>
              </a:p>
              <a:p>
                <a:pPr marL="0" indent="0">
                  <a:buNone/>
                </a:pPr>
                <a:r>
                  <a:rPr lang="sk-SK" dirty="0" smtClean="0"/>
                  <a:t>Výsledok: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932873"/>
                <a:ext cx="8915400" cy="2715491"/>
              </a:xfrm>
              <a:blipFill>
                <a:blip r:embed="rId2"/>
                <a:stretch>
                  <a:fillRect l="-616" t="-11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0102" y="2558473"/>
            <a:ext cx="5463858" cy="32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8000" b="1" i="1" dirty="0"/>
              <a:t>smernice</a:t>
            </a:r>
            <a:r>
              <a:rPr lang="sk-SK" b="1" dirty="0"/>
              <a:t/>
            </a:r>
            <a:br>
              <a:rPr lang="sk-SK" b="1" dirty="0"/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154545" y="2318328"/>
                <a:ext cx="7970982" cy="39716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sk-SK" sz="1900" dirty="0" smtClean="0"/>
                  <a:t>totožné priamky majú rovnaké smernice aj rovnaké úseky na osi </a:t>
                </a:r>
                <a14:m>
                  <m:oMath xmlns:m="http://schemas.openxmlformats.org/officeDocument/2006/math">
                    <m:r>
                      <a:rPr lang="sk-SK" sz="19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k-SK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k-SK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k-SK" sz="2800" dirty="0" smtClean="0"/>
              </a:p>
              <a:p>
                <a:r>
                  <a:rPr lang="sk-SK" sz="1900" dirty="0" smtClean="0"/>
                  <a:t>rovnobežné priamky majú rovnaké smernice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r>
                  <a:rPr lang="sk-SK" sz="1900" dirty="0" smtClean="0"/>
                  <a:t>rôznobežné priamky majú rôzne smernice aj úsek na osi </a:t>
                </a:r>
                <a14:m>
                  <m:oMath xmlns:m="http://schemas.openxmlformats.org/officeDocument/2006/math">
                    <m:r>
                      <a:rPr lang="sk-SK" sz="19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k-SK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sk-SK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sz="3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k-SK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k-SK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sk-SK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k-SK" sz="3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k-SK" sz="3000" dirty="0"/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545" y="2318328"/>
                <a:ext cx="7970982" cy="3971636"/>
              </a:xfrm>
              <a:blipFill>
                <a:blip r:embed="rId2"/>
                <a:stretch>
                  <a:fillRect l="-535" t="-21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466.png (150×15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25527" y="221673"/>
            <a:ext cx="2826260" cy="297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433637" y="191192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sk-SK" sz="2800" dirty="0" smtClean="0"/>
              <a:t>rovnobežné</a:t>
            </a:r>
          </a:p>
          <a:p>
            <a:endParaRPr lang="sk-SK" sz="2800" dirty="0"/>
          </a:p>
          <a:p>
            <a:endParaRPr lang="sk-SK" sz="2800" dirty="0" smtClean="0"/>
          </a:p>
          <a:p>
            <a:r>
              <a:rPr lang="sk-SK" sz="2800" dirty="0" smtClean="0"/>
              <a:t>totožné</a:t>
            </a:r>
          </a:p>
          <a:p>
            <a:endParaRPr lang="sk-SK" sz="2800" dirty="0"/>
          </a:p>
          <a:p>
            <a:endParaRPr lang="sk-SK" sz="2800" dirty="0" smtClean="0"/>
          </a:p>
          <a:p>
            <a:r>
              <a:rPr lang="sk-SK" sz="2800" dirty="0" smtClean="0"/>
              <a:t>rôznobežné (špeciálny prípad - kolmé)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30" name="Picture 6" descr="vzajomna poloha1.jpg (165×12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3641" y="1995053"/>
            <a:ext cx="15716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6072"/>
          </a:xfrm>
        </p:spPr>
        <p:txBody>
          <a:bodyPr/>
          <a:lstStyle/>
          <a:p>
            <a:r>
              <a:rPr lang="sk-SK" dirty="0" smtClean="0"/>
              <a:t>vzájomné polohy priamok v rovine:</a:t>
            </a:r>
            <a:endParaRPr lang="sk-SK" dirty="0"/>
          </a:p>
        </p:txBody>
      </p:sp>
      <p:pic>
        <p:nvPicPr>
          <p:cNvPr id="1032" name="Picture 8" descr="vzajomna poloha2.jpg (160×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9059" y="3600593"/>
            <a:ext cx="1524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zajomna poloha3.jpg (79×1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755" y="4320742"/>
            <a:ext cx="7524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vzájomnú polohu môžeme určovať </a:t>
            </a:r>
            <a:br>
              <a:rPr lang="sk-SK" dirty="0" smtClean="0"/>
            </a:br>
            <a:r>
              <a:rPr lang="sk-SK" dirty="0" smtClean="0"/>
              <a:t>z pohľadu 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smerových alebo normálových vektorov</a:t>
            </a:r>
          </a:p>
          <a:p>
            <a:r>
              <a:rPr lang="sk-SK" sz="2800" dirty="0" smtClean="0"/>
              <a:t>počtu spoločných bodov</a:t>
            </a:r>
          </a:p>
          <a:p>
            <a:r>
              <a:rPr lang="sk-SK" sz="2800" dirty="0"/>
              <a:t>smerníc a úsekov na osi </a:t>
            </a:r>
            <a:r>
              <a:rPr lang="sk-SK" sz="2800" i="1" dirty="0"/>
              <a:t>y</a:t>
            </a:r>
            <a:endParaRPr lang="sk-SK" sz="2800" dirty="0"/>
          </a:p>
        </p:txBody>
      </p:sp>
      <p:pic>
        <p:nvPicPr>
          <p:cNvPr id="2050" name="Picture 2" descr="Výsledok vyhľadávania obrázkov pre dopyt polohy priam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4738" y="3837565"/>
            <a:ext cx="303847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b="1" i="1" dirty="0" smtClean="0"/>
              <a:t>smerové a normálové vektory</a:t>
            </a:r>
            <a:endParaRPr lang="sk-SK" sz="8000" b="1" i="1" dirty="0"/>
          </a:p>
        </p:txBody>
      </p:sp>
    </p:spTree>
    <p:extLst>
      <p:ext uri="{BB962C8B-B14F-4D97-AF65-F5344CB8AC3E}">
        <p14:creationId xmlns:p14="http://schemas.microsoft.com/office/powerpoint/2010/main" val="3167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64146" y="624110"/>
            <a:ext cx="5320146" cy="1280890"/>
          </a:xfrm>
        </p:spPr>
        <p:txBody>
          <a:bodyPr>
            <a:normAutofit/>
          </a:bodyPr>
          <a:lstStyle/>
          <a:p>
            <a:r>
              <a:rPr lang="sk-SK" b="1" dirty="0" smtClean="0"/>
              <a:t>ROVNOBEŽNÉ PRIAMKY</a:t>
            </a:r>
            <a:br>
              <a:rPr lang="sk-SK" b="1" dirty="0" smtClean="0"/>
            </a:br>
            <a:r>
              <a:rPr lang="sk-SK" b="1" dirty="0" smtClean="0"/>
              <a:t>TOTOŽNÉ PRIAMKY</a:t>
            </a:r>
            <a:endParaRPr lang="sk-SK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3611418"/>
                <a:ext cx="8915400" cy="2299804"/>
              </a:xfrm>
            </p:spPr>
            <p:txBody>
              <a:bodyPr/>
              <a:lstStyle/>
              <a:p>
                <a:r>
                  <a:rPr lang="sk-SK" dirty="0" smtClean="0"/>
                  <a:t>smerové vektory priamok </a:t>
                </a:r>
                <a:r>
                  <a:rPr lang="sk-SK" sz="2800" b="1" dirty="0" smtClean="0"/>
                  <a:t>sú</a:t>
                </a:r>
                <a:r>
                  <a:rPr lang="sk-SK" dirty="0" smtClean="0"/>
                  <a:t> lineárne závislé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sk-SK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8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sk-SK" sz="2800" dirty="0" smtClean="0"/>
              </a:p>
              <a:p>
                <a:r>
                  <a:rPr lang="sk-SK" dirty="0" smtClean="0"/>
                  <a:t>normálové vektory priamok </a:t>
                </a:r>
                <a:r>
                  <a:rPr lang="sk-SK" sz="2800" b="1" dirty="0"/>
                  <a:t>sú</a:t>
                </a:r>
                <a:r>
                  <a:rPr lang="sk-SK" dirty="0" smtClean="0"/>
                  <a:t> lineárne závislé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sk-SK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8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sk-SK" sz="2800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3611418"/>
                <a:ext cx="8915400" cy="2299804"/>
              </a:xfrm>
              <a:blipFill>
                <a:blip r:embed="rId2"/>
                <a:stretch>
                  <a:fillRect l="-479" t="-26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0194" y="44534"/>
            <a:ext cx="4079442" cy="37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450666" y="397164"/>
                <a:ext cx="8915400" cy="55510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Pr. 1 : Urč vzájomnú polohu priamok:</a:t>
                </a:r>
              </a:p>
              <a:p>
                <a:pPr marL="0" indent="0">
                  <a:buNone/>
                </a:pPr>
                <a:r>
                  <a:rPr lang="sk-SK" b="0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b="0" dirty="0" smtClean="0"/>
                  <a:t>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=2−3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b="0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=−1+2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sk-SK" b="0" dirty="0" smtClean="0"/>
              </a:p>
              <a:p>
                <a:pPr marL="0" indent="0">
                  <a:buNone/>
                </a:pPr>
                <a:r>
                  <a:rPr lang="sk-SK" dirty="0" smtClean="0"/>
                  <a:t>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=7−3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b="0" dirty="0" smtClean="0"/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2;−3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2;−3</m:t>
                        </m:r>
                      </m:e>
                    </m:d>
                  </m:oMath>
                </a14:m>
                <a:r>
                  <a:rPr lang="sk-SK" dirty="0" smtClean="0"/>
                  <a:t>  </a:t>
                </a:r>
              </a:p>
              <a:p>
                <a:pPr marL="0" indent="0">
                  <a:buNone/>
                </a:pPr>
                <a:r>
                  <a:rPr lang="sk-SK" dirty="0" smtClean="0"/>
                  <a:t>smerové vektory sú rovnaké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dirty="0" smtClean="0"/>
                  <a:t> priamky sú rovnobežné alebo totožné</a:t>
                </a:r>
              </a:p>
              <a:p>
                <a:pPr marL="0" indent="0">
                  <a:buNone/>
                </a:pPr>
                <a:r>
                  <a:rPr lang="sk-SK" dirty="0" smtClean="0"/>
                  <a:t>vezmeme bod priamky </a:t>
                </a:r>
                <a:r>
                  <a:rPr lang="sk-SK" i="1" dirty="0" smtClean="0"/>
                  <a:t>p </a:t>
                </a:r>
                <a:r>
                  <a:rPr lang="sk-SK" dirty="0" smtClean="0"/>
                  <a:t>a zistíme, či patrí priamke </a:t>
                </a:r>
                <a:r>
                  <a:rPr lang="sk-SK" i="1" dirty="0" smtClean="0"/>
                  <a:t>q</a:t>
                </a:r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1;2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sk-SK" i="1" dirty="0" smtClean="0"/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1;2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   1=−1+2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sk-SK" i="1" dirty="0" smtClean="0"/>
              </a:p>
              <a:p>
                <a:pPr marL="0" indent="0">
                  <a:buNone/>
                </a:pPr>
                <a:r>
                  <a:rPr lang="sk-SK" i="1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                            2=7−3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sk-SK" b="0" i="1" dirty="0" smtClean="0"/>
              </a:p>
              <a:p>
                <a:pPr marL="0" indent="0">
                  <a:buNone/>
                </a:pPr>
                <a:r>
                  <a:rPr lang="sk-SK" dirty="0" smtClean="0"/>
                  <a:t>bod</a:t>
                </a:r>
                <a:r>
                  <a:rPr lang="sk-SK" i="1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k-SK" i="1" dirty="0" smtClean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i="1" dirty="0" smtClean="0"/>
                  <a:t> </a:t>
                </a:r>
                <a:r>
                  <a:rPr lang="sk-SK" b="1" dirty="0" smtClean="0"/>
                  <a:t>priamky sú rovnobežné    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sk-SK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sk-SK" b="1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0666" y="397164"/>
                <a:ext cx="8915400" cy="5551054"/>
              </a:xfrm>
              <a:blipFill>
                <a:blip r:embed="rId2"/>
                <a:stretch>
                  <a:fillRect l="-547" t="-5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9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591127"/>
                <a:ext cx="8915400" cy="53200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dirty="0" smtClean="0"/>
                  <a:t>Pr. 2 </a:t>
                </a:r>
                <a:r>
                  <a:rPr lang="sk-SK" dirty="0"/>
                  <a:t>: Urč vzájomnú polohu priamok:</a:t>
                </a:r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sk-SK" dirty="0"/>
                  <a:t> </a:t>
                </a:r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:4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2;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sk-SK" dirty="0"/>
                  <a:t>  </a:t>
                </a:r>
              </a:p>
              <a:p>
                <a:pPr marL="0" indent="0">
                  <a:buNone/>
                </a:pPr>
                <a:r>
                  <a:rPr lang="sk-SK" dirty="0" smtClean="0"/>
                  <a:t>normálové </a:t>
                </a:r>
                <a:r>
                  <a:rPr lang="sk-SK" dirty="0"/>
                  <a:t>vektory sú </a:t>
                </a:r>
                <a:r>
                  <a:rPr lang="sk-SK" dirty="0" smtClean="0"/>
                  <a:t>lineárne závislé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dirty="0"/>
                  <a:t> priamky sú rovnobežné alebo totožné</a:t>
                </a:r>
              </a:p>
              <a:p>
                <a:pPr marL="0" indent="0">
                  <a:buNone/>
                </a:pPr>
                <a:r>
                  <a:rPr lang="sk-SK" dirty="0"/>
                  <a:t>vezmeme bod priamky </a:t>
                </a:r>
                <a:r>
                  <a:rPr lang="sk-SK" i="1" dirty="0"/>
                  <a:t>p </a:t>
                </a:r>
                <a:r>
                  <a:rPr lang="sk-SK" dirty="0"/>
                  <a:t>a zistíme, či patrí </a:t>
                </a:r>
                <a:r>
                  <a:rPr lang="sk-SK" dirty="0" smtClean="0"/>
                  <a:t>priamke </a:t>
                </a:r>
                <a:r>
                  <a:rPr lang="sk-SK" i="1" dirty="0" smtClean="0"/>
                  <a:t>q</a:t>
                </a: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určte ľubovoľný bod priamky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:r>
                  <a:rPr lang="sk-SK" dirty="0" smtClean="0"/>
                  <a:t>napr.: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sk-SK" i="1" dirty="0"/>
              </a:p>
              <a:p>
                <a:pPr marL="0" indent="0">
                  <a:buNone/>
                </a:pPr>
                <a:r>
                  <a:rPr lang="sk-SK" dirty="0" smtClean="0"/>
                  <a:t>            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 </m:t>
                    </m:r>
                  </m:oMath>
                </a14:m>
                <a:endParaRPr lang="sk-SK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i="1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+2 . 3−2=0</m:t>
                    </m:r>
                  </m:oMath>
                </a14:m>
                <a:endParaRPr lang="sk-SK" b="0" i="1" dirty="0" smtClean="0"/>
              </a:p>
              <a:p>
                <a:pPr marL="0" indent="0">
                  <a:buNone/>
                </a:pPr>
                <a:r>
                  <a:rPr lang="sk-SK" i="1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endParaRPr lang="sk-SK" i="1" dirty="0"/>
              </a:p>
              <a:p>
                <a:pPr marL="0" indent="0">
                  <a:buNone/>
                </a:pPr>
                <a:r>
                  <a:rPr lang="sk-SK" dirty="0"/>
                  <a:t>bod</a:t>
                </a:r>
                <a:r>
                  <a:rPr lang="sk-SK" i="1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k-SK" i="1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i="1" dirty="0"/>
                  <a:t> </a:t>
                </a:r>
                <a:r>
                  <a:rPr lang="sk-SK" b="1" dirty="0"/>
                  <a:t>priamky sú </a:t>
                </a:r>
                <a:r>
                  <a:rPr lang="sk-SK" b="1" dirty="0" smtClean="0"/>
                  <a:t>totožné           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sk-SK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sk-SK" b="1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591127"/>
                <a:ext cx="8915400" cy="5320095"/>
              </a:xfrm>
              <a:blipFill>
                <a:blip r:embed="rId2"/>
                <a:stretch>
                  <a:fillRect l="-616" t="-68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5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52073" y="624109"/>
            <a:ext cx="2974109" cy="1038435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RÔZNOBEŽNÉ </a:t>
            </a:r>
            <a:br>
              <a:rPr lang="sk-SK" b="1" dirty="0" smtClean="0"/>
            </a:br>
            <a:r>
              <a:rPr lang="sk-SK" b="1" dirty="0" smtClean="0"/>
              <a:t>PRIAMKY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3740726"/>
                <a:ext cx="8915400" cy="2410692"/>
              </a:xfrm>
            </p:spPr>
            <p:txBody>
              <a:bodyPr>
                <a:normAutofit/>
              </a:bodyPr>
              <a:lstStyle/>
              <a:p>
                <a:r>
                  <a:rPr lang="sk-SK" dirty="0" smtClean="0"/>
                  <a:t>smerové vektory priamok </a:t>
                </a:r>
                <a:r>
                  <a:rPr lang="sk-SK" sz="2800" b="1" dirty="0" smtClean="0"/>
                  <a:t>nie </a:t>
                </a:r>
                <a:r>
                  <a:rPr lang="sk-SK" sz="2800" b="1" dirty="0"/>
                  <a:t>sú </a:t>
                </a:r>
                <a:r>
                  <a:rPr lang="sk-SK" dirty="0"/>
                  <a:t>lineárne </a:t>
                </a:r>
                <a:r>
                  <a:rPr lang="sk-SK" dirty="0" smtClean="0"/>
                  <a:t>závislé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normálové vektory </a:t>
                </a:r>
                <a:r>
                  <a:rPr lang="sk-SK" dirty="0" smtClean="0"/>
                  <a:t>priamok </a:t>
                </a:r>
                <a:r>
                  <a:rPr lang="sk-SK" sz="2800" b="1" dirty="0" smtClean="0"/>
                  <a:t>nie  </a:t>
                </a:r>
                <a:r>
                  <a:rPr lang="sk-SK" sz="2800" b="1" dirty="0"/>
                  <a:t>sú </a:t>
                </a:r>
                <a:r>
                  <a:rPr lang="sk-SK" dirty="0"/>
                  <a:t>lineárne </a:t>
                </a:r>
                <a:r>
                  <a:rPr lang="sk-SK" dirty="0" smtClean="0"/>
                  <a:t>závislé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sk-SK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sk-SK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8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sk-SK" sz="2800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3740726"/>
                <a:ext cx="8915400" cy="2410692"/>
              </a:xfrm>
              <a:blipFill>
                <a:blip r:embed="rId2"/>
                <a:stretch>
                  <a:fillRect l="-479" t="-278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222" y="156007"/>
            <a:ext cx="6567343" cy="31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KOLMÉ PRIAMKY</a:t>
            </a:r>
            <a:endParaRPr lang="sk-SK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142836" y="3648364"/>
                <a:ext cx="9361776" cy="2262858"/>
              </a:xfrm>
            </p:spPr>
            <p:txBody>
              <a:bodyPr/>
              <a:lstStyle/>
              <a:p>
                <a:r>
                  <a:rPr lang="sk-SK" dirty="0" smtClean="0"/>
                  <a:t>smerové vektory priamok sú na seba kolmé</a:t>
                </a:r>
              </a:p>
              <a:p>
                <a:pPr marL="0" indent="0">
                  <a:buNone/>
                </a:pPr>
                <a:r>
                  <a:rPr lang="sk-SK" sz="2800" dirty="0" smtClean="0"/>
                  <a:t>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sk-SK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acc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dirty="0" smtClean="0"/>
              </a:p>
              <a:p>
                <a:r>
                  <a:rPr lang="sk-SK" dirty="0" smtClean="0"/>
                  <a:t>normálové </a:t>
                </a:r>
                <a:r>
                  <a:rPr lang="sk-SK" dirty="0"/>
                  <a:t>vektory priamok sú na seba </a:t>
                </a:r>
                <a:r>
                  <a:rPr lang="sk-SK" dirty="0" smtClean="0"/>
                  <a:t>kolmé</a:t>
                </a:r>
              </a:p>
              <a:p>
                <a:pPr marL="0" indent="0">
                  <a:buNone/>
                </a:pPr>
                <a:r>
                  <a:rPr lang="sk-SK" sz="2800" dirty="0"/>
                  <a:t> </a:t>
                </a:r>
                <a:r>
                  <a:rPr lang="sk-SK" sz="2800" dirty="0" smtClean="0"/>
                  <a:t>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k-SK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acc>
                    <m:r>
                      <a:rPr lang="sk-SK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800" dirty="0"/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2836" y="3648364"/>
                <a:ext cx="9361776" cy="2262858"/>
              </a:xfrm>
              <a:blipFill>
                <a:blip r:embed="rId2"/>
                <a:stretch>
                  <a:fillRect l="-456" t="-13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4726" y="173567"/>
            <a:ext cx="5343237" cy="32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5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2834</TotalTime>
  <Words>482</Words>
  <Application>Microsoft Office PowerPoint</Application>
  <PresentationFormat>Širokouhlá</PresentationFormat>
  <Paragraphs>153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 3</vt:lpstr>
      <vt:lpstr>Dym</vt:lpstr>
      <vt:lpstr>VZÁJOMNÉ POLOHY PRIAMOK</vt:lpstr>
      <vt:lpstr>vzájomné polohy priamok v rovine:</vt:lpstr>
      <vt:lpstr>vzájomnú polohu môžeme určovať  z pohľadu :</vt:lpstr>
      <vt:lpstr>smerové a normálové vektory</vt:lpstr>
      <vt:lpstr>ROVNOBEŽNÉ PRIAMKY TOTOŽNÉ PRIAMKY</vt:lpstr>
      <vt:lpstr>Prezentácia programu PowerPoint</vt:lpstr>
      <vt:lpstr>Prezentácia programu PowerPoint</vt:lpstr>
      <vt:lpstr>RÔZNOBEŽNÉ  PRIAMKY</vt:lpstr>
      <vt:lpstr>KOLMÉ PRIAMKY</vt:lpstr>
      <vt:lpstr>Prezentácia programu PowerPoint</vt:lpstr>
      <vt:lpstr>počet spoločných bodov priamok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smernice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VZÁJOMNÉ POLOHY PRIAMOK</dc:title>
  <dc:creator>Mirka Jenisova</dc:creator>
  <cp:lastModifiedBy>Dušan Andraško</cp:lastModifiedBy>
  <cp:revision>63</cp:revision>
  <dcterms:created xsi:type="dcterms:W3CDTF">2020-03-20T19:44:02Z</dcterms:created>
  <dcterms:modified xsi:type="dcterms:W3CDTF">2022-11-28T08:51:00Z</dcterms:modified>
</cp:coreProperties>
</file>