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1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664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70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512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86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84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161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813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799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080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51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22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577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65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54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C2A6-245B-404F-8EFC-4F3169A8117B}" type="datetimeFigureOut">
              <a:rPr lang="sk-SK" smtClean="0"/>
              <a:t>16. 12. 2022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C7D16C-8174-412F-AEE5-5D802CCAAB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14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172497"/>
          </a:xfrm>
        </p:spPr>
        <p:txBody>
          <a:bodyPr/>
          <a:lstStyle/>
          <a:p>
            <a:r>
              <a:rPr lang="sk-SK" smtClean="0"/>
              <a:t>Uhly priamok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895303" y="3687097"/>
            <a:ext cx="2389239" cy="511277"/>
          </a:xfrm>
        </p:spPr>
        <p:txBody>
          <a:bodyPr/>
          <a:lstStyle/>
          <a:p>
            <a:r>
              <a:rPr lang="sk-SK" dirty="0" smtClean="0"/>
              <a:t>RNDr. M. Jenisová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96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452284"/>
            <a:ext cx="8911687" cy="1268361"/>
          </a:xfrm>
        </p:spPr>
        <p:txBody>
          <a:bodyPr/>
          <a:lstStyle/>
          <a:p>
            <a:r>
              <a:rPr lang="sk-SK" dirty="0" smtClean="0"/>
              <a:t>Uhol dvoch vektorov – </a:t>
            </a:r>
            <a:br>
              <a:rPr lang="sk-SK" dirty="0" smtClean="0"/>
            </a:br>
            <a:r>
              <a:rPr lang="sk-SK" dirty="0" smtClean="0"/>
              <a:t>- opakovanie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809135" y="1720645"/>
                <a:ext cx="9695477" cy="48374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sz="2000" b="1" dirty="0" smtClean="0">
                    <a:solidFill>
                      <a:srgbClr val="C00000"/>
                    </a:solidFill>
                  </a:rPr>
                  <a:t>Za uhol dvoch vektorov považujem vždy ten menší z uhlov, ktoré zvierajú.</a:t>
                </a:r>
              </a:p>
              <a:p>
                <a:pPr marL="0" indent="0">
                  <a:buNone/>
                </a:pPr>
                <a:endParaRPr lang="sk-SK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000" b="1" dirty="0" smtClean="0">
                    <a:solidFill>
                      <a:srgbClr val="C00000"/>
                    </a:solidFill>
                  </a:rPr>
                  <a:t>       </a:t>
                </a:r>
                <a:r>
                  <a:rPr lang="sk-SK" sz="2000" b="1" dirty="0" smtClean="0">
                    <a:solidFill>
                      <a:srgbClr val="00B050"/>
                    </a:solidFill>
                  </a:rPr>
                  <a:t>vidíme, že uhol dvoch vektorov môže byť z intervalu: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sk-SK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°;</m:t>
                        </m:r>
                        <m:r>
                          <a:rPr lang="sk-SK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lang="sk-SK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endParaRPr lang="sk-SK" sz="3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3600" b="1" dirty="0" smtClean="0">
                  <a:solidFill>
                    <a:srgbClr val="C00000"/>
                  </a:solidFill>
                </a:endParaRPr>
              </a:p>
              <a:p>
                <a:r>
                  <a:rPr lang="sk-SK" dirty="0" smtClean="0"/>
                  <a:t>z </a:t>
                </a:r>
                <a:r>
                  <a:rPr lang="sk-SK" dirty="0"/>
                  <a:t>definície skalárneho </a:t>
                </a:r>
                <a:r>
                  <a:rPr lang="sk-SK" dirty="0" smtClean="0"/>
                  <a:t>súčinu :  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 . </m:t>
                    </m:r>
                    <m:acc>
                      <m:accPr>
                        <m:chr m:val="⃗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 .</m:t>
                    </m:r>
                    <m:d>
                      <m:dPr>
                        <m:begChr m:val="|"/>
                        <m:endChr m:val="|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 . 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sk-SK" dirty="0" smtClean="0"/>
              </a:p>
              <a:p>
                <a:r>
                  <a:rPr lang="sk-SK" dirty="0" smtClean="0"/>
                  <a:t>vieme vyjadriť a vypočítať uhol:    </a:t>
                </a:r>
                <a:r>
                  <a:rPr lang="sk-SK" sz="24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4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k-SK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sk-S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sk-SK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acc>
                          <m:accPr>
                            <m:chr m:val="⃗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135" y="1720645"/>
                <a:ext cx="9695477" cy="4837471"/>
              </a:xfrm>
              <a:blipFill>
                <a:blip r:embed="rId2"/>
                <a:stretch>
                  <a:fillRect l="-692" t="-6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212" y="2247454"/>
            <a:ext cx="2607392" cy="148310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93" y="2247455"/>
            <a:ext cx="3003294" cy="14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4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422787"/>
                <a:ext cx="6007511" cy="54884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sz="4400" b="1" dirty="0" smtClean="0"/>
                  <a:t>POZOR:</a:t>
                </a:r>
              </a:p>
              <a:p>
                <a:r>
                  <a:rPr lang="sk-SK" sz="2000" dirty="0" smtClean="0"/>
                  <a:t>ak počítame uhol medzi vektormi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sk-SK" sz="2000" dirty="0" smtClean="0"/>
                  <a:t>  a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sk-SK" sz="2000" dirty="0" smtClean="0"/>
                  <a:t> musia vektory vychádzať z vrcholu uhla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a   </a:t>
                </a:r>
                <a:r>
                  <a:rPr lang="sk-SK" sz="20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acc>
                          <m:accPr>
                            <m:chr m:val="⃗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sk-SK" sz="2400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r>
                  <a:rPr lang="sk-SK" sz="2000" dirty="0" smtClean="0"/>
                  <a:t>ak by sme sa pomýlili a miesto vektora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sk-SK" sz="2000" dirty="0" smtClean="0"/>
                  <a:t>, by sme dosadili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sk-SK" sz="2000" dirty="0" smtClean="0"/>
                  <a:t>, vypočítali by sme  doplnkový uhol do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sk-SK" sz="2000" dirty="0" smtClean="0"/>
                  <a:t> - pri výpočte uhla v trojuholníku, by sme teda vypočítali vonkajší uhol</a:t>
                </a:r>
                <a:endParaRPr lang="sk-SK" sz="20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422787"/>
                <a:ext cx="6007511" cy="5488435"/>
              </a:xfrm>
              <a:blipFill>
                <a:blip r:embed="rId2"/>
                <a:stretch>
                  <a:fillRect l="-4061" t="-2220" r="-28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614" y="1192468"/>
            <a:ext cx="3478532" cy="176704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44" y="3960133"/>
            <a:ext cx="3718472" cy="19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909"/>
          </a:xfrm>
        </p:spPr>
        <p:txBody>
          <a:bodyPr/>
          <a:lstStyle/>
          <a:p>
            <a:r>
              <a:rPr lang="sk-SK" dirty="0" smtClean="0"/>
              <a:t>Uhol dvoch priamok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612491" y="1415846"/>
                <a:ext cx="10314038" cy="51521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rgbClr val="C00000"/>
                    </a:solidFill>
                  </a:rPr>
                  <a:t>Za uhol dvoch priamok </a:t>
                </a:r>
                <a:r>
                  <a:rPr lang="sk-SK" sz="2400" b="1" dirty="0">
                    <a:solidFill>
                      <a:srgbClr val="C00000"/>
                    </a:solidFill>
                  </a:rPr>
                  <a:t>považujem vždy ten menší z uhlov, ktoré zvierajú.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	</a:t>
                </a:r>
                <a:r>
                  <a:rPr lang="sk-SK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sk-SK" sz="2400" b="1" dirty="0">
                    <a:solidFill>
                      <a:srgbClr val="00B050"/>
                    </a:solidFill>
                  </a:rPr>
                  <a:t>vidíme, že uhol dvoch 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priamok môže </a:t>
                </a:r>
                <a:r>
                  <a:rPr lang="sk-SK" sz="2400" b="1" dirty="0">
                    <a:solidFill>
                      <a:srgbClr val="00B050"/>
                    </a:solidFill>
                  </a:rPr>
                  <a:t>byť z intervalu: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°;</m:t>
                        </m:r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2491" y="1415846"/>
                <a:ext cx="10314038" cy="5152102"/>
              </a:xfrm>
              <a:blipFill>
                <a:blip r:embed="rId2"/>
                <a:stretch>
                  <a:fillRect l="-946" t="-947" b="-3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09" y="2297006"/>
            <a:ext cx="6787638" cy="29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415845" y="245806"/>
                <a:ext cx="10471355" cy="6612194"/>
              </a:xfrm>
            </p:spPr>
            <p:txBody>
              <a:bodyPr/>
              <a:lstStyle/>
              <a:p>
                <a:r>
                  <a:rPr lang="sk-SK" sz="2400" dirty="0" smtClean="0"/>
                  <a:t>uhol dvoch priamok je určený uhlom ich smerových  alebo  normálových vektorov</a:t>
                </a:r>
              </a:p>
              <a:p>
                <a:pPr marL="0" indent="0">
                  <a:buNone/>
                </a:pPr>
                <a:r>
                  <a:rPr lang="sk-SK" sz="2400" dirty="0" smtClean="0">
                    <a:solidFill>
                      <a:srgbClr val="C00000"/>
                    </a:solidFill>
                  </a:rPr>
                  <a:t>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k-SK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sk-SK" sz="2400" dirty="0" smtClean="0"/>
                  <a:t>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sk-SK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sk-SK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sk-SK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sk-SK" sz="2400" dirty="0" smtClean="0">
                  <a:solidFill>
                    <a:srgbClr val="C00000"/>
                  </a:solidFill>
                </a:endParaRPr>
              </a:p>
              <a:p>
                <a:r>
                  <a:rPr lang="sk-SK" sz="2000" dirty="0" smtClean="0"/>
                  <a:t>POZOR: Absolútna hodnota v čitateli je práve preto, lebo uhol priamok je len ostrý na rozdiel od vektorov</a:t>
                </a: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Pr.: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:3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=−1+6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=2+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:r>
                  <a:rPr lang="sk-SK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3;−1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:r>
                  <a:rPr lang="sk-SK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4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k-S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sk-S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sk-S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.  6+3 .  1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k-S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sk-SK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k-S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sk-SK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k-S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rad>
                            <m:r>
                              <a:rPr lang="sk-S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.</m:t>
                            </m:r>
                            <m:rad>
                              <m:radPr>
                                <m:degHide m:val="on"/>
                                <m:ctrlPr>
                                  <a:rPr lang="sk-S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k-S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sk-S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k-S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endParaRPr lang="sk-SK" sz="2400" b="0" dirty="0" smtClean="0"/>
              </a:p>
              <a:p>
                <a:pPr marL="0" indent="0">
                  <a:buNone/>
                </a:pPr>
                <a:r>
                  <a:rPr lang="sk-SK" sz="2400" dirty="0"/>
                  <a:t>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ad>
                          <m:radPr>
                            <m:degHide m:val="on"/>
                            <m:ctrlP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rad>
                      </m:den>
                    </m:f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≅0,4679</m:t>
                    </m:r>
                  </m:oMath>
                </a14:m>
                <a:endParaRPr lang="sk-SK" sz="2400" b="0" dirty="0" smtClean="0"/>
              </a:p>
              <a:p>
                <a:pPr marL="0" indent="0">
                  <a:buNone/>
                </a:pPr>
                <a:r>
                  <a:rPr lang="sk-SK" sz="2400" dirty="0"/>
                  <a:t>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𝟔𝟐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´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´´</m:t>
                    </m:r>
                  </m:oMath>
                </a14:m>
                <a:endParaRPr lang="sk-SK" sz="24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0BD2183-E517-4383-9BF8-4821B6E9D631}" type="mathplaceholder">
                        <a:rPr lang="sk-SK" b="0" i="1" smtClean="0">
                          <a:latin typeface="Cambria Math" panose="02040503050406030204" pitchFamily="18" charset="0"/>
                        </a:rPr>
                        <a:t>Zadajte rovnicu.</a:t>
                      </a:fld>
                    </m:oMath>
                  </m:oMathPara>
                </a14:m>
                <a:endParaRPr lang="sk-SK" b="0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845" y="245806"/>
                <a:ext cx="10471355" cy="6612194"/>
              </a:xfrm>
              <a:blipFill>
                <a:blip r:embed="rId2"/>
                <a:stretch>
                  <a:fillRect l="-815" t="-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31" y="2393583"/>
            <a:ext cx="6707188" cy="43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72</Words>
  <Application>Microsoft Office PowerPoint</Application>
  <PresentationFormat>Širokouhlá</PresentationFormat>
  <Paragraphs>43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Dym</vt:lpstr>
      <vt:lpstr>Uhly priamok</vt:lpstr>
      <vt:lpstr>Uhol dvoch vektorov –  - opakovanie</vt:lpstr>
      <vt:lpstr>Prezentácia programu PowerPoint</vt:lpstr>
      <vt:lpstr>Uhol dvoch priamok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Uhly a vzdialenosti</dc:title>
  <dc:creator>Mirka Jenisova</dc:creator>
  <cp:lastModifiedBy>Dušan Andraško</cp:lastModifiedBy>
  <cp:revision>18</cp:revision>
  <dcterms:created xsi:type="dcterms:W3CDTF">2020-03-30T12:30:23Z</dcterms:created>
  <dcterms:modified xsi:type="dcterms:W3CDTF">2022-12-16T04:29:10Z</dcterms:modified>
</cp:coreProperties>
</file>