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59" r:id="rId8"/>
    <p:sldId id="262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>
      <p:cViewPr varScale="1">
        <p:scale>
          <a:sx n="62" d="100"/>
          <a:sy n="62" d="100"/>
        </p:scale>
        <p:origin x="13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4F08-D12A-4907-8DAF-36CB76F52C5C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D40B-150B-44B7-9668-0D9E5E682A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4F08-D12A-4907-8DAF-36CB76F52C5C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D40B-150B-44B7-9668-0D9E5E682A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4F08-D12A-4907-8DAF-36CB76F52C5C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D40B-150B-44B7-9668-0D9E5E682A2E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4F08-D12A-4907-8DAF-36CB76F52C5C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D40B-150B-44B7-9668-0D9E5E682A2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4F08-D12A-4907-8DAF-36CB76F52C5C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D40B-150B-44B7-9668-0D9E5E682A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4F08-D12A-4907-8DAF-36CB76F52C5C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D40B-150B-44B7-9668-0D9E5E682A2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4F08-D12A-4907-8DAF-36CB76F52C5C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D40B-150B-44B7-9668-0D9E5E682A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4F08-D12A-4907-8DAF-36CB76F52C5C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D40B-150B-44B7-9668-0D9E5E682A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4F08-D12A-4907-8DAF-36CB76F52C5C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D40B-150B-44B7-9668-0D9E5E682A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4F08-D12A-4907-8DAF-36CB76F52C5C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D40B-150B-44B7-9668-0D9E5E682A2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4F08-D12A-4907-8DAF-36CB76F52C5C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D40B-150B-44B7-9668-0D9E5E682A2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5044F08-D12A-4907-8DAF-36CB76F52C5C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44ED40B-150B-44B7-9668-0D9E5E682A2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Logaritmická funkcia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Mocninová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vs</a:t>
            </a:r>
            <a:r>
              <a:rPr lang="sk-SK" dirty="0" smtClean="0">
                <a:solidFill>
                  <a:srgbClr val="FF0000"/>
                </a:solidFill>
              </a:rPr>
              <a:t>. </a:t>
            </a:r>
            <a:r>
              <a:rPr lang="sk-SK" dirty="0" err="1" smtClean="0">
                <a:solidFill>
                  <a:srgbClr val="FF0000"/>
                </a:solidFill>
              </a:rPr>
              <a:t>odmocninová</a:t>
            </a:r>
            <a:r>
              <a:rPr lang="sk-SK" dirty="0" smtClean="0">
                <a:solidFill>
                  <a:srgbClr val="FF0000"/>
                </a:solidFill>
              </a:rPr>
              <a:t> funkcia </a:t>
            </a:r>
            <a:endParaRPr lang="sk-SK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symbol obsahu 1"/>
              <p:cNvSpPr>
                <a:spLocks noGrp="1"/>
              </p:cNvSpPr>
              <p:nvPr>
                <p:ph idx="1"/>
              </p:nvPr>
            </p:nvSpPr>
            <p:spPr>
              <a:xfrm>
                <a:off x="5666735" y="2657030"/>
                <a:ext cx="3096344" cy="2808312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𝑁𝑎𝑣𝑧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𝑗𝑜𝑚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𝑖𝑛𝑣𝑒𝑟𝑧𝑛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é:</m:t>
                      </m:r>
                    </m:oMath>
                  </m:oMathPara>
                </a14:m>
                <a:endParaRPr lang="sk-SK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0;∞</m:t>
                        </m:r>
                      </m:e>
                    </m:d>
                  </m:oMath>
                </a14:m>
                <a:r>
                  <a:rPr lang="sk-SK" dirty="0" smtClean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sk-SK" dirty="0" smtClean="0"/>
                  <a:t> &lt;=&gt;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sk-SK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0;∞</m:t>
                        </m:r>
                      </m:e>
                    </m:d>
                  </m:oMath>
                </a14:m>
                <a:r>
                  <a:rPr lang="sk-SK" dirty="0"/>
                  <a:t> </a:t>
                </a:r>
              </a:p>
            </p:txBody>
          </p:sp>
        </mc:Choice>
        <mc:Fallback xmlns="">
          <p:sp>
            <p:nvSpPr>
              <p:cNvPr id="4" name="Zástupný symbol obsah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6735" y="2657030"/>
                <a:ext cx="3096344" cy="28083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62775"/>
            <a:ext cx="3963303" cy="420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3995936" y="228769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287698"/>
                <a:ext cx="93610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4250827" y="4581128"/>
                <a:ext cx="93610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827" y="4581128"/>
                <a:ext cx="936104" cy="372410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nica 8"/>
          <p:cNvCxnSpPr/>
          <p:nvPr/>
        </p:nvCxnSpPr>
        <p:spPr>
          <a:xfrm flipV="1">
            <a:off x="1547664" y="3353672"/>
            <a:ext cx="3528392" cy="2955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4441684" y="3195559"/>
                <a:ext cx="836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84" y="3195559"/>
                <a:ext cx="83674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8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72067" y="1916832"/>
            <a:ext cx="7408333" cy="4209331"/>
          </a:xfrm>
          <a:blipFill rotWithShape="1">
            <a:blip r:embed="rId2" cstate="print"/>
            <a:stretch>
              <a:fillRect l="-1235"/>
            </a:stretch>
          </a:blipFill>
        </p:spPr>
        <p:txBody>
          <a:bodyPr/>
          <a:lstStyle/>
          <a:p>
            <a:endParaRPr lang="sk-SK" dirty="0">
              <a:noFill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Logaritmická funkcia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ástupný symbol obsahu 1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060848"/>
                <a:ext cx="7408333" cy="41044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dirty="0" smtClean="0">
                    <a:solidFill>
                      <a:schemeClr val="tx1"/>
                    </a:solidFill>
                  </a:rPr>
                  <a:t>Funkcie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sk-SK" dirty="0" smtClean="0">
                    <a:solidFill>
                      <a:schemeClr val="tx1"/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sk-SK" dirty="0" smtClean="0">
                    <a:solidFill>
                      <a:schemeClr val="tx1"/>
                    </a:solidFill>
                  </a:rPr>
                  <a:t> sú navzájom inverzné, čiže grafy týchto funkcií sú súmerné podľa priamky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b="1" u="sng" dirty="0" smtClean="0"/>
                  <a:t>Platí: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/>
                  <a:t>f</a:t>
                </a:r>
                <a:r>
                  <a:rPr lang="sk-SK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sk-SK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sk-SK" dirty="0" smtClean="0"/>
                  <a:t>   &lt;=&gt;  f</a:t>
                </a:r>
                <a:r>
                  <a:rPr lang="sk-SK" baseline="30000" dirty="0" smtClean="0"/>
                  <a:t>-1</a:t>
                </a:r>
                <a:r>
                  <a:rPr lang="sk-SK" dirty="0" smtClean="0"/>
                  <a:t>: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/>
                      </a:rPr>
                      <m:t>𝑦</m:t>
                    </m:r>
                    <m:r>
                      <a:rPr lang="sk-SK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sk-SK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/>
                  <a:t>f: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/>
                      </a:rPr>
                      <m:t>𝑦</m:t>
                    </m:r>
                    <m:r>
                      <a:rPr lang="sk-SK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sk-SK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sk-SK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sk-SK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sk-SK" dirty="0"/>
                  <a:t>  &lt;=&gt;  f</a:t>
                </a:r>
                <a:r>
                  <a:rPr lang="sk-SK" baseline="30000" dirty="0"/>
                  <a:t>-1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sk-SK" i="1">
                        <a:latin typeface="Cambria Math"/>
                      </a:rPr>
                      <m:t>𝑦</m:t>
                    </m:r>
                    <m:r>
                      <a:rPr lang="sk-SK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sk-SK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sk-SK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Zástupný symbol obsah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060848"/>
                <a:ext cx="7408333" cy="4104456"/>
              </a:xfrm>
              <a:blipFill>
                <a:blip r:embed="rId2"/>
                <a:stretch>
                  <a:fillRect l="-13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8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Nadpis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b="0" dirty="0" smtClean="0">
                    <a:solidFill>
                      <a:srgbClr val="FF0000"/>
                    </a:solidFill>
                  </a:rPr>
                  <a:t>1.typ: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 b="0" i="1" smtClean="0">
                        <a:latin typeface="Cambria Math"/>
                      </a:rPr>
                      <m:t>𝑦</m:t>
                    </m:r>
                    <m:r>
                      <a:rPr lang="sk-SK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sk-SK" dirty="0" smtClean="0"/>
                  <a:t>;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/>
                      </a:rPr>
                      <m:t>𝑎</m:t>
                    </m:r>
                    <m:r>
                      <a:rPr lang="sk-SK" b="0" i="1" smtClean="0">
                        <a:latin typeface="Cambria Math"/>
                        <a:ea typeface="Cambria Math"/>
                      </a:rPr>
                      <m:t>∈(1,∞)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Nadpis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9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obsahu 8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645152" y="2312221"/>
                <a:ext cx="4175320" cy="356505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sk-SK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0,</m:t>
                        </m:r>
                        <m:r>
                          <a:rPr lang="sk-SK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endParaRPr lang="sk-SK" b="0" dirty="0" smtClean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sk-SK" b="0" i="1" smtClean="0">
                        <a:latin typeface="Cambria Math"/>
                      </a:rPr>
                      <m:t>=</m:t>
                    </m:r>
                    <m:r>
                      <a:rPr lang="sk-SK" b="0" i="1" smtClean="0">
                        <a:latin typeface="Cambria Math"/>
                      </a:rPr>
                      <m:t>𝑅</m:t>
                    </m:r>
                  </m:oMath>
                </a14:m>
                <a:endParaRPr lang="sk-SK" b="0" dirty="0" smtClean="0"/>
              </a:p>
              <a:p>
                <a:pPr>
                  <a:lnSpc>
                    <a:spcPct val="150000"/>
                  </a:lnSpc>
                </a:pPr>
                <a:r>
                  <a:rPr lang="sk-SK" dirty="0" err="1" smtClean="0"/>
                  <a:t>fcia</a:t>
                </a:r>
                <a:r>
                  <a:rPr lang="sk-SK" dirty="0" smtClean="0"/>
                  <a:t> je rastúca</a:t>
                </a:r>
                <a:endParaRPr lang="sk-SK" b="0" dirty="0" smtClean="0"/>
              </a:p>
              <a:p>
                <a:pPr>
                  <a:lnSpc>
                    <a:spcPct val="150000"/>
                  </a:lnSpc>
                </a:pPr>
                <a:r>
                  <a:rPr lang="sk-SK" dirty="0" err="1" smtClean="0"/>
                  <a:t>fcia</a:t>
                </a:r>
                <a:r>
                  <a:rPr lang="sk-SK" dirty="0" smtClean="0"/>
                  <a:t> nie je párna ani nepárna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 err="1" smtClean="0"/>
                  <a:t>fcia</a:t>
                </a:r>
                <a:r>
                  <a:rPr lang="sk-SK" dirty="0" smtClean="0"/>
                  <a:t> nie je ohraničená</a:t>
                </a:r>
                <a:endParaRPr lang="sk-SK" dirty="0"/>
              </a:p>
            </p:txBody>
          </p:sp>
        </mc:Choice>
        <mc:Fallback xmlns="">
          <p:sp>
            <p:nvSpPr>
              <p:cNvPr id="9" name="Zástupný symbol obsahu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645152" y="2312221"/>
                <a:ext cx="4175320" cy="3565051"/>
              </a:xfrm>
              <a:blipFill rotWithShape="1">
                <a:blip r:embed="rId3" cstate="print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Zástupný symbol obsahu 11"/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4" y="1844824"/>
            <a:ext cx="3268220" cy="43924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2175953" y="2127555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k-SK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53" y="2127555"/>
                <a:ext cx="93610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3392519" y="4405590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sk-SK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519" y="4405590"/>
                <a:ext cx="1296144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3567170" y="2989574"/>
                <a:ext cx="836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170" y="2989574"/>
                <a:ext cx="836743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/>
              <p:cNvSpPr txBox="1"/>
              <p:nvPr/>
            </p:nvSpPr>
            <p:spPr>
              <a:xfrm>
                <a:off x="1701400" y="183952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00" y="1839523"/>
                <a:ext cx="360040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Nadpis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 dirty="0" smtClean="0">
                    <a:solidFill>
                      <a:srgbClr val="FF0000"/>
                    </a:solidFill>
                  </a:rPr>
                  <a:t>2.typ: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/>
                      </a:rPr>
                      <m:t>𝑦</m:t>
                    </m:r>
                    <m:r>
                      <a:rPr lang="sk-SK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sk-SK" b="0" i="0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sk-SK" b="0" i="1" smtClean="0">
                        <a:latin typeface="Cambria Math"/>
                      </a:rPr>
                      <m:t>𝑎</m:t>
                    </m:r>
                    <m:r>
                      <a:rPr lang="sk-SK" b="0" i="1" smtClean="0">
                        <a:latin typeface="Cambria Math"/>
                        <a:ea typeface="Cambria Math"/>
                      </a:rPr>
                      <m:t>∈(0,1)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5" name="Nadpis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85" b="-39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Zástupný symbol obsahu 7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16" y="1844824"/>
            <a:ext cx="3344950" cy="417646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obsahu 8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645025" y="1844675"/>
                <a:ext cx="3822700" cy="428148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sk-SK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0,</m:t>
                        </m:r>
                        <m:r>
                          <a:rPr lang="sk-SK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endParaRPr lang="sk-SK" b="0" dirty="0" smtClean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sk-SK" b="0" i="1" smtClean="0">
                        <a:latin typeface="Cambria Math"/>
                      </a:rPr>
                      <m:t>=</m:t>
                    </m:r>
                    <m:r>
                      <a:rPr lang="sk-SK" b="0" i="1" smtClean="0">
                        <a:latin typeface="Cambria Math"/>
                      </a:rPr>
                      <m:t>𝑅</m:t>
                    </m:r>
                  </m:oMath>
                </a14:m>
                <a:endParaRPr lang="sk-SK" b="0" dirty="0" smtClean="0"/>
              </a:p>
              <a:p>
                <a:pPr>
                  <a:lnSpc>
                    <a:spcPct val="150000"/>
                  </a:lnSpc>
                </a:pPr>
                <a:r>
                  <a:rPr lang="sk-SK" dirty="0" err="1" smtClean="0"/>
                  <a:t>fcia</a:t>
                </a:r>
                <a:r>
                  <a:rPr lang="sk-SK" dirty="0" smtClean="0"/>
                  <a:t> je klesajúca</a:t>
                </a:r>
                <a:endParaRPr lang="sk-SK" b="0" dirty="0" smtClean="0"/>
              </a:p>
              <a:p>
                <a:pPr>
                  <a:lnSpc>
                    <a:spcPct val="150000"/>
                  </a:lnSpc>
                </a:pPr>
                <a:r>
                  <a:rPr lang="sk-SK" dirty="0" err="1" smtClean="0"/>
                  <a:t>fcia</a:t>
                </a:r>
                <a:r>
                  <a:rPr lang="sk-SK" dirty="0" smtClean="0"/>
                  <a:t> nie je párna ani nepárna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 err="1" smtClean="0"/>
                  <a:t>fcia</a:t>
                </a:r>
                <a:r>
                  <a:rPr lang="sk-SK" dirty="0" smtClean="0"/>
                  <a:t> nie je ohraničená</a:t>
                </a:r>
                <a:endParaRPr lang="sk-SK" dirty="0"/>
              </a:p>
            </p:txBody>
          </p:sp>
        </mc:Choice>
        <mc:Fallback xmlns="">
          <p:sp>
            <p:nvSpPr>
              <p:cNvPr id="9" name="Zástupný symbol obsahu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645025" y="1844675"/>
                <a:ext cx="3822700" cy="4281488"/>
              </a:xfrm>
              <a:blipFill rotWithShape="1">
                <a:blip r:embed="rId4" cstate="print"/>
                <a:stretch>
                  <a:fillRect l="-25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395536" y="184467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sk-SK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675"/>
                <a:ext cx="115212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2804336" y="5905724"/>
                <a:ext cx="155163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sub>
                          </m:sSub>
                        </m:fName>
                        <m:e>
                          <m:r>
                            <a:rPr lang="sk-SK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36" y="5905724"/>
                <a:ext cx="1551639" cy="381515"/>
              </a:xfrm>
              <a:prstGeom prst="rect">
                <a:avLst/>
              </a:prstGeom>
              <a:blipFill>
                <a:blip r:embed="rId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3620103" y="2780928"/>
                <a:ext cx="836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103" y="2780928"/>
                <a:ext cx="836743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5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ástupný symbol obsahu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276872"/>
                <a:ext cx="7408333" cy="38492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Logaritmy so základom 10 sa nazývajú 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DEKADICKÉ LOGARITMY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/>
                      </a:rPr>
                      <m:t>𝑓</m:t>
                    </m:r>
                    <m:r>
                      <a:rPr lang="sk-SK" b="0" i="1" smtClean="0">
                        <a:latin typeface="Cambria Math"/>
                      </a:rPr>
                      <m:t>:</m:t>
                    </m:r>
                    <m:r>
                      <a:rPr lang="sk-SK" b="0" i="1" smtClean="0">
                        <a:latin typeface="Cambria Math"/>
                      </a:rPr>
                      <m:t>𝑦</m:t>
                    </m:r>
                    <m:r>
                      <a:rPr lang="sk-SK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sk-SK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Logaritmy so základom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sk-SK" dirty="0" smtClean="0"/>
                  <a:t> sa nazývajú 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PRIRODZENÉ LOGAROTMY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/>
                      </a:rPr>
                      <m:t>𝑓</m:t>
                    </m:r>
                    <m:r>
                      <a:rPr lang="sk-SK" b="0" i="1" smtClean="0">
                        <a:latin typeface="Cambria Math"/>
                      </a:rPr>
                      <m:t>:</m:t>
                    </m:r>
                    <m:r>
                      <a:rPr lang="sk-SK" b="0" i="1" smtClean="0">
                        <a:latin typeface="Cambria Math"/>
                      </a:rPr>
                      <m:t>𝑦</m:t>
                    </m:r>
                    <m:r>
                      <a:rPr lang="sk-SK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sk-SK" dirty="0" smtClean="0"/>
                  <a:t> (píšeme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sk-SK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sk-SK" dirty="0" smtClean="0"/>
                  <a:t>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sk-SK" dirty="0" smtClean="0"/>
                  <a:t>e = 2,718...  (</a:t>
                </a:r>
                <a:r>
                  <a:rPr lang="sk-SK" dirty="0" err="1" smtClean="0"/>
                  <a:t>Eulerova</a:t>
                </a:r>
                <a:r>
                  <a:rPr lang="sk-SK" dirty="0" smtClean="0"/>
                  <a:t> konštanta)</a:t>
                </a:r>
                <a:endParaRPr lang="sk-SK" dirty="0"/>
              </a:p>
            </p:txBody>
          </p:sp>
        </mc:Choice>
        <mc:Fallback xmlns="">
          <p:sp>
            <p:nvSpPr>
              <p:cNvPr id="2" name="Zástupný symbol obsah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276872"/>
                <a:ext cx="7408333" cy="3849291"/>
              </a:xfrm>
              <a:blipFill>
                <a:blip r:embed="rId2"/>
                <a:stretch>
                  <a:fillRect l="-13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Špeciálne logaritmické funkcie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symbol obsahu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3200" b="0" i="1" smtClean="0">
                          <a:latin typeface="Cambria Math"/>
                        </a:rPr>
                        <m:t>𝑓</m:t>
                      </m:r>
                      <m:r>
                        <a:rPr lang="sk-SK" sz="3200" b="0" i="1" smtClean="0">
                          <a:latin typeface="Cambria Math"/>
                        </a:rPr>
                        <m:t>:</m:t>
                      </m:r>
                      <m:r>
                        <a:rPr lang="sk-SK" sz="3200" b="0" i="1" smtClean="0">
                          <a:latin typeface="Cambria Math"/>
                        </a:rPr>
                        <m:t>𝑦</m:t>
                      </m:r>
                      <m:r>
                        <a:rPr lang="sk-SK" sz="32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k-SK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k-SK" sz="32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k-S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sz="3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 smtClean="0"/>
                  <a:t>parameter </a:t>
                </a:r>
                <a14:m>
                  <m:oMath xmlns:m="http://schemas.openxmlformats.org/officeDocument/2006/math">
                    <m:r>
                      <a:rPr lang="sk-SK" b="1" i="1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sk-SK" dirty="0" smtClean="0"/>
                  <a:t> – posúva graf funkcie po osi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𝑜𝑝𝑎</m:t>
                    </m:r>
                    <m:r>
                      <a:rPr lang="sk-SK">
                        <a:latin typeface="Cambria Math" panose="02040503050406030204" pitchFamily="18" charset="0"/>
                      </a:rPr>
                      <m:t>č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𝑛𝑒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 smtClean="0"/>
                  <a:t>parameter </a:t>
                </a:r>
                <a14:m>
                  <m:oMath xmlns:m="http://schemas.openxmlformats.org/officeDocument/2006/math">
                    <m:r>
                      <a:rPr lang="sk-SK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sk-SK" dirty="0"/>
                  <a:t> – posúva graf funkcie po osi </a:t>
                </a:r>
                <a14:m>
                  <m:oMath xmlns:m="http://schemas.openxmlformats.org/officeDocument/2006/math">
                    <m:r>
                      <a:rPr lang="sk-SK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sk-SK" b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sk-SK" dirty="0"/>
                  <a:t>(správne)</a:t>
                </a:r>
              </a:p>
            </p:txBody>
          </p:sp>
        </mc:Choice>
        <mc:Fallback xmlns="">
          <p:sp>
            <p:nvSpPr>
              <p:cNvPr id="6" name="Zástupný symbol obsah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Posunutie grafu funkcie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Úlohy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Zástupný symbol obsahu 1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xfrm>
            <a:off x="1108703" y="2679192"/>
            <a:ext cx="3103257" cy="3447288"/>
          </a:xfrm>
          <a:blipFill rotWithShape="1">
            <a:blip r:embed="rId2" cstate="print"/>
            <a:stretch>
              <a:fillRect l="-2947"/>
            </a:stretch>
          </a:blipFill>
        </p:spPr>
        <p:txBody>
          <a:bodyPr/>
          <a:lstStyle/>
          <a:p>
            <a:pPr>
              <a:buNone/>
            </a:pPr>
            <a:endParaRPr lang="sk-SK" dirty="0">
              <a:noFill/>
            </a:endParaRPr>
          </a:p>
        </p:txBody>
      </p:sp>
      <p:sp>
        <p:nvSpPr>
          <p:cNvPr id="4" name="Zástupný symbol obsahu 3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4"/>
          </p:nvPr>
        </p:nvSpPr>
        <p:spPr>
          <a:xfrm>
            <a:off x="5077200" y="2679192"/>
            <a:ext cx="3311224" cy="3447288"/>
          </a:xfrm>
          <a:blipFill rotWithShape="1">
            <a:blip r:embed="rId3" cstate="print"/>
            <a:stretch>
              <a:fillRect l="-2762"/>
            </a:stretch>
          </a:blipFill>
        </p:spPr>
        <p:txBody>
          <a:bodyPr/>
          <a:lstStyle/>
          <a:p>
            <a:pPr>
              <a:buNone/>
            </a:pPr>
            <a:endParaRPr lang="sk-SK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665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Tvar vlneni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</TotalTime>
  <Words>99</Words>
  <Application>Microsoft Office PowerPoint</Application>
  <PresentationFormat>Prezentácia na obrazovke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Cambria Math</vt:lpstr>
      <vt:lpstr>Candara</vt:lpstr>
      <vt:lpstr>Symbol</vt:lpstr>
      <vt:lpstr>Tvar vlnenia</vt:lpstr>
      <vt:lpstr>Logaritmická funkcia</vt:lpstr>
      <vt:lpstr>Mocninová vs. odmocninová funkcia </vt:lpstr>
      <vt:lpstr>Logaritmická funkcia</vt:lpstr>
      <vt:lpstr>Prezentácia programu PowerPoint</vt:lpstr>
      <vt:lpstr>1.typ:   f: y=log_a⁡x;  a∈(1,∞)</vt:lpstr>
      <vt:lpstr>2.typ:     f:y=log_a⁡x;  a∈(0,1)</vt:lpstr>
      <vt:lpstr>Špeciálne logaritmické funkcie</vt:lpstr>
      <vt:lpstr>Posunutie grafu funkcie</vt:lpstr>
      <vt:lpstr>Úlohy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Logaritmická funkcia</dc:title>
  <dc:creator>Používateľ</dc:creator>
  <cp:lastModifiedBy>Dušan Andraško</cp:lastModifiedBy>
  <cp:revision>20</cp:revision>
  <dcterms:created xsi:type="dcterms:W3CDTF">2011-02-02T15:43:26Z</dcterms:created>
  <dcterms:modified xsi:type="dcterms:W3CDTF">2021-12-10T08:59:50Z</dcterms:modified>
</cp:coreProperties>
</file>