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95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177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64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06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73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54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16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50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54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10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982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5AD9-DCE8-479A-8FD8-E30273444EEF}" type="datetimeFigureOut">
              <a:rPr lang="sk-SK" smtClean="0"/>
              <a:t>20. 12. 2021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0B55-2E48-4E54-8A4F-0431108484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29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9600" b="1" dirty="0" smtClean="0">
                <a:solidFill>
                  <a:srgbClr val="FF0000"/>
                </a:solidFill>
                <a:latin typeface="+mn-lt"/>
              </a:rPr>
              <a:t>LOGARITMUS</a:t>
            </a:r>
            <a:br>
              <a:rPr lang="sk-SK" sz="9600" b="1" dirty="0" smtClean="0">
                <a:solidFill>
                  <a:srgbClr val="FF0000"/>
                </a:solidFill>
                <a:latin typeface="+mn-lt"/>
              </a:rPr>
            </a:br>
            <a:r>
              <a:rPr lang="sk-SK" sz="4800" b="1" dirty="0" smtClean="0">
                <a:solidFill>
                  <a:srgbClr val="FF0000"/>
                </a:solidFill>
                <a:latin typeface="+mn-lt"/>
              </a:rPr>
              <a:t>pojem a základné výpočty</a:t>
            </a:r>
            <a:endParaRPr lang="sk-SK"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76951" y="5321536"/>
            <a:ext cx="2850776" cy="1111624"/>
          </a:xfrm>
        </p:spPr>
        <p:txBody>
          <a:bodyPr>
            <a:noAutofit/>
          </a:bodyPr>
          <a:lstStyle/>
          <a:p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Mgr. Anna Černinská </a:t>
            </a:r>
          </a:p>
          <a:p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SOŠ elektrotechnická</a:t>
            </a:r>
          </a:p>
          <a:p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Liptovský Hrádok</a:t>
            </a:r>
            <a:endParaRPr lang="sk-SK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7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Obsah:</a:t>
            </a:r>
            <a:endParaRPr lang="sk-SK" u="sng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2141034" y="1825625"/>
            <a:ext cx="4884234" cy="4351338"/>
          </a:xfrm>
        </p:spPr>
        <p:txBody>
          <a:bodyPr/>
          <a:lstStyle/>
          <a:p>
            <a:r>
              <a:rPr lang="sk-SK" dirty="0" smtClean="0"/>
              <a:t>Pojem logaritmu </a:t>
            </a:r>
            <a:r>
              <a:rPr lang="sk-SK" b="1" dirty="0">
                <a:solidFill>
                  <a:srgbClr val="FF0000"/>
                </a:solidFill>
              </a:rPr>
              <a:t>log</a:t>
            </a:r>
            <a:r>
              <a:rPr lang="sk-SK" b="1" dirty="0"/>
              <a:t> </a:t>
            </a:r>
            <a:r>
              <a:rPr lang="sk-SK" b="1" baseline="-25000" dirty="0">
                <a:solidFill>
                  <a:srgbClr val="00B050"/>
                </a:solidFill>
              </a:rPr>
              <a:t>a</a:t>
            </a:r>
            <a:r>
              <a:rPr lang="sk-SK" b="1" dirty="0"/>
              <a:t> </a:t>
            </a:r>
            <a:r>
              <a:rPr lang="sk-SK" b="1" dirty="0">
                <a:solidFill>
                  <a:srgbClr val="00B0F0"/>
                </a:solidFill>
              </a:rPr>
              <a:t>x</a:t>
            </a:r>
            <a:r>
              <a:rPr lang="sk-SK" b="1" dirty="0"/>
              <a:t> = </a:t>
            </a:r>
            <a:r>
              <a:rPr lang="sk-SK" b="1" dirty="0">
                <a:solidFill>
                  <a:srgbClr val="FF0000"/>
                </a:solidFill>
              </a:rPr>
              <a:t>y</a:t>
            </a:r>
            <a:r>
              <a:rPr lang="sk-SK" b="1" dirty="0"/>
              <a:t> </a:t>
            </a:r>
            <a:endParaRPr lang="sk-SK" dirty="0" smtClean="0"/>
          </a:p>
          <a:p>
            <a:r>
              <a:rPr lang="sk-SK" dirty="0" smtClean="0"/>
              <a:t>Jednoduché príklady</a:t>
            </a:r>
          </a:p>
          <a:p>
            <a:r>
              <a:rPr lang="sk-SK" dirty="0" smtClean="0"/>
              <a:t>Úlohy 	- nájdi </a:t>
            </a:r>
            <a:r>
              <a:rPr lang="sk-SK" b="1" dirty="0" smtClean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sk-SK" sz="2800" dirty="0"/>
              <a:t>	</a:t>
            </a:r>
            <a:r>
              <a:rPr lang="sk-SK" sz="2800" dirty="0" smtClean="0"/>
              <a:t>	- </a:t>
            </a:r>
            <a:r>
              <a:rPr lang="sk-SK" dirty="0"/>
              <a:t>nájdi</a:t>
            </a:r>
            <a:r>
              <a:rPr lang="sk-SK" sz="2800" dirty="0" smtClean="0"/>
              <a:t> </a:t>
            </a:r>
            <a:r>
              <a:rPr lang="sk-SK" sz="2800" b="1" dirty="0" smtClean="0">
                <a:solidFill>
                  <a:srgbClr val="00B0F0"/>
                </a:solidFill>
              </a:rPr>
              <a:t>x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- </a:t>
            </a:r>
            <a:r>
              <a:rPr lang="sk-SK" dirty="0"/>
              <a:t>nájdi </a:t>
            </a:r>
            <a:r>
              <a:rPr lang="sk-SK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sk-SK" dirty="0" smtClean="0"/>
              <a:t>Vypočítaj</a:t>
            </a:r>
          </a:p>
        </p:txBody>
      </p:sp>
      <p:pic>
        <p:nvPicPr>
          <p:cNvPr id="6" name="Obrázok 5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57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736" y="203765"/>
            <a:ext cx="1510553" cy="459628"/>
          </a:xfrm>
        </p:spPr>
        <p:txBody>
          <a:bodyPr>
            <a:normAutofit fontScale="90000"/>
          </a:bodyPr>
          <a:lstStyle/>
          <a:p>
            <a:r>
              <a:rPr lang="sk-SK" sz="3200" dirty="0" smtClean="0"/>
              <a:t>Pojem: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0317" y="650806"/>
            <a:ext cx="11461377" cy="2702003"/>
          </a:xfrm>
          <a:ln w="254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sk-SK" sz="3600" b="1" u="sng" dirty="0" smtClean="0">
                <a:solidFill>
                  <a:srgbClr val="FF0000"/>
                </a:solidFill>
              </a:rPr>
              <a:t>Logaritmus</a:t>
            </a:r>
            <a:r>
              <a:rPr lang="sk-SK" sz="3600" dirty="0" smtClean="0"/>
              <a:t> kladného </a:t>
            </a:r>
            <a:r>
              <a:rPr lang="sk-SK" sz="3600" b="1" dirty="0" smtClean="0">
                <a:solidFill>
                  <a:srgbClr val="00B0F0"/>
                </a:solidFill>
              </a:rPr>
              <a:t>čísla</a:t>
            </a:r>
            <a:r>
              <a:rPr lang="sk-SK" sz="4000" b="1" dirty="0" smtClean="0">
                <a:solidFill>
                  <a:srgbClr val="00B0F0"/>
                </a:solidFill>
              </a:rPr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000" b="1" dirty="0" smtClean="0">
                <a:solidFill>
                  <a:srgbClr val="00B0F0"/>
                </a:solidFill>
              </a:rPr>
              <a:t> </a:t>
            </a:r>
            <a:r>
              <a:rPr lang="sk-SK" sz="3600" dirty="0" smtClean="0"/>
              <a:t>pri </a:t>
            </a:r>
            <a:r>
              <a:rPr lang="sk-SK" sz="3600" b="1" dirty="0" smtClean="0">
                <a:solidFill>
                  <a:srgbClr val="00B050"/>
                </a:solidFill>
              </a:rPr>
              <a:t>základe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3600" dirty="0" smtClean="0"/>
              <a:t> je </a:t>
            </a:r>
            <a:r>
              <a:rPr lang="sk-SK" sz="3600" b="1" u="sng" dirty="0" smtClean="0">
                <a:solidFill>
                  <a:srgbClr val="FF0000"/>
                </a:solidFill>
              </a:rPr>
              <a:t>exponent</a:t>
            </a:r>
            <a:r>
              <a:rPr lang="sk-SK" sz="3600" b="1" dirty="0" smtClean="0">
                <a:solidFill>
                  <a:srgbClr val="FF0000"/>
                </a:solidFill>
              </a:rPr>
              <a:t>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3600" dirty="0" smtClean="0"/>
              <a:t>, na ktorý musíme umocniť základ </a:t>
            </a:r>
            <a:r>
              <a:rPr lang="sk-SK" sz="3600" b="1" dirty="0" smtClean="0">
                <a:solidFill>
                  <a:srgbClr val="00B050"/>
                </a:solidFill>
              </a:rPr>
              <a:t>a</a:t>
            </a:r>
            <a:r>
              <a:rPr lang="sk-SK" sz="3600" dirty="0" smtClean="0"/>
              <a:t>, aby sme dostali </a:t>
            </a:r>
            <a:r>
              <a:rPr lang="sk-SK" sz="3600" b="1" dirty="0" smtClean="0">
                <a:solidFill>
                  <a:srgbClr val="00B0F0"/>
                </a:solidFill>
              </a:rPr>
              <a:t>číslo x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sk-SK" sz="4800" b="1" dirty="0" smtClean="0">
                <a:solidFill>
                  <a:srgbClr val="FF0000"/>
                </a:solidFill>
              </a:rPr>
              <a:t>	</a:t>
            </a:r>
            <a:endParaRPr lang="sk-SK" sz="3600" b="1" dirty="0">
              <a:solidFill>
                <a:srgbClr val="00B0F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232653" y="5195784"/>
            <a:ext cx="8231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2</a:t>
            </a:r>
            <a:r>
              <a:rPr lang="sk-SK" sz="4400" b="1" dirty="0" smtClean="0">
                <a:solidFill>
                  <a:srgbClr val="00B0F0"/>
                </a:solidFill>
              </a:rPr>
              <a:t>16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FF0000"/>
                </a:solidFill>
              </a:rPr>
              <a:t>4</a:t>
            </a:r>
            <a:r>
              <a:rPr lang="sk-SK" sz="4400" b="1" dirty="0" smtClean="0"/>
              <a:t> ,			</a:t>
            </a:r>
            <a:r>
              <a:rPr lang="sk-SK" sz="2800" dirty="0" smtClean="0"/>
              <a:t>lebo</a:t>
            </a:r>
            <a:r>
              <a:rPr lang="sk-SK" sz="4400" b="1" dirty="0" smtClean="0"/>
              <a:t> 		</a:t>
            </a:r>
            <a:r>
              <a:rPr lang="sk-SK" sz="4400" b="1" dirty="0" smtClean="0">
                <a:solidFill>
                  <a:srgbClr val="00B050"/>
                </a:solidFill>
              </a:rPr>
              <a:t>2</a:t>
            </a:r>
            <a:r>
              <a:rPr lang="sk-SK" sz="4400" b="1" baseline="30000" dirty="0" smtClean="0">
                <a:solidFill>
                  <a:srgbClr val="FF0000"/>
                </a:solidFill>
              </a:rPr>
              <a:t>4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00B0F0"/>
                </a:solidFill>
              </a:rPr>
              <a:t>16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32653" y="3613535"/>
            <a:ext cx="807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l</a:t>
            </a:r>
            <a:r>
              <a:rPr lang="sk-SK" sz="4400" b="1" dirty="0" smtClean="0">
                <a:solidFill>
                  <a:srgbClr val="FF0000"/>
                </a:solidFill>
              </a:rPr>
              <a:t>og</a:t>
            </a:r>
            <a:r>
              <a:rPr lang="sk-SK" sz="4400" b="1" dirty="0" smtClean="0"/>
              <a:t>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3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9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FF0000"/>
                </a:solidFill>
              </a:rPr>
              <a:t>2</a:t>
            </a:r>
            <a:r>
              <a:rPr lang="sk-SK" sz="4400" b="1" dirty="0" smtClean="0"/>
              <a:t> ,	   		</a:t>
            </a:r>
            <a:r>
              <a:rPr lang="sk-SK" sz="2800" dirty="0" smtClean="0"/>
              <a:t>lebo</a:t>
            </a:r>
            <a:r>
              <a:rPr lang="sk-SK" sz="4400" b="1" dirty="0" smtClean="0"/>
              <a:t> 		</a:t>
            </a:r>
            <a:r>
              <a:rPr lang="sk-SK" sz="4400" b="1" dirty="0" smtClean="0">
                <a:solidFill>
                  <a:srgbClr val="00B050"/>
                </a:solidFill>
              </a:rPr>
              <a:t>3</a:t>
            </a:r>
            <a:r>
              <a:rPr lang="sk-SK" sz="4400" b="1" baseline="30000" dirty="0" smtClean="0">
                <a:solidFill>
                  <a:srgbClr val="FF0000"/>
                </a:solidFill>
              </a:rPr>
              <a:t>2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9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241622" y="4358323"/>
            <a:ext cx="8231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6</a:t>
            </a:r>
            <a:r>
              <a:rPr lang="sk-SK" sz="4400" b="1" dirty="0" smtClean="0">
                <a:solidFill>
                  <a:srgbClr val="00B0F0"/>
                </a:solidFill>
              </a:rPr>
              <a:t>36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FF0000"/>
                </a:solidFill>
              </a:rPr>
              <a:t>2</a:t>
            </a:r>
            <a:r>
              <a:rPr lang="sk-SK" sz="4400" b="1" dirty="0" smtClean="0"/>
              <a:t> ,</a:t>
            </a:r>
            <a:r>
              <a:rPr lang="sk-SK" sz="4400" b="1" dirty="0"/>
              <a:t> </a:t>
            </a:r>
            <a:r>
              <a:rPr lang="sk-SK" sz="4400" b="1" dirty="0" smtClean="0"/>
              <a:t>  		</a:t>
            </a:r>
            <a:r>
              <a:rPr lang="sk-SK" sz="2800" dirty="0" smtClean="0"/>
              <a:t>lebo</a:t>
            </a:r>
            <a:r>
              <a:rPr lang="sk-SK" sz="4400" b="1" dirty="0" smtClean="0"/>
              <a:t> 		</a:t>
            </a:r>
            <a:r>
              <a:rPr lang="sk-SK" sz="4400" b="1" dirty="0" smtClean="0">
                <a:solidFill>
                  <a:srgbClr val="00B050"/>
                </a:solidFill>
              </a:rPr>
              <a:t>6</a:t>
            </a:r>
            <a:r>
              <a:rPr lang="sk-SK" sz="4400" b="1" baseline="30000" dirty="0" smtClean="0">
                <a:solidFill>
                  <a:srgbClr val="FF0000"/>
                </a:solidFill>
              </a:rPr>
              <a:t>2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00B0F0"/>
                </a:solidFill>
              </a:rPr>
              <a:t>36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241622" y="6033245"/>
            <a:ext cx="8933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10</a:t>
            </a:r>
            <a:r>
              <a:rPr lang="sk-SK" sz="4400" b="1" dirty="0" smtClean="0">
                <a:solidFill>
                  <a:srgbClr val="00B0F0"/>
                </a:solidFill>
              </a:rPr>
              <a:t>1000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FF0000"/>
                </a:solidFill>
              </a:rPr>
              <a:t>3</a:t>
            </a:r>
            <a:r>
              <a:rPr lang="sk-SK" sz="4400" b="1" dirty="0" smtClean="0"/>
              <a:t> ,</a:t>
            </a:r>
            <a:r>
              <a:rPr lang="sk-SK" sz="4400" b="1" dirty="0"/>
              <a:t> </a:t>
            </a:r>
            <a:r>
              <a:rPr lang="sk-SK" sz="4400" b="1" dirty="0" smtClean="0"/>
              <a:t>  	</a:t>
            </a:r>
            <a:r>
              <a:rPr lang="sk-SK" sz="2800" dirty="0" smtClean="0"/>
              <a:t>lebo</a:t>
            </a:r>
            <a:r>
              <a:rPr lang="sk-SK" sz="4400" b="1" dirty="0" smtClean="0"/>
              <a:t> 	</a:t>
            </a:r>
            <a:r>
              <a:rPr lang="sk-SK" sz="4400" b="1" dirty="0"/>
              <a:t> </a:t>
            </a:r>
            <a:r>
              <a:rPr lang="sk-SK" sz="4400" b="1" dirty="0" smtClean="0"/>
              <a:t>    </a:t>
            </a:r>
            <a:r>
              <a:rPr lang="sk-SK" sz="4400" b="1" dirty="0" smtClean="0">
                <a:solidFill>
                  <a:srgbClr val="00B050"/>
                </a:solidFill>
              </a:rPr>
              <a:t>10</a:t>
            </a:r>
            <a:r>
              <a:rPr lang="sk-SK" sz="4400" b="1" baseline="30000" dirty="0" smtClean="0">
                <a:solidFill>
                  <a:srgbClr val="FF0000"/>
                </a:solidFill>
              </a:rPr>
              <a:t>3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00B0F0"/>
                </a:solidFill>
              </a:rPr>
              <a:t>1000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232653" y="2174010"/>
            <a:ext cx="855680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sk-SK" sz="4800" b="1" dirty="0" smtClean="0">
                <a:solidFill>
                  <a:srgbClr val="FF0000"/>
                </a:solidFill>
              </a:rPr>
              <a:t>log</a:t>
            </a:r>
            <a:r>
              <a:rPr lang="sk-SK" sz="4800" b="1" dirty="0" smtClean="0"/>
              <a:t> </a:t>
            </a:r>
            <a:r>
              <a:rPr lang="sk-SK" sz="48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800" b="1" dirty="0" smtClean="0"/>
              <a:t> </a:t>
            </a:r>
            <a:r>
              <a:rPr lang="sk-SK" sz="4800" b="1" dirty="0" smtClean="0">
                <a:solidFill>
                  <a:srgbClr val="00B0F0"/>
                </a:solidFill>
              </a:rPr>
              <a:t>x</a:t>
            </a:r>
            <a:r>
              <a:rPr lang="sk-SK" sz="4800" b="1" dirty="0" smtClean="0"/>
              <a:t> = </a:t>
            </a:r>
            <a:r>
              <a:rPr lang="sk-SK" sz="4800" b="1" dirty="0" smtClean="0">
                <a:solidFill>
                  <a:srgbClr val="FF0000"/>
                </a:solidFill>
              </a:rPr>
              <a:t>y</a:t>
            </a:r>
            <a:r>
              <a:rPr lang="sk-SK" sz="4800" b="1" dirty="0" smtClean="0"/>
              <a:t> </a:t>
            </a:r>
            <a:r>
              <a:rPr lang="sk-SK" sz="3600" b="1" dirty="0" smtClean="0"/>
              <a:t>,	    		</a:t>
            </a:r>
            <a:r>
              <a:rPr lang="sk-SK" sz="3200" dirty="0" smtClean="0"/>
              <a:t>lebo</a:t>
            </a:r>
            <a:r>
              <a:rPr lang="sk-SK" sz="3600" b="1" dirty="0" smtClean="0"/>
              <a:t> 		</a:t>
            </a:r>
            <a:r>
              <a:rPr lang="sk-SK" sz="4800" b="1" dirty="0" smtClean="0">
                <a:solidFill>
                  <a:srgbClr val="00B050"/>
                </a:solidFill>
              </a:rPr>
              <a:t>a</a:t>
            </a:r>
            <a:r>
              <a:rPr lang="sk-SK" sz="4800" b="1" baseline="30000" dirty="0" smtClean="0">
                <a:solidFill>
                  <a:srgbClr val="FF0000"/>
                </a:solidFill>
              </a:rPr>
              <a:t>y</a:t>
            </a:r>
            <a:r>
              <a:rPr lang="sk-SK" sz="4800" b="1" dirty="0" smtClean="0"/>
              <a:t> = </a:t>
            </a:r>
            <a:r>
              <a:rPr lang="sk-SK" sz="4800" b="1" dirty="0" smtClean="0">
                <a:solidFill>
                  <a:srgbClr val="00B0F0"/>
                </a:solidFill>
              </a:rPr>
              <a:t>x</a:t>
            </a:r>
          </a:p>
        </p:txBody>
      </p:sp>
      <p:pic>
        <p:nvPicPr>
          <p:cNvPr id="9" name="Obrázok 8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84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617"/>
            <a:ext cx="4393223" cy="1033369"/>
          </a:xfrm>
        </p:spPr>
        <p:txBody>
          <a:bodyPr>
            <a:normAutofit/>
          </a:bodyPr>
          <a:lstStyle/>
          <a:p>
            <a:r>
              <a:rPr lang="sk-SK" sz="4900" u="sng" dirty="0" smtClean="0"/>
              <a:t>Úlohy (</a:t>
            </a:r>
            <a:r>
              <a:rPr lang="sk-SK" sz="4800" u="sng" dirty="0"/>
              <a:t>nájdi</a:t>
            </a:r>
            <a:r>
              <a:rPr lang="sk-SK" sz="4900" u="sng" dirty="0" smtClean="0"/>
              <a:t> </a:t>
            </a:r>
            <a:r>
              <a:rPr lang="sk-SK" sz="4900" b="1" u="sng" dirty="0" smtClean="0">
                <a:solidFill>
                  <a:srgbClr val="FF0000"/>
                </a:solidFill>
              </a:rPr>
              <a:t>y</a:t>
            </a:r>
            <a:r>
              <a:rPr lang="sk-SK" sz="4900" u="sng" dirty="0" smtClean="0"/>
              <a:t>)</a:t>
            </a:r>
            <a:r>
              <a:rPr lang="sk-SK" u="sng" dirty="0" smtClean="0"/>
              <a:t>:</a:t>
            </a:r>
            <a:endParaRPr lang="sk-SK" u="sng" dirty="0"/>
          </a:p>
        </p:txBody>
      </p:sp>
      <p:sp>
        <p:nvSpPr>
          <p:cNvPr id="4" name="BlokTextu 3"/>
          <p:cNvSpPr txBox="1"/>
          <p:nvPr/>
        </p:nvSpPr>
        <p:spPr>
          <a:xfrm>
            <a:off x="999571" y="1081086"/>
            <a:ext cx="6827510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l</a:t>
            </a:r>
            <a:r>
              <a:rPr lang="sk-SK" sz="4400" b="1" dirty="0" smtClean="0">
                <a:solidFill>
                  <a:srgbClr val="FF0000"/>
                </a:solidFill>
              </a:rPr>
              <a:t>og</a:t>
            </a:r>
            <a:r>
              <a:rPr lang="sk-SK" sz="4400" b="1" dirty="0" smtClean="0"/>
              <a:t>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2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8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2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8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20" name="Obdĺžnik 19"/>
          <p:cNvSpPr>
            <a:spLocks noChangeAspect="1"/>
          </p:cNvSpPr>
          <p:nvPr/>
        </p:nvSpPr>
        <p:spPr>
          <a:xfrm>
            <a:off x="3069740" y="1271215"/>
            <a:ext cx="473513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3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40" name="BlokTextu 39"/>
          <p:cNvSpPr txBox="1"/>
          <p:nvPr/>
        </p:nvSpPr>
        <p:spPr>
          <a:xfrm>
            <a:off x="1008539" y="1896867"/>
            <a:ext cx="6941324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5</a:t>
            </a:r>
            <a:r>
              <a:rPr lang="sk-SK" sz="4400" b="1" dirty="0" smtClean="0">
                <a:solidFill>
                  <a:srgbClr val="00B0F0"/>
                </a:solidFill>
              </a:rPr>
              <a:t>25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5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y 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</a:t>
            </a:r>
            <a:r>
              <a:rPr lang="sk-SK" sz="4400" b="1" dirty="0" smtClean="0">
                <a:solidFill>
                  <a:srgbClr val="00B0F0"/>
                </a:solidFill>
              </a:rPr>
              <a:t>25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39" name="Obdĺžnik 38"/>
          <p:cNvSpPr>
            <a:spLocks noChangeAspect="1"/>
          </p:cNvSpPr>
          <p:nvPr/>
        </p:nvSpPr>
        <p:spPr>
          <a:xfrm>
            <a:off x="3069740" y="2097851"/>
            <a:ext cx="473513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46" name="BlokTextu 45"/>
          <p:cNvSpPr txBox="1"/>
          <p:nvPr/>
        </p:nvSpPr>
        <p:spPr>
          <a:xfrm>
            <a:off x="1017507" y="2730581"/>
            <a:ext cx="6527749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l</a:t>
            </a:r>
            <a:r>
              <a:rPr lang="sk-SK" sz="4400" b="1" dirty="0" smtClean="0">
                <a:solidFill>
                  <a:srgbClr val="FF0000"/>
                </a:solidFill>
              </a:rPr>
              <a:t>og</a:t>
            </a:r>
            <a:r>
              <a:rPr lang="sk-SK" sz="4400" b="1" dirty="0" smtClean="0"/>
              <a:t>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6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1</a:t>
            </a:r>
            <a:r>
              <a:rPr lang="sk-SK" sz="4400" b="1" dirty="0" smtClean="0"/>
              <a:t>  = 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4400" b="1" dirty="0" smtClean="0"/>
              <a:t> ,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6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y 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 </a:t>
            </a:r>
            <a:r>
              <a:rPr lang="sk-SK" sz="4400" b="1" dirty="0" smtClean="0">
                <a:solidFill>
                  <a:srgbClr val="00B0F0"/>
                </a:solidFill>
              </a:rPr>
              <a:t>1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45" name="Obdĺžnik 44"/>
          <p:cNvSpPr>
            <a:spLocks noChangeAspect="1"/>
          </p:cNvSpPr>
          <p:nvPr/>
        </p:nvSpPr>
        <p:spPr>
          <a:xfrm>
            <a:off x="3141715" y="2924012"/>
            <a:ext cx="473513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0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51" name="BlokTextu 50"/>
          <p:cNvSpPr txBox="1"/>
          <p:nvPr/>
        </p:nvSpPr>
        <p:spPr>
          <a:xfrm>
            <a:off x="1026475" y="3582222"/>
            <a:ext cx="6655989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l</a:t>
            </a:r>
            <a:r>
              <a:rPr lang="sk-SK" sz="4400" b="1" dirty="0" smtClean="0">
                <a:solidFill>
                  <a:srgbClr val="FF0000"/>
                </a:solidFill>
              </a:rPr>
              <a:t>og</a:t>
            </a:r>
            <a:r>
              <a:rPr lang="sk-SK" sz="4400" b="1" dirty="0" smtClean="0"/>
              <a:t>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7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7</a:t>
            </a:r>
            <a:r>
              <a:rPr lang="sk-SK" sz="4400" b="1" dirty="0" smtClean="0"/>
              <a:t>  = 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4400" b="1" dirty="0" smtClean="0"/>
              <a:t> ,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7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 </a:t>
            </a:r>
            <a:r>
              <a:rPr lang="sk-SK" sz="4400" b="1" dirty="0" smtClean="0">
                <a:solidFill>
                  <a:srgbClr val="00B0F0"/>
                </a:solidFill>
              </a:rPr>
              <a:t>7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50" name="Obdĺžnik 49"/>
          <p:cNvSpPr>
            <a:spLocks noChangeAspect="1"/>
          </p:cNvSpPr>
          <p:nvPr/>
        </p:nvSpPr>
        <p:spPr>
          <a:xfrm>
            <a:off x="3141715" y="3778491"/>
            <a:ext cx="473513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1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1026475" y="4424903"/>
            <a:ext cx="6745757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2</a:t>
            </a:r>
            <a:r>
              <a:rPr lang="sk-SK" sz="4400" b="1" dirty="0" smtClean="0">
                <a:solidFill>
                  <a:srgbClr val="00B0F0"/>
                </a:solidFill>
              </a:rPr>
              <a:t>0,5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4400" b="1" dirty="0" smtClean="0"/>
              <a:t>  ,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2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</a:t>
            </a:r>
            <a:r>
              <a:rPr lang="sk-SK" sz="4400" b="1" dirty="0" smtClean="0">
                <a:solidFill>
                  <a:srgbClr val="00B0F0"/>
                </a:solidFill>
              </a:rPr>
              <a:t>0,5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55" name="Obdĺžnik 54"/>
          <p:cNvSpPr>
            <a:spLocks noChangeAspect="1"/>
          </p:cNvSpPr>
          <p:nvPr/>
        </p:nvSpPr>
        <p:spPr>
          <a:xfrm>
            <a:off x="3188118" y="4659747"/>
            <a:ext cx="584152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-1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61" name="BlokTextu 60"/>
          <p:cNvSpPr txBox="1"/>
          <p:nvPr/>
        </p:nvSpPr>
        <p:spPr>
          <a:xfrm>
            <a:off x="1035443" y="5258619"/>
            <a:ext cx="6442789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l</a:t>
            </a:r>
            <a:r>
              <a:rPr lang="sk-SK" sz="4400" b="1" dirty="0" smtClean="0">
                <a:solidFill>
                  <a:srgbClr val="FF0000"/>
                </a:solidFill>
              </a:rPr>
              <a:t>og</a:t>
            </a:r>
            <a:r>
              <a:rPr lang="sk-SK" sz="4400" b="1" dirty="0" smtClean="0"/>
              <a:t>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9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3</a:t>
            </a:r>
            <a:r>
              <a:rPr lang="sk-SK" sz="4400" b="1" dirty="0" smtClean="0"/>
              <a:t> =   </a:t>
            </a:r>
            <a:r>
              <a:rPr lang="sk-SK" sz="4400" b="1" dirty="0" smtClean="0">
                <a:solidFill>
                  <a:srgbClr val="FF0000"/>
                </a:solidFill>
              </a:rPr>
              <a:t>y</a:t>
            </a:r>
            <a:r>
              <a:rPr lang="sk-SK" sz="4400" b="1" dirty="0" smtClean="0"/>
              <a:t>   ,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9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 </a:t>
            </a:r>
            <a:r>
              <a:rPr lang="sk-SK" sz="4400" b="1" dirty="0" smtClean="0">
                <a:solidFill>
                  <a:srgbClr val="00B0F0"/>
                </a:solidFill>
              </a:rPr>
              <a:t>3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60" name="Obdĺžnik 59"/>
          <p:cNvSpPr>
            <a:spLocks noChangeAspect="1"/>
          </p:cNvSpPr>
          <p:nvPr/>
        </p:nvSpPr>
        <p:spPr>
          <a:xfrm>
            <a:off x="3089845" y="5450895"/>
            <a:ext cx="750635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0,5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15" name="Obdĺžnik 14"/>
          <p:cNvSpPr>
            <a:spLocks noChangeAspect="1"/>
          </p:cNvSpPr>
          <p:nvPr/>
        </p:nvSpPr>
        <p:spPr>
          <a:xfrm>
            <a:off x="4393223" y="286544"/>
            <a:ext cx="1947333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FF0000"/>
                </a:solidFill>
              </a:rPr>
              <a:t>y 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 R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8627366" y="3537181"/>
            <a:ext cx="2828019" cy="76944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a</a:t>
            </a:r>
            <a:r>
              <a:rPr lang="sk-SK" sz="4400" b="1" dirty="0" smtClean="0"/>
              <a:t>  =  </a:t>
            </a:r>
            <a:r>
              <a:rPr lang="sk-SK" sz="4400" b="1" dirty="0" smtClean="0">
                <a:solidFill>
                  <a:srgbClr val="FF0000"/>
                </a:solidFill>
              </a:rPr>
              <a:t>1</a:t>
            </a:r>
            <a:r>
              <a:rPr lang="sk-SK" sz="4400" b="1" dirty="0" smtClean="0"/>
              <a:t>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8593501" y="2636328"/>
            <a:ext cx="2828018" cy="76944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1</a:t>
            </a:r>
            <a:r>
              <a:rPr lang="sk-SK" sz="4400" b="1" dirty="0" smtClean="0"/>
              <a:t>  =  </a:t>
            </a:r>
            <a:r>
              <a:rPr lang="sk-SK" sz="4400" b="1" dirty="0" smtClean="0">
                <a:solidFill>
                  <a:srgbClr val="FF0000"/>
                </a:solidFill>
              </a:rPr>
              <a:t>0</a:t>
            </a:r>
            <a:r>
              <a:rPr lang="sk-SK" sz="4400" b="1" dirty="0" smtClean="0"/>
              <a:t>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18" name="Obdĺžnik 17"/>
          <p:cNvSpPr>
            <a:spLocks noChangeAspect="1"/>
          </p:cNvSpPr>
          <p:nvPr/>
        </p:nvSpPr>
        <p:spPr>
          <a:xfrm>
            <a:off x="9093200" y="1613770"/>
            <a:ext cx="1727200" cy="47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u="sng" dirty="0" smtClean="0">
                <a:solidFill>
                  <a:schemeClr val="tx1"/>
                </a:solidFill>
              </a:rPr>
              <a:t>Vzorce:</a:t>
            </a:r>
            <a:endParaRPr lang="sk-SK" sz="3600" i="1" u="sng" dirty="0">
              <a:solidFill>
                <a:schemeClr val="tx1"/>
              </a:solidFill>
            </a:endParaRPr>
          </a:p>
        </p:txBody>
      </p:sp>
      <p:sp>
        <p:nvSpPr>
          <p:cNvPr id="19" name="Obdĺžnik 18"/>
          <p:cNvSpPr>
            <a:spLocks noChangeAspect="1"/>
          </p:cNvSpPr>
          <p:nvPr/>
        </p:nvSpPr>
        <p:spPr>
          <a:xfrm>
            <a:off x="7804662" y="235616"/>
            <a:ext cx="3152359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FF0000"/>
                </a:solidFill>
              </a:rPr>
              <a:t>!!!  Píš  !!!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21" name="Obrázok 20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53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40" grpId="0"/>
      <p:bldP spid="39" grpId="0" animBg="1"/>
      <p:bldP spid="46" grpId="0"/>
      <p:bldP spid="45" grpId="0" animBg="1"/>
      <p:bldP spid="51" grpId="0"/>
      <p:bldP spid="50" grpId="0" animBg="1"/>
      <p:bldP spid="56" grpId="0"/>
      <p:bldP spid="55" grpId="0" animBg="1"/>
      <p:bldP spid="61" grpId="0"/>
      <p:bldP spid="6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020671" cy="1194734"/>
          </a:xfrm>
        </p:spPr>
        <p:txBody>
          <a:bodyPr/>
          <a:lstStyle/>
          <a:p>
            <a:r>
              <a:rPr lang="sk-SK" u="sng" dirty="0"/>
              <a:t>Úlohy </a:t>
            </a:r>
            <a:r>
              <a:rPr lang="sk-SK" u="sng" dirty="0" smtClean="0"/>
              <a:t>(</a:t>
            </a:r>
            <a:r>
              <a:rPr lang="sk-SK" u="sng" dirty="0"/>
              <a:t>nájdi</a:t>
            </a:r>
            <a:r>
              <a:rPr lang="sk-SK" u="sng" dirty="0" smtClean="0"/>
              <a:t> </a:t>
            </a:r>
            <a:r>
              <a:rPr lang="sk-SK" b="1" u="sng" dirty="0" smtClean="0">
                <a:solidFill>
                  <a:srgbClr val="00B0F0"/>
                </a:solidFill>
              </a:rPr>
              <a:t>x</a:t>
            </a:r>
            <a:r>
              <a:rPr lang="sk-SK" u="sng" dirty="0" smtClean="0"/>
              <a:t>):</a:t>
            </a:r>
            <a:endParaRPr lang="sk-SK" u="sng" dirty="0"/>
          </a:p>
        </p:txBody>
      </p:sp>
      <p:sp>
        <p:nvSpPr>
          <p:cNvPr id="16" name="BlokTextu 15"/>
          <p:cNvSpPr txBox="1"/>
          <p:nvPr/>
        </p:nvSpPr>
        <p:spPr>
          <a:xfrm>
            <a:off x="201075" y="1081086"/>
            <a:ext cx="7481535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2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400" b="1" dirty="0" smtClean="0"/>
              <a:t>    =  </a:t>
            </a:r>
            <a:r>
              <a:rPr lang="sk-SK" sz="4400" b="1" dirty="0" smtClean="0">
                <a:solidFill>
                  <a:srgbClr val="FF0000"/>
                </a:solidFill>
              </a:rPr>
              <a:t>5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2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197825" y="1694510"/>
            <a:ext cx="7766870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10   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400" b="1" dirty="0" smtClean="0"/>
              <a:t>      =  </a:t>
            </a:r>
            <a:r>
              <a:rPr lang="sk-SK" sz="4400" b="1" dirty="0" smtClean="0">
                <a:solidFill>
                  <a:srgbClr val="FF0000"/>
                </a:solidFill>
              </a:rPr>
              <a:t>4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50"/>
                </a:solidFill>
              </a:rPr>
              <a:t>10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01075" y="3136824"/>
            <a:ext cx="7609776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4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400" b="1" dirty="0" smtClean="0"/>
              <a:t>    =  </a:t>
            </a:r>
            <a:r>
              <a:rPr lang="sk-SK" sz="4400" b="1" dirty="0" smtClean="0">
                <a:solidFill>
                  <a:srgbClr val="FF0000"/>
                </a:solidFill>
              </a:rPr>
              <a:t>1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4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227979" y="3870352"/>
            <a:ext cx="7481535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8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400" b="1" dirty="0" smtClean="0"/>
              <a:t>    =  </a:t>
            </a:r>
            <a:r>
              <a:rPr lang="sk-SK" sz="4400" b="1" dirty="0" smtClean="0">
                <a:solidFill>
                  <a:srgbClr val="FF0000"/>
                </a:solidFill>
              </a:rPr>
              <a:t>0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8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36947" y="2466426"/>
            <a:ext cx="7625806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400" b="1" dirty="0" smtClean="0"/>
              <a:t>      = </a:t>
            </a:r>
            <a:r>
              <a:rPr lang="sk-SK" sz="4400" b="1" dirty="0" smtClean="0">
                <a:solidFill>
                  <a:srgbClr val="FF0000"/>
                </a:solidFill>
              </a:rPr>
              <a:t>-2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50"/>
                </a:solidFill>
              </a:rPr>
              <a:t>10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-2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 </a:t>
            </a:r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245915" y="4565553"/>
            <a:ext cx="7670690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16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x</a:t>
            </a:r>
            <a:r>
              <a:rPr lang="sk-SK" sz="4400" b="1" dirty="0" smtClean="0"/>
              <a:t>   =  </a:t>
            </a:r>
            <a:r>
              <a:rPr lang="sk-SK" sz="4400" b="1" dirty="0" smtClean="0">
                <a:solidFill>
                  <a:srgbClr val="FF0000"/>
                </a:solidFill>
              </a:rPr>
              <a:t>0,5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rgbClr val="00B050"/>
                </a:solidFill>
              </a:rPr>
              <a:t>16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0,5</a:t>
            </a:r>
            <a:r>
              <a:rPr lang="sk-SK" sz="4400" b="1" dirty="0" smtClean="0"/>
              <a:t>=  </a:t>
            </a:r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15" name="Obdĺžnik 14"/>
          <p:cNvSpPr>
            <a:spLocks noChangeAspect="1"/>
          </p:cNvSpPr>
          <p:nvPr/>
        </p:nvSpPr>
        <p:spPr>
          <a:xfrm>
            <a:off x="1428150" y="1263184"/>
            <a:ext cx="749105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B0F0"/>
                </a:solidFill>
              </a:rPr>
              <a:t>32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19" name="Obdĺžnik 18"/>
          <p:cNvSpPr>
            <a:spLocks noChangeAspect="1"/>
          </p:cNvSpPr>
          <p:nvPr/>
        </p:nvSpPr>
        <p:spPr>
          <a:xfrm>
            <a:off x="1443437" y="1888933"/>
            <a:ext cx="1302930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B0F0"/>
                </a:solidFill>
              </a:rPr>
              <a:t>10000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23" name="Obdĺžnik 22"/>
          <p:cNvSpPr>
            <a:spLocks noChangeAspect="1"/>
          </p:cNvSpPr>
          <p:nvPr/>
        </p:nvSpPr>
        <p:spPr>
          <a:xfrm>
            <a:off x="1432119" y="3392243"/>
            <a:ext cx="749105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B0F0"/>
                </a:solidFill>
              </a:rPr>
              <a:t>4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21" name="Obdĺžnik 20"/>
          <p:cNvSpPr>
            <a:spLocks noChangeAspect="1"/>
          </p:cNvSpPr>
          <p:nvPr/>
        </p:nvSpPr>
        <p:spPr>
          <a:xfrm>
            <a:off x="1428206" y="4048931"/>
            <a:ext cx="749105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B0F0"/>
                </a:solidFill>
              </a:rPr>
              <a:t>1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25" name="Obdĺžnik 24"/>
          <p:cNvSpPr>
            <a:spLocks noChangeAspect="1"/>
          </p:cNvSpPr>
          <p:nvPr/>
        </p:nvSpPr>
        <p:spPr>
          <a:xfrm>
            <a:off x="1144258" y="2644995"/>
            <a:ext cx="1112608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B0F0"/>
                </a:solidFill>
              </a:rPr>
              <a:t>0,01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28" name="Obdĺžnik 27"/>
          <p:cNvSpPr>
            <a:spLocks noChangeAspect="1"/>
          </p:cNvSpPr>
          <p:nvPr/>
        </p:nvSpPr>
        <p:spPr>
          <a:xfrm>
            <a:off x="1582140" y="4682912"/>
            <a:ext cx="749105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B0F0"/>
                </a:solidFill>
              </a:rPr>
              <a:t>4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18" name="Obdĺžnik 17"/>
          <p:cNvSpPr>
            <a:spLocks noChangeAspect="1"/>
          </p:cNvSpPr>
          <p:nvPr/>
        </p:nvSpPr>
        <p:spPr>
          <a:xfrm>
            <a:off x="4303555" y="342754"/>
            <a:ext cx="1947333" cy="4735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00B0F0"/>
                </a:solidFill>
              </a:rPr>
              <a:t>x </a:t>
            </a:r>
            <a:r>
              <a:rPr lang="sk-SK" sz="4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 0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17" name="Obdĺžnik 16"/>
          <p:cNvSpPr>
            <a:spLocks noChangeAspect="1"/>
          </p:cNvSpPr>
          <p:nvPr/>
        </p:nvSpPr>
        <p:spPr>
          <a:xfrm>
            <a:off x="8343946" y="444101"/>
            <a:ext cx="3152359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FF0000"/>
                </a:solidFill>
              </a:rPr>
              <a:t>!!!  Píš  !!!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915664" y="2658146"/>
            <a:ext cx="4130106" cy="1815882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solidFill>
                  <a:srgbClr val="00B050"/>
                </a:solidFill>
              </a:rPr>
              <a:t> log x = log </a:t>
            </a:r>
            <a:r>
              <a:rPr lang="sk-SK" sz="3200" b="1" baseline="-25000" dirty="0">
                <a:solidFill>
                  <a:srgbClr val="00B050"/>
                </a:solidFill>
              </a:rPr>
              <a:t>10</a:t>
            </a:r>
            <a:r>
              <a:rPr lang="sk-SK" sz="3200" b="1" dirty="0">
                <a:solidFill>
                  <a:srgbClr val="00B050"/>
                </a:solidFill>
              </a:rPr>
              <a:t> </a:t>
            </a:r>
            <a:r>
              <a:rPr lang="sk-SK" sz="3200" b="1" dirty="0" smtClean="0">
                <a:solidFill>
                  <a:srgbClr val="00B050"/>
                </a:solidFill>
              </a:rPr>
              <a:t>x </a:t>
            </a:r>
          </a:p>
          <a:p>
            <a:pPr algn="ctr"/>
            <a:endParaRPr lang="sk-SK" sz="3200" b="1" dirty="0" smtClean="0">
              <a:solidFill>
                <a:srgbClr val="00B050"/>
              </a:solidFill>
            </a:endParaRPr>
          </a:p>
          <a:p>
            <a:pPr algn="ctr"/>
            <a:r>
              <a:rPr lang="sk-SK" sz="2400" b="1" dirty="0">
                <a:solidFill>
                  <a:srgbClr val="00B050"/>
                </a:solidFill>
              </a:rPr>
              <a:t>a</a:t>
            </a:r>
            <a:r>
              <a:rPr lang="sk-SK" sz="2400" b="1" dirty="0" smtClean="0">
                <a:solidFill>
                  <a:srgbClr val="00B050"/>
                </a:solidFill>
              </a:rPr>
              <a:t>k je základom logaritmu č. 10,</a:t>
            </a:r>
          </a:p>
          <a:p>
            <a:pPr algn="ctr"/>
            <a:r>
              <a:rPr lang="sk-SK" sz="2400" b="1" dirty="0">
                <a:solidFill>
                  <a:srgbClr val="00B050"/>
                </a:solidFill>
              </a:rPr>
              <a:t>n</a:t>
            </a:r>
            <a:r>
              <a:rPr lang="sk-SK" sz="2400" b="1" dirty="0" smtClean="0">
                <a:solidFill>
                  <a:srgbClr val="00B050"/>
                </a:solidFill>
              </a:rPr>
              <a:t>epíšeme ho</a:t>
            </a:r>
            <a:endParaRPr lang="sk-SK" sz="2400" dirty="0">
              <a:solidFill>
                <a:srgbClr val="00B050"/>
              </a:solidFill>
            </a:endParaRPr>
          </a:p>
        </p:txBody>
      </p:sp>
      <p:sp>
        <p:nvSpPr>
          <p:cNvPr id="30" name="Obdĺžnik 29"/>
          <p:cNvSpPr>
            <a:spLocks noChangeAspect="1"/>
          </p:cNvSpPr>
          <p:nvPr/>
        </p:nvSpPr>
        <p:spPr>
          <a:xfrm>
            <a:off x="7916606" y="2007010"/>
            <a:ext cx="4112262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FF0000"/>
                </a:solidFill>
              </a:rPr>
              <a:t>!!!  Pamätaj  !!!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31" name="Obrázok 30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04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4" grpId="0"/>
      <p:bldP spid="26" grpId="0"/>
      <p:bldP spid="27" grpId="0"/>
      <p:bldP spid="15" grpId="0" animBg="1"/>
      <p:bldP spid="19" grpId="0" animBg="1"/>
      <p:bldP spid="23" grpId="0" animBg="1"/>
      <p:bldP spid="21" grpId="0" animBg="1"/>
      <p:bldP spid="25" grpId="0" animBg="1"/>
      <p:bldP spid="28" grpId="0" animBg="1"/>
      <p:bldP spid="18" grpId="0" animBg="1"/>
      <p:bldP spid="17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779"/>
            <a:ext cx="3911600" cy="940843"/>
          </a:xfrm>
        </p:spPr>
        <p:txBody>
          <a:bodyPr/>
          <a:lstStyle/>
          <a:p>
            <a:r>
              <a:rPr lang="sk-SK" u="sng" dirty="0"/>
              <a:t>Úlohy </a:t>
            </a:r>
            <a:r>
              <a:rPr lang="sk-SK" u="sng" dirty="0" smtClean="0"/>
              <a:t>(</a:t>
            </a:r>
            <a:r>
              <a:rPr lang="sk-SK" u="sng" dirty="0"/>
              <a:t>nájdi</a:t>
            </a:r>
            <a:r>
              <a:rPr lang="sk-SK" u="sng" dirty="0" smtClean="0"/>
              <a:t> </a:t>
            </a:r>
            <a:r>
              <a:rPr lang="sk-SK" b="1" u="sng" dirty="0" smtClean="0">
                <a:solidFill>
                  <a:srgbClr val="00B050"/>
                </a:solidFill>
              </a:rPr>
              <a:t>a</a:t>
            </a:r>
            <a:r>
              <a:rPr lang="sk-SK" u="sng" dirty="0" smtClean="0"/>
              <a:t>):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99571" y="1081086"/>
            <a:ext cx="7786106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49</a:t>
            </a:r>
            <a:r>
              <a:rPr lang="sk-SK" sz="4400" b="1" dirty="0" smtClean="0"/>
              <a:t>   =  </a:t>
            </a:r>
            <a:r>
              <a:rPr lang="sk-SK" sz="4400" b="1" dirty="0" smtClean="0">
                <a:solidFill>
                  <a:srgbClr val="FF0000"/>
                </a:solidFill>
              </a:rPr>
              <a:t>2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49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4" name="Obdĺžnik 3"/>
          <p:cNvSpPr>
            <a:spLocks noChangeAspect="1"/>
          </p:cNvSpPr>
          <p:nvPr/>
        </p:nvSpPr>
        <p:spPr>
          <a:xfrm>
            <a:off x="1955799" y="1498554"/>
            <a:ext cx="477741" cy="3019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00B050"/>
                </a:solidFill>
              </a:rPr>
              <a:t>7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9574" y="1826147"/>
            <a:ext cx="7786106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F0"/>
                </a:solidFill>
              </a:rPr>
              <a:t>6</a:t>
            </a:r>
            <a:r>
              <a:rPr lang="sk-SK" sz="4400" b="1" dirty="0" smtClean="0"/>
              <a:t>    =  </a:t>
            </a:r>
            <a:r>
              <a:rPr lang="sk-SK" sz="4400" b="1" dirty="0" smtClean="0">
                <a:solidFill>
                  <a:srgbClr val="FF0000"/>
                </a:solidFill>
              </a:rPr>
              <a:t>1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6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99577" y="2571210"/>
            <a:ext cx="8332730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0,25</a:t>
            </a:r>
            <a:r>
              <a:rPr lang="sk-SK" sz="4400" b="1" dirty="0" smtClean="0"/>
              <a:t> = </a:t>
            </a:r>
            <a:r>
              <a:rPr lang="sk-SK" sz="4400" b="1" dirty="0" smtClean="0">
                <a:solidFill>
                  <a:srgbClr val="FF0000"/>
                </a:solidFill>
              </a:rPr>
              <a:t>-2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-2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= </a:t>
            </a:r>
            <a:r>
              <a:rPr lang="sk-SK" sz="4400" b="1" dirty="0" smtClean="0">
                <a:solidFill>
                  <a:srgbClr val="00B0F0"/>
                </a:solidFill>
              </a:rPr>
              <a:t>0,25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999580" y="3316274"/>
            <a:ext cx="7786106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8</a:t>
            </a:r>
            <a:r>
              <a:rPr lang="sk-SK" sz="4400" b="1" dirty="0" smtClean="0"/>
              <a:t>   =  </a:t>
            </a:r>
            <a:r>
              <a:rPr lang="sk-SK" sz="4400" b="1" dirty="0" smtClean="0">
                <a:solidFill>
                  <a:srgbClr val="FF0000"/>
                </a:solidFill>
              </a:rPr>
              <a:t>0,5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0,5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8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999583" y="4061336"/>
            <a:ext cx="7901522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 </a:t>
            </a:r>
            <a:r>
              <a:rPr lang="sk-SK" sz="4400" b="1" dirty="0" smtClean="0">
                <a:solidFill>
                  <a:srgbClr val="00B0F0"/>
                </a:solidFill>
              </a:rPr>
              <a:t>10</a:t>
            </a:r>
            <a:r>
              <a:rPr lang="sk-SK" sz="4400" b="1" dirty="0" smtClean="0"/>
              <a:t>  =  </a:t>
            </a:r>
            <a:r>
              <a:rPr lang="sk-SK" sz="4400" b="1" dirty="0" smtClean="0">
                <a:solidFill>
                  <a:srgbClr val="FF0000"/>
                </a:solidFill>
              </a:rPr>
              <a:t>-1</a:t>
            </a:r>
            <a:r>
              <a:rPr lang="sk-SK" sz="4400" b="1" dirty="0" smtClean="0"/>
              <a:t> ,	 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-1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=  </a:t>
            </a:r>
            <a:r>
              <a:rPr lang="sk-SK" sz="4400" b="1" dirty="0" smtClean="0">
                <a:solidFill>
                  <a:srgbClr val="00B0F0"/>
                </a:solidFill>
              </a:rPr>
              <a:t>10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9583" y="4806417"/>
            <a:ext cx="7864653" cy="7694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</a:rPr>
              <a:t>log  </a:t>
            </a:r>
            <a:r>
              <a:rPr lang="sk-SK" sz="4400" b="1" baseline="-25000" dirty="0" smtClean="0">
                <a:solidFill>
                  <a:srgbClr val="00B050"/>
                </a:solidFill>
              </a:rPr>
              <a:t>a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F0"/>
                </a:solidFill>
              </a:rPr>
              <a:t>1</a:t>
            </a:r>
            <a:r>
              <a:rPr lang="sk-SK" sz="4400" b="1" dirty="0" smtClean="0"/>
              <a:t>    =  </a:t>
            </a:r>
            <a:r>
              <a:rPr lang="sk-SK" sz="4400" b="1" dirty="0" smtClean="0">
                <a:solidFill>
                  <a:srgbClr val="FF0000"/>
                </a:solidFill>
              </a:rPr>
              <a:t>0</a:t>
            </a:r>
            <a:r>
              <a:rPr lang="sk-SK" sz="4400" b="1" dirty="0" smtClean="0"/>
              <a:t> ,		</a:t>
            </a:r>
            <a:r>
              <a:rPr lang="sk-SK" sz="2800" dirty="0" smtClean="0"/>
              <a:t>lebo</a:t>
            </a:r>
            <a:r>
              <a:rPr lang="sk-SK" sz="4400" b="1" dirty="0" smtClean="0"/>
              <a:t>   </a:t>
            </a:r>
            <a:r>
              <a:rPr lang="sk-SK" sz="4400" b="1" dirty="0" smtClean="0">
                <a:solidFill>
                  <a:srgbClr val="00B050"/>
                </a:solidFill>
              </a:rPr>
              <a:t>a</a:t>
            </a:r>
            <a:r>
              <a:rPr lang="sk-SK" sz="4400" b="1" baseline="50000" dirty="0" smtClean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sk-SK" sz="4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sz="4400" b="1" dirty="0" smtClean="0"/>
              <a:t>  =  </a:t>
            </a:r>
            <a:r>
              <a:rPr lang="sk-SK" sz="4400" b="1" dirty="0" smtClean="0">
                <a:solidFill>
                  <a:srgbClr val="00B0F0"/>
                </a:solidFill>
              </a:rPr>
              <a:t>1 </a:t>
            </a:r>
            <a:endParaRPr lang="sk-SK" sz="4400" b="1" dirty="0">
              <a:solidFill>
                <a:srgbClr val="00B0F0"/>
              </a:solidFill>
            </a:endParaRPr>
          </a:p>
        </p:txBody>
      </p:sp>
      <p:sp>
        <p:nvSpPr>
          <p:cNvPr id="10" name="Obdĺžnik 9"/>
          <p:cNvSpPr>
            <a:spLocks noChangeAspect="1"/>
          </p:cNvSpPr>
          <p:nvPr/>
        </p:nvSpPr>
        <p:spPr>
          <a:xfrm>
            <a:off x="1938867" y="2223746"/>
            <a:ext cx="477741" cy="3019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00B050"/>
                </a:solidFill>
              </a:rPr>
              <a:t>6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11" name="Obdĺžnik 10"/>
          <p:cNvSpPr>
            <a:spLocks noChangeAspect="1"/>
          </p:cNvSpPr>
          <p:nvPr/>
        </p:nvSpPr>
        <p:spPr>
          <a:xfrm>
            <a:off x="1938865" y="3002671"/>
            <a:ext cx="477741" cy="3019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00B050"/>
                </a:solidFill>
              </a:rPr>
              <a:t>2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12" name="Obdĺžnik 11"/>
          <p:cNvSpPr>
            <a:spLocks noChangeAspect="1"/>
          </p:cNvSpPr>
          <p:nvPr/>
        </p:nvSpPr>
        <p:spPr>
          <a:xfrm>
            <a:off x="1828785" y="3747734"/>
            <a:ext cx="587821" cy="3715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00B050"/>
                </a:solidFill>
              </a:rPr>
              <a:t>64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13" name="Obdĺžnik 12"/>
          <p:cNvSpPr>
            <a:spLocks noChangeAspect="1"/>
          </p:cNvSpPr>
          <p:nvPr/>
        </p:nvSpPr>
        <p:spPr>
          <a:xfrm>
            <a:off x="1843612" y="4446056"/>
            <a:ext cx="668246" cy="4224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00B050"/>
                </a:solidFill>
              </a:rPr>
              <a:t>0,1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14" name="Obdĺžnik 13"/>
          <p:cNvSpPr>
            <a:spLocks noChangeAspect="1"/>
          </p:cNvSpPr>
          <p:nvPr/>
        </p:nvSpPr>
        <p:spPr>
          <a:xfrm>
            <a:off x="1843612" y="5144379"/>
            <a:ext cx="668246" cy="4224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00B050"/>
                </a:solidFill>
              </a:rPr>
              <a:t>a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15" name="Obdĺžnik 14"/>
          <p:cNvSpPr>
            <a:spLocks noChangeAspect="1"/>
          </p:cNvSpPr>
          <p:nvPr/>
        </p:nvSpPr>
        <p:spPr>
          <a:xfrm>
            <a:off x="4303555" y="4094"/>
            <a:ext cx="3078552" cy="74858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00B050"/>
                </a:solidFill>
              </a:rPr>
              <a:t>a </a:t>
            </a:r>
            <a:r>
              <a:rPr lang="sk-SK" sz="44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 0; a  1</a:t>
            </a:r>
            <a:endParaRPr lang="sk-SK" sz="4400" b="1" dirty="0">
              <a:solidFill>
                <a:srgbClr val="00B050"/>
              </a:solidFill>
            </a:endParaRPr>
          </a:p>
        </p:txBody>
      </p:sp>
      <p:sp>
        <p:nvSpPr>
          <p:cNvPr id="16" name="Obdĺžnik 15"/>
          <p:cNvSpPr>
            <a:spLocks noChangeAspect="1"/>
          </p:cNvSpPr>
          <p:nvPr/>
        </p:nvSpPr>
        <p:spPr>
          <a:xfrm>
            <a:off x="8136132" y="155606"/>
            <a:ext cx="3152359" cy="4735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FF0000"/>
                </a:solidFill>
              </a:rPr>
              <a:t>!!!  Píš  !!!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17" name="Obrázok 16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64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952" y="17393"/>
            <a:ext cx="2690611" cy="768216"/>
          </a:xfrm>
        </p:spPr>
        <p:txBody>
          <a:bodyPr/>
          <a:lstStyle/>
          <a:p>
            <a:r>
              <a:rPr lang="sk-SK" i="1" u="sng" dirty="0" smtClean="0"/>
              <a:t>Vypočítaj:</a:t>
            </a:r>
            <a:endParaRPr lang="sk-SK" i="1" u="sng" dirty="0"/>
          </a:p>
        </p:txBody>
      </p:sp>
      <p:sp>
        <p:nvSpPr>
          <p:cNvPr id="3" name="Obdĺžnik 2"/>
          <p:cNvSpPr/>
          <p:nvPr/>
        </p:nvSpPr>
        <p:spPr>
          <a:xfrm>
            <a:off x="372820" y="1080683"/>
            <a:ext cx="6413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log x </a:t>
            </a:r>
            <a:r>
              <a:rPr lang="sk-SK" sz="2400" b="1" dirty="0" smtClean="0"/>
              <a:t>	pre x = 1</a:t>
            </a:r>
            <a:r>
              <a:rPr lang="sk-SK" sz="2400" b="1" dirty="0"/>
              <a:t>;</a:t>
            </a:r>
            <a:r>
              <a:rPr lang="sk-SK" sz="2400" b="1" dirty="0" smtClean="0"/>
              <a:t> 10; 1000; 10</a:t>
            </a:r>
            <a:r>
              <a:rPr lang="sk-SK" sz="2400" b="1" baseline="30000" dirty="0" smtClean="0"/>
              <a:t>9</a:t>
            </a:r>
            <a:r>
              <a:rPr lang="sk-SK" sz="2400" b="1" dirty="0" smtClean="0"/>
              <a:t>; 0,01; 0,000 1; 10</a:t>
            </a:r>
            <a:r>
              <a:rPr lang="sk-SK" sz="2400" b="1" baseline="30000" dirty="0" smtClean="0"/>
              <a:t>-5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370672" y="2572488"/>
            <a:ext cx="754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log </a:t>
            </a:r>
            <a:r>
              <a:rPr lang="sk-SK" sz="24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400" b="1" dirty="0" smtClean="0">
                <a:solidFill>
                  <a:srgbClr val="FF0000"/>
                </a:solidFill>
              </a:rPr>
              <a:t> x		</a:t>
            </a:r>
            <a:r>
              <a:rPr lang="sk-SK" sz="2400" b="1" dirty="0"/>
              <a:t> pre x = 1</a:t>
            </a:r>
            <a:r>
              <a:rPr lang="sk-SK" sz="2400" b="1" dirty="0" smtClean="0"/>
              <a:t>; 2; 64; 1024; 2</a:t>
            </a:r>
            <a:r>
              <a:rPr lang="sk-SK" sz="2400" b="1" baseline="30000" dirty="0" smtClean="0"/>
              <a:t>6</a:t>
            </a:r>
            <a:r>
              <a:rPr lang="sk-SK" sz="2400" b="1" dirty="0" smtClean="0"/>
              <a:t>;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2</a:t>
            </a:r>
            <a:r>
              <a:rPr lang="sk-SK" sz="2400" b="1" baseline="30000" dirty="0" smtClean="0"/>
              <a:t>-1</a:t>
            </a:r>
            <a:r>
              <a:rPr lang="sk-SK" sz="2400" b="1" dirty="0" smtClean="0"/>
              <a:t>; 2</a:t>
            </a:r>
            <a:r>
              <a:rPr lang="sk-SK" sz="2400" b="1" baseline="30000" dirty="0" smtClean="0"/>
              <a:t>-5 </a:t>
            </a:r>
            <a:r>
              <a:rPr lang="sk-SK" sz="2400" b="1" dirty="0" smtClean="0"/>
              <a:t>; 0,5; 0,125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70672" y="3845348"/>
            <a:ext cx="1024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log </a:t>
            </a:r>
            <a:r>
              <a:rPr lang="sk-SK" sz="2400" b="1" baseline="-25000" dirty="0" smtClean="0">
                <a:solidFill>
                  <a:srgbClr val="FF0000"/>
                </a:solidFill>
              </a:rPr>
              <a:t>16</a:t>
            </a:r>
            <a:r>
              <a:rPr lang="sk-SK" sz="2400" b="1" dirty="0" smtClean="0">
                <a:solidFill>
                  <a:srgbClr val="FF0000"/>
                </a:solidFill>
              </a:rPr>
              <a:t> 4 </a:t>
            </a:r>
            <a:r>
              <a:rPr lang="sk-SK" sz="2400" b="1" dirty="0">
                <a:solidFill>
                  <a:srgbClr val="FF0000"/>
                </a:solidFill>
              </a:rPr>
              <a:t>= </a:t>
            </a:r>
            <a:r>
              <a:rPr lang="sk-SK" sz="2400" b="1" dirty="0" smtClean="0">
                <a:solidFill>
                  <a:srgbClr val="FF0000"/>
                </a:solidFill>
              </a:rPr>
              <a:t>	log </a:t>
            </a:r>
            <a:r>
              <a:rPr lang="sk-SK" sz="2400" b="1" baseline="-25000" dirty="0" smtClean="0">
                <a:solidFill>
                  <a:srgbClr val="FF0000"/>
                </a:solidFill>
              </a:rPr>
              <a:t>25</a:t>
            </a:r>
            <a:r>
              <a:rPr lang="sk-SK" sz="2400" b="1" dirty="0" smtClean="0">
                <a:solidFill>
                  <a:srgbClr val="FF0000"/>
                </a:solidFill>
              </a:rPr>
              <a:t> 5 </a:t>
            </a:r>
            <a:r>
              <a:rPr lang="sk-SK" sz="2400" b="1" dirty="0">
                <a:solidFill>
                  <a:srgbClr val="FF0000"/>
                </a:solidFill>
              </a:rPr>
              <a:t>=  </a:t>
            </a:r>
            <a:r>
              <a:rPr lang="sk-SK" sz="2400" b="1" dirty="0" smtClean="0">
                <a:solidFill>
                  <a:srgbClr val="FF0000"/>
                </a:solidFill>
              </a:rPr>
              <a:t>	 </a:t>
            </a:r>
            <a:r>
              <a:rPr lang="sk-SK" sz="2400" b="1" dirty="0">
                <a:solidFill>
                  <a:srgbClr val="FF0000"/>
                </a:solidFill>
              </a:rPr>
              <a:t>log </a:t>
            </a:r>
            <a:r>
              <a:rPr lang="sk-SK" sz="2400" b="1" baseline="-25000" dirty="0">
                <a:solidFill>
                  <a:srgbClr val="FF0000"/>
                </a:solidFill>
              </a:rPr>
              <a:t>4</a:t>
            </a:r>
            <a:r>
              <a:rPr lang="sk-SK" sz="2400" b="1" dirty="0">
                <a:solidFill>
                  <a:srgbClr val="FF0000"/>
                </a:solidFill>
              </a:rPr>
              <a:t> 2 =  </a:t>
            </a:r>
            <a:r>
              <a:rPr lang="sk-SK" sz="2400" b="1" dirty="0" smtClean="0">
                <a:solidFill>
                  <a:srgbClr val="FF0000"/>
                </a:solidFill>
              </a:rPr>
              <a:t>	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       log </a:t>
            </a:r>
            <a:r>
              <a:rPr lang="sk-SK" sz="2400" b="1" baseline="-25000" dirty="0" smtClean="0">
                <a:solidFill>
                  <a:srgbClr val="FF0000"/>
                </a:solidFill>
              </a:rPr>
              <a:t>8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>
                <a:solidFill>
                  <a:srgbClr val="FF0000"/>
                </a:solidFill>
              </a:rPr>
              <a:t>2 = </a:t>
            </a:r>
            <a:r>
              <a:rPr lang="sk-SK" sz="2400" b="1" dirty="0" smtClean="0">
                <a:solidFill>
                  <a:srgbClr val="FF0000"/>
                </a:solidFill>
              </a:rPr>
              <a:t>		log </a:t>
            </a:r>
            <a:r>
              <a:rPr lang="sk-SK" sz="2400" b="1" baseline="-25000" dirty="0" smtClean="0">
                <a:solidFill>
                  <a:srgbClr val="FF0000"/>
                </a:solidFill>
              </a:rPr>
              <a:t>1000</a:t>
            </a:r>
            <a:r>
              <a:rPr lang="sk-SK" sz="2400" b="1" dirty="0" smtClean="0">
                <a:solidFill>
                  <a:srgbClr val="FF0000"/>
                </a:solidFill>
              </a:rPr>
              <a:t> 10 </a:t>
            </a:r>
            <a:r>
              <a:rPr lang="sk-SK" sz="2400" b="1" dirty="0">
                <a:solidFill>
                  <a:srgbClr val="FF0000"/>
                </a:solidFill>
              </a:rPr>
              <a:t>=  </a:t>
            </a:r>
            <a:r>
              <a:rPr lang="sk-SK" sz="2400" b="1" dirty="0" smtClean="0">
                <a:solidFill>
                  <a:srgbClr val="FF0000"/>
                </a:solidFill>
              </a:rPr>
              <a:t>  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403" y="4873514"/>
            <a:ext cx="1003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solidFill>
                  <a:srgbClr val="00B0F0"/>
                </a:solidFill>
              </a:rPr>
              <a:t>log </a:t>
            </a:r>
            <a:r>
              <a:rPr lang="sk-SK" sz="2400" b="1" baseline="-25000" dirty="0" smtClean="0">
                <a:solidFill>
                  <a:srgbClr val="00B0F0"/>
                </a:solidFill>
              </a:rPr>
              <a:t>3</a:t>
            </a:r>
            <a:r>
              <a:rPr lang="sk-SK" sz="2400" b="1" dirty="0" smtClean="0">
                <a:solidFill>
                  <a:srgbClr val="00B0F0"/>
                </a:solidFill>
              </a:rPr>
              <a:t> x = 1 	log x </a:t>
            </a:r>
            <a:r>
              <a:rPr lang="sk-SK" sz="2400" b="1" dirty="0">
                <a:solidFill>
                  <a:srgbClr val="00B0F0"/>
                </a:solidFill>
              </a:rPr>
              <a:t>= </a:t>
            </a:r>
            <a:r>
              <a:rPr lang="sk-SK" sz="2400" b="1" dirty="0" smtClean="0">
                <a:solidFill>
                  <a:srgbClr val="00B0F0"/>
                </a:solidFill>
              </a:rPr>
              <a:t>5 	 </a:t>
            </a:r>
            <a:r>
              <a:rPr lang="sk-SK" sz="2400" b="1" dirty="0">
                <a:solidFill>
                  <a:srgbClr val="00B0F0"/>
                </a:solidFill>
              </a:rPr>
              <a:t>log </a:t>
            </a:r>
            <a:r>
              <a:rPr lang="sk-SK" sz="2400" b="1" baseline="-25000" dirty="0" smtClean="0">
                <a:solidFill>
                  <a:srgbClr val="00B0F0"/>
                </a:solidFill>
              </a:rPr>
              <a:t>4</a:t>
            </a:r>
            <a:r>
              <a:rPr lang="sk-SK" sz="2400" b="1" dirty="0" smtClean="0">
                <a:solidFill>
                  <a:srgbClr val="00B0F0"/>
                </a:solidFill>
              </a:rPr>
              <a:t> x </a:t>
            </a:r>
            <a:r>
              <a:rPr lang="sk-SK" sz="2400" b="1" dirty="0">
                <a:solidFill>
                  <a:srgbClr val="00B0F0"/>
                </a:solidFill>
              </a:rPr>
              <a:t>=  </a:t>
            </a:r>
            <a:r>
              <a:rPr lang="sk-SK" sz="2400" b="1" dirty="0" smtClean="0">
                <a:solidFill>
                  <a:srgbClr val="00B0F0"/>
                </a:solidFill>
              </a:rPr>
              <a:t>0	</a:t>
            </a:r>
            <a:r>
              <a:rPr lang="sk-SK" sz="2400" b="1" dirty="0">
                <a:solidFill>
                  <a:srgbClr val="00B0F0"/>
                </a:solidFill>
              </a:rPr>
              <a:t> </a:t>
            </a:r>
            <a:r>
              <a:rPr lang="sk-SK" sz="2400" b="1" dirty="0" smtClean="0">
                <a:solidFill>
                  <a:srgbClr val="00B0F0"/>
                </a:solidFill>
              </a:rPr>
              <a:t>       log </a:t>
            </a:r>
            <a:r>
              <a:rPr lang="sk-SK" sz="2400" b="1" baseline="-25000" dirty="0" smtClean="0">
                <a:solidFill>
                  <a:srgbClr val="00B0F0"/>
                </a:solidFill>
              </a:rPr>
              <a:t>5</a:t>
            </a:r>
            <a:r>
              <a:rPr lang="sk-SK" sz="2400" b="1" dirty="0" smtClean="0">
                <a:solidFill>
                  <a:srgbClr val="00B0F0"/>
                </a:solidFill>
              </a:rPr>
              <a:t> x </a:t>
            </a:r>
            <a:r>
              <a:rPr lang="sk-SK" sz="2400" b="1" dirty="0">
                <a:solidFill>
                  <a:srgbClr val="00B0F0"/>
                </a:solidFill>
              </a:rPr>
              <a:t>= </a:t>
            </a:r>
            <a:r>
              <a:rPr lang="sk-SK" sz="2400" b="1" dirty="0" smtClean="0">
                <a:solidFill>
                  <a:srgbClr val="00B0F0"/>
                </a:solidFill>
              </a:rPr>
              <a:t>-1	log </a:t>
            </a:r>
            <a:r>
              <a:rPr lang="sk-SK" sz="2400" b="1" baseline="-25000" dirty="0" smtClean="0">
                <a:solidFill>
                  <a:srgbClr val="00B0F0"/>
                </a:solidFill>
              </a:rPr>
              <a:t>0,1</a:t>
            </a:r>
            <a:r>
              <a:rPr lang="sk-SK" sz="2400" b="1" dirty="0" smtClean="0">
                <a:solidFill>
                  <a:srgbClr val="00B0F0"/>
                </a:solidFill>
              </a:rPr>
              <a:t> x </a:t>
            </a:r>
            <a:r>
              <a:rPr lang="sk-SK" sz="2400" b="1" dirty="0">
                <a:solidFill>
                  <a:srgbClr val="00B0F0"/>
                </a:solidFill>
              </a:rPr>
              <a:t>= </a:t>
            </a:r>
            <a:r>
              <a:rPr lang="sk-SK" sz="2400" b="1" dirty="0" smtClean="0">
                <a:solidFill>
                  <a:srgbClr val="00B0F0"/>
                </a:solidFill>
              </a:rPr>
              <a:t>-2 </a:t>
            </a:r>
          </a:p>
          <a:p>
            <a:r>
              <a:rPr lang="sk-SK" sz="2400" b="1" dirty="0" smtClean="0">
                <a:solidFill>
                  <a:srgbClr val="00B0F0"/>
                </a:solidFill>
              </a:rPr>
              <a:t>         </a:t>
            </a:r>
          </a:p>
          <a:p>
            <a:r>
              <a:rPr lang="sk-SK" sz="2400" b="1" dirty="0">
                <a:solidFill>
                  <a:srgbClr val="00B0F0"/>
                </a:solidFill>
              </a:rPr>
              <a:t> </a:t>
            </a:r>
            <a:r>
              <a:rPr lang="sk-SK" sz="2400" b="1" dirty="0" smtClean="0">
                <a:solidFill>
                  <a:srgbClr val="00B0F0"/>
                </a:solidFill>
              </a:rPr>
              <a:t>        x = 	           x =	          x =		    x =		            x =</a:t>
            </a:r>
            <a:endParaRPr lang="sk-SK" sz="2400" dirty="0">
              <a:solidFill>
                <a:srgbClr val="00B0F0"/>
              </a:solidFill>
            </a:endParaRPr>
          </a:p>
        </p:txBody>
      </p:sp>
      <p:pic>
        <p:nvPicPr>
          <p:cNvPr id="7" name="Obrázok 6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9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39961" y="1694503"/>
            <a:ext cx="6529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>
                <a:solidFill>
                  <a:srgbClr val="FF0000"/>
                </a:solidFill>
              </a:rPr>
              <a:t>Veľa šťastia pri riešení úloh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476408" y="3755778"/>
            <a:ext cx="2261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/>
              <a:t>Anna </a:t>
            </a:r>
            <a:r>
              <a:rPr lang="sk-SK" sz="2400" dirty="0"/>
              <a:t>Černinská </a:t>
            </a:r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97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286</Words>
  <Application>Microsoft Office PowerPoint</Application>
  <PresentationFormat>Širokouhlá</PresentationFormat>
  <Paragraphs>81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Motív Office</vt:lpstr>
      <vt:lpstr>LOGARITMUS pojem a základné výpočty</vt:lpstr>
      <vt:lpstr>Obsah:</vt:lpstr>
      <vt:lpstr>Pojem:</vt:lpstr>
      <vt:lpstr>Úlohy (nájdi y):</vt:lpstr>
      <vt:lpstr>Úlohy (nájdi x):</vt:lpstr>
      <vt:lpstr>Úlohy (nájdi a):</vt:lpstr>
      <vt:lpstr>Vypočítaj: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LOGARITMUS</dc:title>
  <dc:creator>ucitel</dc:creator>
  <cp:lastModifiedBy>Dušan Andraško</cp:lastModifiedBy>
  <cp:revision>62</cp:revision>
  <dcterms:created xsi:type="dcterms:W3CDTF">2016-03-01T14:49:17Z</dcterms:created>
  <dcterms:modified xsi:type="dcterms:W3CDTF">2021-12-20T14:22:41Z</dcterms:modified>
</cp:coreProperties>
</file>