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sldIdLst>
    <p:sldId id="278" r:id="rId2"/>
    <p:sldId id="279" r:id="rId3"/>
    <p:sldId id="268" r:id="rId4"/>
    <p:sldId id="270" r:id="rId5"/>
    <p:sldId id="269" r:id="rId6"/>
    <p:sldId id="272" r:id="rId7"/>
    <p:sldId id="273" r:id="rId8"/>
    <p:sldId id="274" r:id="rId9"/>
    <p:sldId id="27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66"/>
    <a:srgbClr val="00FF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9" autoAdjust="0"/>
    <p:restoredTop sz="90929"/>
  </p:normalViewPr>
  <p:slideViewPr>
    <p:cSldViewPr>
      <p:cViewPr varScale="1">
        <p:scale>
          <a:sx n="64" d="100"/>
          <a:sy n="64" d="100"/>
        </p:scale>
        <p:origin x="14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noProof="0" smtClean="0"/>
              <a:t>Klepnutím lze upravit styly předlohy textu</a:t>
            </a:r>
          </a:p>
          <a:p>
            <a:pPr lvl="1"/>
            <a:r>
              <a:rPr lang="sk-SK" altLang="sk-SK" noProof="0" smtClean="0"/>
              <a:t>Druhá úroveň</a:t>
            </a:r>
          </a:p>
          <a:p>
            <a:pPr lvl="2"/>
            <a:r>
              <a:rPr lang="sk-SK" altLang="sk-SK" noProof="0" smtClean="0"/>
              <a:t>Třetí úroveň</a:t>
            </a:r>
          </a:p>
          <a:p>
            <a:pPr lvl="3"/>
            <a:r>
              <a:rPr lang="sk-SK" altLang="sk-SK" noProof="0" smtClean="0"/>
              <a:t>Čtvrtá úroveň</a:t>
            </a:r>
          </a:p>
          <a:p>
            <a:pPr lvl="4"/>
            <a:r>
              <a:rPr lang="sk-SK" altLang="sk-SK" noProof="0" smtClean="0"/>
              <a:t>Pátá úroveň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351914-1D0D-497F-9ED7-FD354765FA5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721600" cy="121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altLang="sk-SK" noProof="0" smtClean="0"/>
              <a:t>Klepnutím upravíte styl předlohy nadpisu.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CA" altLang="sk-SK" noProof="0" smtClean="0"/>
              <a:t>Klepnutím upravíte styl předlohy podnadpisu.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7C82329-F9E3-4315-8D88-EAE1E1F75504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102016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46058-4F69-491D-963F-FDD700C65213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8383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F7B06-9DFB-449E-91ED-CC94AA810780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89590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A1E3B-BFCD-4B9A-9DF5-7A04A80DC615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793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679AC-A71C-44CC-8839-C96E9699E4F7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91398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8B33E-E64D-40B2-8B37-F5A6348C5E15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3542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878CC-2756-42B4-8C7A-F8FA564CF839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89282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9FF4C-7C18-4158-84DD-359615D41484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17348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86E66-926C-4F77-AC8D-A9589F4245AC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73220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53E96-E929-4C26-9F40-B38736F437AB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8650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09894-B84E-4808-8280-F25C23C0577C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419552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sk-SK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sk-SK" smtClean="0"/>
              <a:t>Klepnutím upravíte styly předlohy textu.</a:t>
            </a:r>
          </a:p>
          <a:p>
            <a:pPr lvl="1"/>
            <a:r>
              <a:rPr lang="en-CA" altLang="sk-SK" smtClean="0"/>
              <a:t>Druhá úroveň</a:t>
            </a:r>
          </a:p>
          <a:p>
            <a:pPr lvl="2"/>
            <a:r>
              <a:rPr lang="en-CA" altLang="sk-SK" smtClean="0"/>
              <a:t>Třetí úroveň</a:t>
            </a:r>
          </a:p>
          <a:p>
            <a:pPr lvl="3"/>
            <a:r>
              <a:rPr lang="en-CA" altLang="sk-SK" smtClean="0"/>
              <a:t>Čtvrtá úroveň</a:t>
            </a:r>
          </a:p>
          <a:p>
            <a:pPr lvl="4"/>
            <a:r>
              <a:rPr lang="en-CA" altLang="sk-SK" smtClean="0"/>
              <a:t>Pátá úroveň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40BCD0-3100-4579-8D60-09C19FE080FE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  <p:pic>
        <p:nvPicPr>
          <p:cNvPr id="1031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549275"/>
            <a:ext cx="9144000" cy="3095625"/>
          </a:xfrm>
        </p:spPr>
        <p:txBody>
          <a:bodyPr/>
          <a:lstStyle/>
          <a:p>
            <a:pPr algn="ctr">
              <a:defRPr/>
            </a:pPr>
            <a:r>
              <a:rPr lang="cs-CZ" altLang="sk-SK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KRUŽNICA a BOD</a:t>
            </a:r>
            <a:br>
              <a:rPr lang="cs-CZ" altLang="sk-SK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r>
              <a:rPr lang="cs-CZ" altLang="sk-SK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cs-CZ" altLang="sk-SK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r>
              <a:rPr lang="cs-CZ" altLang="sk-SK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KRUŽNICA a PRIAMKA</a:t>
            </a:r>
            <a:endParaRPr lang="sk-SK" sz="6000" dirty="0" smtClean="0"/>
          </a:p>
        </p:txBody>
      </p:sp>
      <p:sp>
        <p:nvSpPr>
          <p:cNvPr id="4099" name="Podnadpis 2"/>
          <p:cNvSpPr>
            <a:spLocks noGrp="1"/>
          </p:cNvSpPr>
          <p:nvPr>
            <p:ph type="subTitle" idx="1"/>
          </p:nvPr>
        </p:nvSpPr>
        <p:spPr>
          <a:xfrm>
            <a:off x="5508625" y="5229225"/>
            <a:ext cx="3386138" cy="1368425"/>
          </a:xfrm>
        </p:spPr>
        <p:txBody>
          <a:bodyPr/>
          <a:lstStyle/>
          <a:p>
            <a:pPr algn="ctr"/>
            <a:r>
              <a:rPr lang="sk-SK" altLang="sk-SK" sz="2000" b="1" smtClean="0">
                <a:latin typeface="Comic Sans MS" panose="030F0702030302020204" pitchFamily="66" charset="0"/>
              </a:rPr>
              <a:t>Mgr. Anna Černinská</a:t>
            </a:r>
          </a:p>
          <a:p>
            <a:pPr algn="ctr"/>
            <a:r>
              <a:rPr lang="sk-SK" altLang="sk-SK" sz="2000" b="1" smtClean="0">
                <a:latin typeface="Comic Sans MS" panose="030F0702030302020204" pitchFamily="66" charset="0"/>
              </a:rPr>
              <a:t> SOŠ elektrotechnická </a:t>
            </a:r>
          </a:p>
          <a:p>
            <a:pPr algn="ctr"/>
            <a:r>
              <a:rPr lang="sk-SK" altLang="sk-SK" sz="2000" b="1" smtClean="0">
                <a:latin typeface="Comic Sans MS" panose="030F0702030302020204" pitchFamily="66" charset="0"/>
              </a:rPr>
              <a:t>Liptovský Hrádok</a:t>
            </a:r>
          </a:p>
          <a:p>
            <a:endParaRPr lang="sk-SK" altLang="sk-SK" smtClean="0"/>
          </a:p>
        </p:txBody>
      </p:sp>
      <p:pic>
        <p:nvPicPr>
          <p:cNvPr id="4100" name="Obrázok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2005013" cy="755650"/>
          </a:xfrm>
        </p:spPr>
        <p:txBody>
          <a:bodyPr/>
          <a:lstStyle/>
          <a:p>
            <a:r>
              <a:rPr lang="sk-SK" altLang="sk-SK" b="1" smtClean="0">
                <a:latin typeface="Comic Sans MS" panose="030F0702030302020204" pitchFamily="66" charset="0"/>
              </a:rPr>
              <a:t>Obsah:</a:t>
            </a:r>
            <a:endParaRPr lang="sk-SK" altLang="sk-SK" smtClean="0"/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>
          <a:xfrm>
            <a:off x="2051050" y="1700213"/>
            <a:ext cx="6842125" cy="3600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Kružnica a </a:t>
            </a:r>
            <a:r>
              <a:rPr lang="sk-SK" altLang="sk-SK" sz="2800" smtClean="0">
                <a:latin typeface="Comic Sans MS" panose="030F0702030302020204" pitchFamily="66" charset="0"/>
                <a:hlinkClick r:id="rId2" action="ppaction://hlinksldjump"/>
              </a:rPr>
              <a:t>bod</a:t>
            </a:r>
            <a:r>
              <a:rPr lang="sk-SK" altLang="sk-SK" sz="2800" smtClean="0">
                <a:latin typeface="Comic Sans MS" panose="030F0702030302020204" pitchFamily="66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Úloha </a:t>
            </a:r>
            <a:r>
              <a:rPr lang="sk-SK" altLang="sk-SK" sz="2800" smtClean="0">
                <a:latin typeface="Comic Sans MS" panose="030F0702030302020204" pitchFamily="66" charset="0"/>
                <a:hlinkClick r:id="rId3" action="ppaction://hlinksldjump"/>
              </a:rPr>
              <a:t>1</a:t>
            </a:r>
            <a:endParaRPr lang="sk-SK" altLang="sk-SK" sz="2800" smtClean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Kružnica a </a:t>
            </a:r>
            <a:r>
              <a:rPr lang="sk-SK" altLang="sk-SK" sz="2800" smtClean="0">
                <a:latin typeface="Comic Sans MS" panose="030F0702030302020204" pitchFamily="66" charset="0"/>
                <a:hlinkClick r:id="rId4" action="ppaction://hlinksldjump"/>
              </a:rPr>
              <a:t>priamka</a:t>
            </a:r>
            <a:r>
              <a:rPr lang="sk-SK" altLang="sk-SK" sz="2800" smtClean="0">
                <a:latin typeface="Comic Sans MS" panose="030F0702030302020204" pitchFamily="66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Úloha </a:t>
            </a:r>
            <a:r>
              <a:rPr lang="sk-SK" altLang="sk-SK" sz="2800" smtClean="0">
                <a:latin typeface="Comic Sans MS" panose="030F0702030302020204" pitchFamily="66" charset="0"/>
                <a:hlinkClick r:id="rId5" action="ppaction://hlinksldjump"/>
              </a:rPr>
              <a:t>2</a:t>
            </a:r>
            <a:endParaRPr lang="sk-SK" altLang="sk-SK" sz="2800" smtClean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Úloha </a:t>
            </a:r>
            <a:r>
              <a:rPr lang="sk-SK" altLang="sk-SK" sz="2800" smtClean="0">
                <a:latin typeface="Comic Sans MS" panose="030F0702030302020204" pitchFamily="66" charset="0"/>
                <a:hlinkClick r:id="rId6" action="ppaction://hlinksldjump"/>
              </a:rPr>
              <a:t>3</a:t>
            </a:r>
            <a:endParaRPr lang="sk-SK" altLang="sk-SK" sz="2800" smtClean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Úloha </a:t>
            </a:r>
            <a:r>
              <a:rPr lang="sk-SK" altLang="sk-SK" sz="2800" smtClean="0">
                <a:latin typeface="Comic Sans MS" panose="030F0702030302020204" pitchFamily="66" charset="0"/>
                <a:hlinkClick r:id="" action="ppaction://noaction"/>
              </a:rPr>
              <a:t>4</a:t>
            </a:r>
            <a:endParaRPr lang="sk-SK" altLang="sk-SK" sz="2800" smtClean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sk-SK" altLang="sk-SK" sz="2800" smtClean="0">
              <a:latin typeface="Comic Sans MS" panose="030F0702030302020204" pitchFamily="66" charset="0"/>
            </a:endParaRPr>
          </a:p>
          <a:p>
            <a:endParaRPr lang="sk-SK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cs-CZ" altLang="sk-SK" sz="6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kružnica</a:t>
            </a:r>
            <a:r>
              <a:rPr lang="cs-CZ" altLang="sk-SK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a bod  </a:t>
            </a:r>
            <a:r>
              <a:rPr lang="cs-CZ" altLang="sk-SK" sz="6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k,M</a:t>
            </a:r>
            <a:endParaRPr lang="sk-SK" altLang="sk-SK" sz="7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147" name="Rectangle 40"/>
          <p:cNvSpPr>
            <a:spLocks noChangeArrowheads="1"/>
          </p:cNvSpPr>
          <p:nvPr/>
        </p:nvSpPr>
        <p:spPr bwMode="auto">
          <a:xfrm>
            <a:off x="6156325" y="304800"/>
            <a:ext cx="1752600" cy="990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rot="-113965">
            <a:off x="2133600" y="4114800"/>
            <a:ext cx="2132013" cy="15208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rot="2873402" flipH="1">
            <a:off x="2483643" y="3405982"/>
            <a:ext cx="531813" cy="11557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2133600" y="2514600"/>
            <a:ext cx="8382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8600" y="2286000"/>
            <a:ext cx="3810000" cy="3810000"/>
          </a:xfrm>
          <a:prstGeom prst="ellipse">
            <a:avLst/>
          </a:prstGeom>
          <a:noFill/>
          <a:ln w="57150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2057400" y="4114800"/>
            <a:ext cx="152400" cy="152400"/>
          </a:xfrm>
          <a:prstGeom prst="flowChartConnector">
            <a:avLst/>
          </a:prstGeom>
          <a:solidFill>
            <a:srgbClr val="00CC66"/>
          </a:solidFill>
          <a:ln w="9525">
            <a:solidFill>
              <a:srgbClr val="00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676400" y="4159250"/>
            <a:ext cx="50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3600">
                <a:solidFill>
                  <a:srgbClr val="00CC66"/>
                </a:solidFill>
                <a:latin typeface="Comic Sans MS" panose="030F0702030302020204" pitchFamily="66" charset="0"/>
              </a:rPr>
              <a:t>S</a:t>
            </a: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4267200" y="5562600"/>
            <a:ext cx="152400" cy="1524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2932113" y="2403475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3276600" y="3733800"/>
            <a:ext cx="152400" cy="1524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343400" y="5302250"/>
            <a:ext cx="773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3600">
                <a:solidFill>
                  <a:schemeClr val="hlink"/>
                </a:solidFill>
                <a:latin typeface="Comic Sans MS" panose="030F0702030302020204" pitchFamily="66" charset="0"/>
              </a:rPr>
              <a:t>M</a:t>
            </a:r>
            <a:r>
              <a:rPr kumimoji="0" lang="sk-SK" altLang="sk-SK" sz="3600" baseline="-25000">
                <a:solidFill>
                  <a:schemeClr val="hlink"/>
                </a:solidFill>
                <a:latin typeface="Comic Sans MS" panose="030F0702030302020204" pitchFamily="66" charset="0"/>
              </a:rPr>
              <a:t>3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276600" y="3810000"/>
            <a:ext cx="773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3600">
                <a:solidFill>
                  <a:schemeClr val="bg2"/>
                </a:solidFill>
                <a:latin typeface="Comic Sans MS" panose="030F0702030302020204" pitchFamily="66" charset="0"/>
              </a:rPr>
              <a:t>M</a:t>
            </a:r>
            <a:r>
              <a:rPr kumimoji="0" lang="sk-SK" altLang="sk-SK" sz="3600" baseline="-25000">
                <a:solidFill>
                  <a:schemeClr val="bg2"/>
                </a:solidFill>
                <a:latin typeface="Comic Sans MS" panose="030F0702030302020204" pitchFamily="66" charset="0"/>
              </a:rPr>
              <a:t>2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895600" y="1873250"/>
            <a:ext cx="773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3600">
                <a:latin typeface="Comic Sans MS" panose="030F0702030302020204" pitchFamily="66" charset="0"/>
              </a:rPr>
              <a:t>M</a:t>
            </a:r>
            <a:r>
              <a:rPr kumimoji="0" lang="sk-SK" altLang="sk-SK" sz="3600" baseline="-25000">
                <a:latin typeface="Comic Sans MS" panose="030F0702030302020204" pitchFamily="66" charset="0"/>
              </a:rPr>
              <a:t>1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5638800" y="19812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sk-SK" altLang="sk-SK" sz="3600">
                <a:latin typeface="Comic Sans MS" panose="030F0702030302020204" pitchFamily="66" charset="0"/>
              </a:rPr>
              <a:t>bod kružnice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5638800" y="36576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sk-SK" altLang="sk-SK" sz="3600">
                <a:solidFill>
                  <a:schemeClr val="bg2"/>
                </a:solidFill>
                <a:latin typeface="Comic Sans MS" panose="030F0702030302020204" pitchFamily="66" charset="0"/>
              </a:rPr>
              <a:t>vnútorný bod</a:t>
            </a:r>
            <a:endParaRPr kumimoji="0" lang="sk-SK" altLang="sk-SK" sz="3600">
              <a:latin typeface="Comic Sans MS" panose="030F0702030302020204" pitchFamily="66" charset="0"/>
            </a:endParaRP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5715000" y="53340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sk-SK" altLang="sk-SK" sz="3600">
                <a:solidFill>
                  <a:schemeClr val="hlink"/>
                </a:solidFill>
                <a:latin typeface="Comic Sans MS" panose="030F0702030302020204" pitchFamily="66" charset="0"/>
              </a:rPr>
              <a:t>vonkajší bod</a:t>
            </a:r>
            <a:endParaRPr kumimoji="0" lang="sk-SK" altLang="sk-SK" sz="3600">
              <a:latin typeface="Comic Sans MS" panose="030F0702030302020204" pitchFamily="66" charset="0"/>
            </a:endParaRP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V="1">
            <a:off x="5105400" y="5715000"/>
            <a:ext cx="533400" cy="0"/>
          </a:xfrm>
          <a:prstGeom prst="line">
            <a:avLst/>
          </a:prstGeom>
          <a:noFill/>
          <a:ln w="127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4114800" y="3962400"/>
            <a:ext cx="1371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3733800" y="2286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5622925" y="2635250"/>
            <a:ext cx="274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  <a:sym typeface="Symbol" panose="05050102010706020507" pitchFamily="18" charset="2"/>
              </a:rPr>
              <a:t> </a:t>
            </a:r>
            <a:r>
              <a:rPr kumimoji="0" lang="sk-SK" altLang="sk-SK" sz="3600"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3600">
                <a:latin typeface="Comic Sans MS" panose="030F0702030302020204" pitchFamily="66" charset="0"/>
              </a:rPr>
              <a:t>SM</a:t>
            </a:r>
            <a:r>
              <a:rPr kumimoji="0" lang="sk-SK" altLang="sk-SK" sz="3600" baseline="-25000">
                <a:latin typeface="Comic Sans MS" panose="030F0702030302020204" pitchFamily="66" charset="0"/>
              </a:rPr>
              <a:t>1</a:t>
            </a:r>
            <a:r>
              <a:rPr kumimoji="0" lang="sk-SK" altLang="sk-SK" sz="3600">
                <a:latin typeface="Comic Sans MS" panose="030F0702030302020204" pitchFamily="66" charset="0"/>
                <a:sym typeface="Symbol" panose="05050102010706020507" pitchFamily="18" charset="2"/>
              </a:rPr>
              <a:t> </a:t>
            </a:r>
            <a:r>
              <a:rPr kumimoji="0" lang="sk-SK" altLang="sk-SK" sz="3600">
                <a:latin typeface="Comic Sans MS" panose="030F0702030302020204" pitchFamily="66" charset="0"/>
              </a:rPr>
              <a:t>= r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5638800" y="4311650"/>
            <a:ext cx="274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  <a:sym typeface="Symbol" panose="05050102010706020507" pitchFamily="18" charset="2"/>
              </a:rPr>
              <a:t> </a:t>
            </a:r>
            <a:r>
              <a:rPr kumimoji="0" lang="sk-SK" altLang="sk-SK" sz="36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3600">
                <a:solidFill>
                  <a:schemeClr val="bg2"/>
                </a:solidFill>
                <a:latin typeface="Comic Sans MS" panose="030F0702030302020204" pitchFamily="66" charset="0"/>
              </a:rPr>
              <a:t>SM</a:t>
            </a:r>
            <a:r>
              <a:rPr kumimoji="0" lang="sk-SK" altLang="sk-SK" sz="3600" baseline="-25000">
                <a:solidFill>
                  <a:schemeClr val="bg2"/>
                </a:solidFill>
                <a:latin typeface="Comic Sans MS" panose="030F0702030302020204" pitchFamily="66" charset="0"/>
              </a:rPr>
              <a:t>2</a:t>
            </a:r>
            <a:r>
              <a:rPr kumimoji="0" lang="sk-SK" altLang="sk-SK" sz="36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 </a:t>
            </a:r>
            <a:r>
              <a:rPr kumimoji="0" lang="sk-SK" altLang="sk-SK" sz="3600">
                <a:solidFill>
                  <a:schemeClr val="bg2"/>
                </a:solidFill>
                <a:latin typeface="Comic Sans MS" panose="030F0702030302020204" pitchFamily="66" charset="0"/>
              </a:rPr>
              <a:t>&lt; r</a:t>
            </a:r>
            <a:endParaRPr kumimoji="0" lang="sk-SK" altLang="sk-SK" sz="3600">
              <a:latin typeface="Comic Sans MS" panose="030F0702030302020204" pitchFamily="66" charset="0"/>
            </a:endParaRP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5638800" y="5988050"/>
            <a:ext cx="274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  <a:sym typeface="Symbol" panose="05050102010706020507" pitchFamily="18" charset="2"/>
              </a:rPr>
              <a:t> </a:t>
            </a:r>
            <a:r>
              <a:rPr kumimoji="0" lang="sk-SK" altLang="sk-SK" sz="36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3600">
                <a:solidFill>
                  <a:schemeClr val="hlink"/>
                </a:solidFill>
                <a:latin typeface="Comic Sans MS" panose="030F0702030302020204" pitchFamily="66" charset="0"/>
              </a:rPr>
              <a:t>SM</a:t>
            </a:r>
            <a:r>
              <a:rPr kumimoji="0" lang="sk-SK" altLang="sk-SK" sz="3600" baseline="-25000">
                <a:solidFill>
                  <a:schemeClr val="hlink"/>
                </a:solidFill>
                <a:latin typeface="Comic Sans MS" panose="030F0702030302020204" pitchFamily="66" charset="0"/>
              </a:rPr>
              <a:t>3</a:t>
            </a:r>
            <a:r>
              <a:rPr kumimoji="0" lang="sk-SK" altLang="sk-SK" sz="36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 </a:t>
            </a:r>
            <a:r>
              <a:rPr kumimoji="0" lang="sk-SK" altLang="sk-SK" sz="3600">
                <a:solidFill>
                  <a:schemeClr val="hlink"/>
                </a:solidFill>
                <a:latin typeface="Comic Sans MS" panose="030F0702030302020204" pitchFamily="66" charset="0"/>
              </a:rPr>
              <a:t>&gt; r</a:t>
            </a: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rot="2873402" flipH="1">
            <a:off x="3560763" y="3429000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57200" y="2265363"/>
            <a:ext cx="403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solidFill>
                  <a:srgbClr val="00CC66"/>
                </a:solidFill>
                <a:latin typeface="Comic Sans MS" panose="030F0702030302020204" pitchFamily="66" charset="0"/>
              </a:rPr>
              <a:t>k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pic>
        <p:nvPicPr>
          <p:cNvPr id="6171" name="Obrázok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2" name="Ovál 2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69288" y="620713"/>
            <a:ext cx="817562" cy="347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>
                <a:latin typeface="Comic Sans MS" panose="030F0702030302020204" pitchFamily="66" charset="0"/>
                <a:hlinkClick r:id="rId3" action="ppaction://hlinksldjump"/>
              </a:rPr>
              <a:t>obsah</a:t>
            </a:r>
            <a:endParaRPr kumimoji="0" lang="sk-SK" altLang="sk-SK" sz="1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7" grpId="0" animBg="1"/>
      <p:bldP spid="18448" grpId="0" autoUpdateAnimBg="0"/>
      <p:bldP spid="18449" grpId="0" animBg="1"/>
      <p:bldP spid="18451" grpId="0" animBg="1"/>
      <p:bldP spid="18450" grpId="0" animBg="1"/>
      <p:bldP spid="18457" grpId="0" autoUpdateAnimBg="0"/>
      <p:bldP spid="18458" grpId="0" autoUpdateAnimBg="0"/>
      <p:bldP spid="18459" grpId="0" autoUpdateAnimBg="0"/>
      <p:bldP spid="18460" grpId="0" autoUpdateAnimBg="0"/>
      <p:bldP spid="18461" grpId="0" autoUpdateAnimBg="0"/>
      <p:bldP spid="18462" grpId="0" autoUpdateAnimBg="0"/>
      <p:bldP spid="18467" grpId="0" autoUpdateAnimBg="0"/>
      <p:bldP spid="18468" grpId="0" autoUpdateAnimBg="0"/>
      <p:bldP spid="18469" grpId="0" autoUpdateAnimBg="0"/>
      <p:bldP spid="1847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 descr="25%"/>
          <p:cNvSpPr txBox="1">
            <a:spLocks noChangeArrowheads="1"/>
          </p:cNvSpPr>
          <p:nvPr/>
        </p:nvSpPr>
        <p:spPr bwMode="auto">
          <a:xfrm>
            <a:off x="1331913" y="44450"/>
            <a:ext cx="6858000" cy="822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Určte polohu bodov K[1,0], L[4,5;2 ] vzhľadom ku kružnici k: x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- 6x - 2y + 6 = 0. 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2388" y="44450"/>
            <a:ext cx="1312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Úloha 1: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49225" y="2590800"/>
            <a:ext cx="1246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graficky:</a:t>
            </a:r>
            <a:endParaRPr kumimoji="0" lang="sk-SK" altLang="sk-SK" sz="2400" b="0">
              <a:solidFill>
                <a:schemeClr val="fol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024313" y="2590800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výpočet:</a:t>
            </a:r>
            <a:endParaRPr kumimoji="0" lang="sk-SK" altLang="sk-SK" sz="2400" b="0">
              <a:solidFill>
                <a:schemeClr val="fol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160463" y="990600"/>
            <a:ext cx="4329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1. nájdi stred a polomer kružnice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52400" y="990600"/>
            <a:ext cx="104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postup: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219200" y="1295400"/>
            <a:ext cx="390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-6x+9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-2y+1 = -6+9+1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752600" y="1676400"/>
            <a:ext cx="260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(x-3)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(y-1)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4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767513" y="1670050"/>
            <a:ext cx="85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= 2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373688" y="1676400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S[3,1]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grpSp>
        <p:nvGrpSpPr>
          <p:cNvPr id="2" name="Skupina 1"/>
          <p:cNvGrpSpPr>
            <a:grpSpLocks/>
          </p:cNvGrpSpPr>
          <p:nvPr/>
        </p:nvGrpSpPr>
        <p:grpSpPr bwMode="auto">
          <a:xfrm>
            <a:off x="4648200" y="3124200"/>
            <a:ext cx="3017838" cy="457200"/>
            <a:chOff x="4648200" y="3124200"/>
            <a:chExt cx="3017838" cy="457200"/>
          </a:xfrm>
        </p:grpSpPr>
        <p:sp>
          <p:nvSpPr>
            <p:cNvPr id="7243" name="Text Box 13"/>
            <p:cNvSpPr txBox="1">
              <a:spLocks noChangeArrowheads="1"/>
            </p:cNvSpPr>
            <p:nvPr/>
          </p:nvSpPr>
          <p:spPr bwMode="auto">
            <a:xfrm>
              <a:off x="4648200" y="3124200"/>
              <a:ext cx="3017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KS= </a:t>
              </a:r>
              <a:r>
                <a:rPr kumimoji="0" lang="sk-SK" altLang="sk-SK" sz="2400">
                  <a:latin typeface="Comic Sans MS" panose="030F0702030302020204" pitchFamily="66" charset="0"/>
                  <a:sym typeface="Symbol" panose="05050102010706020507" pitchFamily="18" charset="2"/>
                </a:rPr>
                <a:t>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(3-1)</a:t>
              </a:r>
              <a:r>
                <a:rPr kumimoji="0" lang="sk-SK" altLang="sk-SK" sz="2400" b="0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 +(1-0)</a:t>
              </a:r>
              <a:r>
                <a:rPr kumimoji="0" lang="sk-SK" altLang="sk-SK" sz="2400" b="0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244" name="Line 14"/>
            <p:cNvSpPr>
              <a:spLocks noChangeShapeType="1"/>
            </p:cNvSpPr>
            <p:nvPr/>
          </p:nvSpPr>
          <p:spPr bwMode="auto">
            <a:xfrm>
              <a:off x="5729288" y="3173413"/>
              <a:ext cx="182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48200" y="40386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KS &gt; 2</a:t>
            </a:r>
            <a:endParaRPr kumimoji="0" lang="sk-SK" altLang="sk-SK" sz="2400" b="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789613" y="4038600"/>
            <a:ext cx="302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 </a:t>
            </a:r>
            <a:r>
              <a:rPr kumimoji="0" lang="sk-SK" altLang="sk-SK" sz="24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K - vonkajší bod</a:t>
            </a:r>
            <a:endParaRPr kumimoji="0" lang="sk-SK" altLang="sk-SK" sz="2400" b="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648200" y="5715000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LS &lt; 2</a:t>
            </a:r>
            <a:endParaRPr kumimoji="0" lang="sk-SK" altLang="sk-SK" sz="2400" b="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5789613" y="5715000"/>
            <a:ext cx="308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 </a:t>
            </a:r>
            <a:r>
              <a:rPr kumimoji="0" lang="sk-SK" altLang="sk-SK" sz="24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 - vnútorný bod</a:t>
            </a:r>
            <a:endParaRPr kumimoji="0" lang="sk-SK" altLang="sk-SK" sz="2400" b="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4" name="Skupina 3"/>
          <p:cNvGrpSpPr>
            <a:grpSpLocks/>
          </p:cNvGrpSpPr>
          <p:nvPr/>
        </p:nvGrpSpPr>
        <p:grpSpPr bwMode="auto">
          <a:xfrm>
            <a:off x="4648200" y="4800600"/>
            <a:ext cx="3319463" cy="457200"/>
            <a:chOff x="4648200" y="4800600"/>
            <a:chExt cx="3319463" cy="457200"/>
          </a:xfrm>
        </p:grpSpPr>
        <p:sp>
          <p:nvSpPr>
            <p:cNvPr id="7241" name="Text Box 18"/>
            <p:cNvSpPr txBox="1">
              <a:spLocks noChangeArrowheads="1"/>
            </p:cNvSpPr>
            <p:nvPr/>
          </p:nvSpPr>
          <p:spPr bwMode="auto">
            <a:xfrm>
              <a:off x="4648200" y="4800600"/>
              <a:ext cx="3319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LS= </a:t>
              </a:r>
              <a:r>
                <a:rPr kumimoji="0" lang="sk-SK" altLang="sk-SK" sz="2400">
                  <a:latin typeface="Comic Sans MS" panose="030F0702030302020204" pitchFamily="66" charset="0"/>
                  <a:sym typeface="Symbol" panose="05050102010706020507" pitchFamily="18" charset="2"/>
                </a:rPr>
                <a:t>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(3-4,5)</a:t>
              </a:r>
              <a:r>
                <a:rPr kumimoji="0" lang="sk-SK" altLang="sk-SK" sz="2400" b="0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 +(1-2)</a:t>
              </a:r>
              <a:r>
                <a:rPr kumimoji="0" lang="sk-SK" altLang="sk-SK" sz="2400" b="0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242" name="Line 22"/>
            <p:cNvSpPr>
              <a:spLocks noChangeShapeType="1"/>
            </p:cNvSpPr>
            <p:nvPr/>
          </p:nvSpPr>
          <p:spPr bwMode="auto">
            <a:xfrm>
              <a:off x="5715000" y="4840288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5" name="Skupina 4"/>
          <p:cNvGrpSpPr>
            <a:grpSpLocks/>
          </p:cNvGrpSpPr>
          <p:nvPr/>
        </p:nvGrpSpPr>
        <p:grpSpPr bwMode="auto">
          <a:xfrm>
            <a:off x="4648200" y="5257800"/>
            <a:ext cx="1828800" cy="457200"/>
            <a:chOff x="4648200" y="5257800"/>
            <a:chExt cx="1828800" cy="457200"/>
          </a:xfrm>
        </p:grpSpPr>
        <p:sp>
          <p:nvSpPr>
            <p:cNvPr id="7239" name="Text Box 19"/>
            <p:cNvSpPr txBox="1">
              <a:spLocks noChangeArrowheads="1"/>
            </p:cNvSpPr>
            <p:nvPr/>
          </p:nvSpPr>
          <p:spPr bwMode="auto">
            <a:xfrm>
              <a:off x="4648200" y="5257800"/>
              <a:ext cx="18145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LS= </a:t>
              </a:r>
              <a:r>
                <a:rPr kumimoji="0" lang="sk-SK" altLang="sk-SK" sz="2400">
                  <a:latin typeface="Comic Sans MS" panose="030F0702030302020204" pitchFamily="66" charset="0"/>
                  <a:sym typeface="Symbol" panose="05050102010706020507" pitchFamily="18" charset="2"/>
                </a:rPr>
                <a:t>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3,25</a:t>
              </a:r>
              <a:endParaRPr kumimoji="0" lang="sk-SK" altLang="sk-SK" sz="2400" b="0" baseline="30000"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7240" name="Line 25"/>
            <p:cNvSpPr>
              <a:spLocks noChangeShapeType="1"/>
            </p:cNvSpPr>
            <p:nvPr/>
          </p:nvSpPr>
          <p:spPr bwMode="auto">
            <a:xfrm>
              <a:off x="5715000" y="5297488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133600" y="3962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609600" y="4876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381000" y="5334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7620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16764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12192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3727450" y="5257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latin typeface="Arial" panose="020B0604020202020204" pitchFamily="34" charset="0"/>
              </a:rPr>
              <a:t>x</a:t>
            </a:r>
            <a:endParaRPr kumimoji="0" lang="sk-SK" altLang="sk-SK" sz="2400" b="0">
              <a:latin typeface="Arial" panose="020B0604020202020204" pitchFamily="34" charset="0"/>
            </a:endParaRP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450850" y="3124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latin typeface="Arial" panose="020B0604020202020204" pitchFamily="34" charset="0"/>
              </a:rPr>
              <a:t>y</a:t>
            </a:r>
            <a:endParaRPr kumimoji="0" lang="sk-SK" altLang="sk-SK" sz="2400" b="0">
              <a:latin typeface="Arial" panose="020B0604020202020204" pitchFamily="34" charset="0"/>
            </a:endParaRPr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1219200" y="3962400"/>
            <a:ext cx="1828800" cy="1828800"/>
          </a:xfrm>
          <a:prstGeom prst="ellipse">
            <a:avLst/>
          </a:prstGeom>
          <a:noFill/>
          <a:ln w="38100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68580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>
            <a:off x="685800" y="4419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>
            <a:off x="2133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25908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30480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2078038" y="44958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rgbClr val="00CC66"/>
                </a:solidFill>
                <a:latin typeface="Comic Sans MS" panose="030F0702030302020204" pitchFamily="66" charset="0"/>
              </a:rPr>
              <a:t>S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533400" y="53022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0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30" name="Line 50"/>
          <p:cNvSpPr>
            <a:spLocks noChangeShapeType="1"/>
          </p:cNvSpPr>
          <p:nvPr/>
        </p:nvSpPr>
        <p:spPr bwMode="auto">
          <a:xfrm>
            <a:off x="762000" y="5791200"/>
            <a:ext cx="23622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609600" y="3962400"/>
            <a:ext cx="2590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1219200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3048000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2971800" y="5257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5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1905000" y="5257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3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457200" y="56070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-1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2362200" y="5257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4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914400" y="5257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1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533400" y="48450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1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533400" y="3886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3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>
            <a:off x="281940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42" name="Line 62"/>
          <p:cNvSpPr>
            <a:spLocks noChangeShapeType="1"/>
          </p:cNvSpPr>
          <p:nvPr/>
        </p:nvSpPr>
        <p:spPr bwMode="auto">
          <a:xfrm>
            <a:off x="685800" y="4419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43" name="AutoShape 63"/>
          <p:cNvSpPr>
            <a:spLocks noChangeArrowheads="1"/>
          </p:cNvSpPr>
          <p:nvPr/>
        </p:nvSpPr>
        <p:spPr bwMode="auto">
          <a:xfrm>
            <a:off x="2743200" y="4343400"/>
            <a:ext cx="152400" cy="1524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533400" y="4387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2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45" name="AutoShape 65"/>
          <p:cNvSpPr>
            <a:spLocks noChangeArrowheads="1"/>
          </p:cNvSpPr>
          <p:nvPr/>
        </p:nvSpPr>
        <p:spPr bwMode="auto">
          <a:xfrm>
            <a:off x="1143000" y="5257800"/>
            <a:ext cx="152400" cy="1524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923925" y="49530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hlink"/>
                </a:solidFill>
                <a:latin typeface="Comic Sans MS" panose="030F0702030302020204" pitchFamily="66" charset="0"/>
              </a:rPr>
              <a:t>K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2476500" y="4114800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bg2"/>
                </a:solidFill>
                <a:latin typeface="Comic Sans MS" panose="030F0702030302020204" pitchFamily="66" charset="0"/>
              </a:rPr>
              <a:t>L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48" name="AutoShape 68"/>
          <p:cNvSpPr>
            <a:spLocks noChangeArrowheads="1"/>
          </p:cNvSpPr>
          <p:nvPr/>
        </p:nvSpPr>
        <p:spPr bwMode="auto">
          <a:xfrm>
            <a:off x="2057400" y="4800600"/>
            <a:ext cx="152400" cy="152400"/>
          </a:xfrm>
          <a:prstGeom prst="flowChartConnector">
            <a:avLst/>
          </a:prstGeom>
          <a:solidFill>
            <a:srgbClr val="00CC66"/>
          </a:solidFill>
          <a:ln w="9525">
            <a:solidFill>
              <a:srgbClr val="00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447800" y="5257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 b="0">
                <a:latin typeface="Arial" panose="020B0604020202020204" pitchFamily="34" charset="0"/>
              </a:rPr>
              <a:t>2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6800" y="5949950"/>
            <a:ext cx="3144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môže byť NEPRESNÉ !!!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365250" y="25908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2. narysuj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5187950" y="2590800"/>
            <a:ext cx="3941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2. nájdi vzdialenosť od stredu</a:t>
            </a:r>
          </a:p>
        </p:txBody>
      </p:sp>
      <p:sp>
        <p:nvSpPr>
          <p:cNvPr id="20554" name="Line 74"/>
          <p:cNvSpPr>
            <a:spLocks noChangeShapeType="1"/>
          </p:cNvSpPr>
          <p:nvPr/>
        </p:nvSpPr>
        <p:spPr bwMode="auto">
          <a:xfrm>
            <a:off x="6858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>
            <a:off x="6858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56" name="Text Box 76"/>
          <p:cNvSpPr txBox="1">
            <a:spLocks noChangeArrowheads="1"/>
          </p:cNvSpPr>
          <p:nvPr/>
        </p:nvSpPr>
        <p:spPr bwMode="auto">
          <a:xfrm>
            <a:off x="1708150" y="3581400"/>
            <a:ext cx="34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solidFill>
                  <a:srgbClr val="00CC66"/>
                </a:solidFill>
                <a:latin typeface="Comic Sans MS" panose="030F0702030302020204" pitchFamily="66" charset="0"/>
              </a:rPr>
              <a:t>k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20557" name="Line 77"/>
          <p:cNvSpPr>
            <a:spLocks noChangeShapeType="1"/>
          </p:cNvSpPr>
          <p:nvPr/>
        </p:nvSpPr>
        <p:spPr bwMode="auto">
          <a:xfrm flipH="1">
            <a:off x="2209800" y="2057400"/>
            <a:ext cx="167640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58" name="Line 78"/>
          <p:cNvSpPr>
            <a:spLocks noChangeShapeType="1"/>
          </p:cNvSpPr>
          <p:nvPr/>
        </p:nvSpPr>
        <p:spPr bwMode="auto">
          <a:xfrm>
            <a:off x="3886200" y="2057400"/>
            <a:ext cx="182880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50925" y="5876925"/>
            <a:ext cx="250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K -vonkajší bod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3184525" y="4191000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 - vnútorný bod</a:t>
            </a:r>
          </a:p>
        </p:txBody>
      </p:sp>
      <p:grpSp>
        <p:nvGrpSpPr>
          <p:cNvPr id="3" name="Skupina 2"/>
          <p:cNvGrpSpPr>
            <a:grpSpLocks/>
          </p:cNvGrpSpPr>
          <p:nvPr/>
        </p:nvGrpSpPr>
        <p:grpSpPr bwMode="auto">
          <a:xfrm>
            <a:off x="4648200" y="3581400"/>
            <a:ext cx="1406525" cy="457200"/>
            <a:chOff x="4648200" y="3581400"/>
            <a:chExt cx="1406525" cy="457200"/>
          </a:xfrm>
        </p:grpSpPr>
        <p:sp>
          <p:nvSpPr>
            <p:cNvPr id="7237" name="Text Box 15"/>
            <p:cNvSpPr txBox="1">
              <a:spLocks noChangeArrowheads="1"/>
            </p:cNvSpPr>
            <p:nvPr/>
          </p:nvSpPr>
          <p:spPr bwMode="auto">
            <a:xfrm>
              <a:off x="4648200" y="3581400"/>
              <a:ext cx="1376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KS= </a:t>
              </a:r>
              <a:r>
                <a:rPr kumimoji="0" lang="sk-SK" altLang="sk-SK" sz="2400">
                  <a:latin typeface="Comic Sans MS" panose="030F0702030302020204" pitchFamily="66" charset="0"/>
                  <a:sym typeface="Symbol" panose="05050102010706020507" pitchFamily="18" charset="2"/>
                </a:rPr>
                <a:t>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5</a:t>
              </a:r>
              <a:endParaRPr kumimoji="0" lang="sk-SK" altLang="sk-SK" sz="2400" b="0" baseline="30000"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7238" name="Line 84"/>
            <p:cNvSpPr>
              <a:spLocks noChangeShapeType="1"/>
            </p:cNvSpPr>
            <p:nvPr/>
          </p:nvSpPr>
          <p:spPr bwMode="auto">
            <a:xfrm>
              <a:off x="5749925" y="36195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6172200" y="2057400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rgbClr val="FF6600"/>
                </a:solidFill>
                <a:latin typeface="Comic Sans MS" panose="030F0702030302020204" pitchFamily="66" charset="0"/>
              </a:rPr>
              <a:t>Pytagorova veta !</a:t>
            </a:r>
            <a:endParaRPr kumimoji="0" lang="cs-CZ" altLang="sk-SK" sz="240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235" name="Obrázok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6" name="Ovál 7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69288" y="620713"/>
            <a:ext cx="817562" cy="347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>
                <a:latin typeface="Comic Sans MS" panose="030F0702030302020204" pitchFamily="66" charset="0"/>
                <a:hlinkClick r:id="rId4" action="ppaction://hlinksldjump"/>
              </a:rPr>
              <a:t>obsah</a:t>
            </a:r>
            <a:endParaRPr kumimoji="0" lang="sk-SK" altLang="sk-SK" sz="1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4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8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3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8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1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0" fill="hold"/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0" fill="hold"/>
                                        <p:tgtEl>
                                          <p:spTgt spid="2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8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3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6" grpId="0" autoUpdateAnimBg="0"/>
      <p:bldP spid="20487" grpId="0" autoUpdateAnimBg="0"/>
      <p:bldP spid="20488" grpId="0" autoUpdateAnimBg="0"/>
      <p:bldP spid="20489" grpId="0" autoUpdateAnimBg="0"/>
      <p:bldP spid="20490" grpId="0" autoUpdateAnimBg="0"/>
      <p:bldP spid="20491" grpId="0" autoUpdateAnimBg="0"/>
      <p:bldP spid="20492" grpId="0" autoUpdateAnimBg="0"/>
      <p:bldP spid="20496" grpId="0" autoUpdateAnimBg="0"/>
      <p:bldP spid="20497" grpId="0" autoUpdateAnimBg="0"/>
      <p:bldP spid="20500" grpId="0" autoUpdateAnimBg="0"/>
      <p:bldP spid="20501" grpId="0" autoUpdateAnimBg="0"/>
      <p:bldP spid="20515" grpId="0" autoUpdateAnimBg="0"/>
      <p:bldP spid="20516" grpId="0" autoUpdateAnimBg="0"/>
      <p:bldP spid="20517" grpId="0" animBg="1"/>
      <p:bldP spid="20528" grpId="0" autoUpdateAnimBg="0"/>
      <p:bldP spid="20529" grpId="0" autoUpdateAnimBg="0"/>
      <p:bldP spid="20534" grpId="0" autoUpdateAnimBg="0"/>
      <p:bldP spid="20535" grpId="0" autoUpdateAnimBg="0"/>
      <p:bldP spid="20536" grpId="0" autoUpdateAnimBg="0"/>
      <p:bldP spid="20537" grpId="0" autoUpdateAnimBg="0"/>
      <p:bldP spid="20538" grpId="0" autoUpdateAnimBg="0"/>
      <p:bldP spid="20539" grpId="0" autoUpdateAnimBg="0"/>
      <p:bldP spid="20540" grpId="0" autoUpdateAnimBg="0"/>
      <p:bldP spid="20543" grpId="0" animBg="1"/>
      <p:bldP spid="20544" grpId="0" autoUpdateAnimBg="0"/>
      <p:bldP spid="20545" grpId="0" animBg="1"/>
      <p:bldP spid="20546" grpId="0" autoUpdateAnimBg="0"/>
      <p:bldP spid="20547" grpId="0" autoUpdateAnimBg="0"/>
      <p:bldP spid="20548" grpId="0" animBg="1"/>
      <p:bldP spid="20549" grpId="0" autoUpdateAnimBg="0"/>
      <p:bldP spid="20551" grpId="0" autoUpdateAnimBg="0"/>
      <p:bldP spid="20552" grpId="0" autoUpdateAnimBg="0"/>
      <p:bldP spid="20553" grpId="0" autoUpdateAnimBg="0"/>
      <p:bldP spid="20556" grpId="0" autoUpdateAnimBg="0"/>
      <p:bldP spid="20562" grpId="0" autoUpdateAnimBg="0"/>
      <p:bldP spid="20563" grpId="0" autoUpdateAnimBg="0"/>
      <p:bldP spid="205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219200"/>
          </a:xfrm>
        </p:spPr>
        <p:txBody>
          <a:bodyPr/>
          <a:lstStyle/>
          <a:p>
            <a:pPr>
              <a:defRPr/>
            </a:pPr>
            <a:r>
              <a:rPr lang="cs-CZ" altLang="sk-SK" sz="5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kružnica</a:t>
            </a:r>
            <a:r>
              <a:rPr lang="cs-CZ" altLang="sk-SK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a </a:t>
            </a:r>
            <a:r>
              <a:rPr lang="cs-CZ" altLang="sk-SK" sz="5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priamka</a:t>
            </a:r>
            <a:r>
              <a:rPr lang="cs-CZ" altLang="sk-SK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cs-CZ" altLang="sk-SK" sz="6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k,p</a:t>
            </a:r>
            <a:endParaRPr lang="sk-SK" altLang="sk-SK" sz="6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659563" y="304800"/>
            <a:ext cx="1524000" cy="990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14400" y="3200400"/>
            <a:ext cx="3124200" cy="3124200"/>
          </a:xfrm>
          <a:prstGeom prst="ellipse">
            <a:avLst/>
          </a:prstGeom>
          <a:noFill/>
          <a:ln w="57150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057400" y="4768850"/>
            <a:ext cx="50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3600">
                <a:solidFill>
                  <a:srgbClr val="00CC66"/>
                </a:solidFill>
                <a:latin typeface="Comic Sans MS" panose="030F0702030302020204" pitchFamily="66" charset="0"/>
              </a:rPr>
              <a:t>S</a:t>
            </a: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09600" y="5105400"/>
            <a:ext cx="40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solidFill>
                  <a:srgbClr val="00CC66"/>
                </a:solidFill>
                <a:latin typeface="Comic Sans MS" panose="030F0702030302020204" pitchFamily="66" charset="0"/>
              </a:rPr>
              <a:t>k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76200" y="2667000"/>
            <a:ext cx="4267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 flipV="1">
            <a:off x="1981200" y="2514600"/>
            <a:ext cx="106680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73" name="Text Box 17" descr="20%"/>
          <p:cNvSpPr txBox="1">
            <a:spLocks noChangeArrowheads="1"/>
          </p:cNvSpPr>
          <p:nvPr/>
        </p:nvSpPr>
        <p:spPr bwMode="auto">
          <a:xfrm>
            <a:off x="5638800" y="3335338"/>
            <a:ext cx="3124200" cy="6413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sk-SK" altLang="sk-SK" sz="3600">
                <a:latin typeface="Comic Sans MS" panose="030F0702030302020204" pitchFamily="66" charset="0"/>
              </a:rPr>
              <a:t>dotyčnica</a:t>
            </a:r>
          </a:p>
        </p:txBody>
      </p:sp>
      <p:sp>
        <p:nvSpPr>
          <p:cNvPr id="19474" name="Text Box 18" descr="20%"/>
          <p:cNvSpPr txBox="1">
            <a:spLocks noChangeArrowheads="1"/>
          </p:cNvSpPr>
          <p:nvPr/>
        </p:nvSpPr>
        <p:spPr bwMode="auto">
          <a:xfrm>
            <a:off x="5638800" y="5081588"/>
            <a:ext cx="3124200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sk-SK" altLang="sk-SK" sz="3600">
                <a:solidFill>
                  <a:schemeClr val="bg2"/>
                </a:solidFill>
                <a:latin typeface="Comic Sans MS" panose="030F0702030302020204" pitchFamily="66" charset="0"/>
              </a:rPr>
              <a:t>sečnica</a:t>
            </a:r>
            <a:endParaRPr kumimoji="0" lang="sk-SK" altLang="sk-SK" sz="3600">
              <a:latin typeface="Comic Sans MS" panose="030F0702030302020204" pitchFamily="66" charset="0"/>
            </a:endParaRPr>
          </a:p>
        </p:txBody>
      </p:sp>
      <p:sp>
        <p:nvSpPr>
          <p:cNvPr id="19475" name="Text Box 19" descr="20%"/>
          <p:cNvSpPr txBox="1">
            <a:spLocks noChangeArrowheads="1"/>
          </p:cNvSpPr>
          <p:nvPr/>
        </p:nvSpPr>
        <p:spPr bwMode="auto">
          <a:xfrm>
            <a:off x="5638800" y="1600200"/>
            <a:ext cx="3124200" cy="6413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sk-SK" altLang="sk-SK" sz="3600">
                <a:solidFill>
                  <a:schemeClr val="hlink"/>
                </a:solidFill>
                <a:latin typeface="Comic Sans MS" panose="030F0702030302020204" pitchFamily="66" charset="0"/>
              </a:rPr>
              <a:t>nesečnica</a:t>
            </a:r>
            <a:endParaRPr kumimoji="0" lang="sk-SK" altLang="sk-SK" sz="3600">
              <a:latin typeface="Comic Sans MS" panose="030F0702030302020204" pitchFamily="66" charset="0"/>
            </a:endParaRPr>
          </a:p>
        </p:txBody>
      </p:sp>
      <p:sp>
        <p:nvSpPr>
          <p:cNvPr id="19476" name="Text Box 20" descr="20%"/>
          <p:cNvSpPr txBox="1">
            <a:spLocks noChangeArrowheads="1"/>
          </p:cNvSpPr>
          <p:nvPr/>
        </p:nvSpPr>
        <p:spPr bwMode="auto">
          <a:xfrm>
            <a:off x="5638800" y="4433888"/>
            <a:ext cx="3138488" cy="519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   </a:t>
            </a:r>
            <a:r>
              <a:rPr kumimoji="0" lang="sk-SK" altLang="sk-SK" sz="2800">
                <a:latin typeface="Comic Sans MS" panose="030F0702030302020204" pitchFamily="66" charset="0"/>
              </a:rPr>
              <a:t>Sp</a:t>
            </a:r>
            <a:r>
              <a:rPr kumimoji="0" lang="sk-SK" altLang="sk-SK" sz="2800" baseline="-25000">
                <a:latin typeface="Comic Sans MS" panose="030F0702030302020204" pitchFamily="66" charset="0"/>
              </a:rPr>
              <a:t>2</a:t>
            </a: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 </a:t>
            </a:r>
            <a:r>
              <a:rPr kumimoji="0" lang="sk-SK" altLang="sk-SK" sz="2800">
                <a:latin typeface="Comic Sans MS" panose="030F0702030302020204" pitchFamily="66" charset="0"/>
              </a:rPr>
              <a:t>= r   </a:t>
            </a:r>
            <a:r>
              <a:rPr kumimoji="0" lang="sk-SK" altLang="sk-SK" sz="1400">
                <a:latin typeface="Comic Sans MS" panose="030F0702030302020204" pitchFamily="66" charset="0"/>
              </a:rPr>
              <a:t> </a:t>
            </a:r>
            <a:r>
              <a:rPr kumimoji="0" lang="sk-SK" altLang="sk-SK" sz="28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343400" y="5211763"/>
            <a:ext cx="565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solidFill>
                  <a:schemeClr val="bg2"/>
                </a:solidFill>
                <a:latin typeface="Comic Sans MS" panose="030F0702030302020204" pitchFamily="66" charset="0"/>
              </a:rPr>
              <a:t>p</a:t>
            </a:r>
            <a:r>
              <a:rPr kumimoji="0" lang="sk-SK" altLang="sk-SK" baseline="-25000">
                <a:solidFill>
                  <a:schemeClr val="bg2"/>
                </a:solidFill>
                <a:latin typeface="Comic Sans MS" panose="030F0702030302020204" pitchFamily="66" charset="0"/>
              </a:rPr>
              <a:t>3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9478" name="Text Box 22" descr="20%"/>
          <p:cNvSpPr txBox="1">
            <a:spLocks noChangeArrowheads="1"/>
          </p:cNvSpPr>
          <p:nvPr/>
        </p:nvSpPr>
        <p:spPr bwMode="auto">
          <a:xfrm>
            <a:off x="5651500" y="2713038"/>
            <a:ext cx="3062288" cy="519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  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</a:rPr>
              <a:t>Sp</a:t>
            </a:r>
            <a:r>
              <a:rPr kumimoji="0" lang="sk-SK" altLang="sk-SK" sz="2800" baseline="-25000">
                <a:solidFill>
                  <a:schemeClr val="hlink"/>
                </a:solidFill>
                <a:latin typeface="Comic Sans MS" panose="030F0702030302020204" pitchFamily="66" charset="0"/>
              </a:rPr>
              <a:t>1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</a:rPr>
              <a:t>&gt; r  </a:t>
            </a:r>
            <a:r>
              <a:rPr kumimoji="0" lang="sk-SK" altLang="sk-SK" sz="1400">
                <a:solidFill>
                  <a:schemeClr val="hlink"/>
                </a:solidFill>
                <a:latin typeface="Comic Sans MS" panose="030F0702030302020204" pitchFamily="66" charset="0"/>
              </a:rPr>
              <a:t> 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endParaRPr kumimoji="0" lang="sk-SK" altLang="sk-SK" sz="2800">
              <a:latin typeface="Comic Sans MS" panose="030F0702030302020204" pitchFamily="66" charset="0"/>
            </a:endParaRPr>
          </a:p>
        </p:txBody>
      </p:sp>
      <p:sp>
        <p:nvSpPr>
          <p:cNvPr id="19479" name="Text Box 23" descr="20%"/>
          <p:cNvSpPr txBox="1">
            <a:spLocks noChangeArrowheads="1"/>
          </p:cNvSpPr>
          <p:nvPr/>
        </p:nvSpPr>
        <p:spPr bwMode="auto">
          <a:xfrm>
            <a:off x="5654675" y="6262688"/>
            <a:ext cx="3060700" cy="519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  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</a:rPr>
              <a:t>Sp</a:t>
            </a:r>
            <a:r>
              <a:rPr kumimoji="0" lang="sk-SK" altLang="sk-SK" sz="2800" baseline="-25000">
                <a:solidFill>
                  <a:schemeClr val="bg2"/>
                </a:solidFill>
                <a:latin typeface="Comic Sans MS" panose="030F0702030302020204" pitchFamily="66" charset="0"/>
              </a:rPr>
              <a:t>3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</a:rPr>
              <a:t>&lt; r     </a:t>
            </a:r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152400" y="1905000"/>
            <a:ext cx="4267200" cy="1066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381000" y="5334000"/>
            <a:ext cx="4267200" cy="1066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3733800" y="5486400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1557338" y="6019800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343400" y="2514600"/>
            <a:ext cx="56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latin typeface="Comic Sans MS" panose="030F0702030302020204" pitchFamily="66" charset="0"/>
              </a:rPr>
              <a:t>p</a:t>
            </a:r>
            <a:r>
              <a:rPr kumimoji="0" lang="sk-SK" altLang="sk-SK" baseline="-25000">
                <a:latin typeface="Comic Sans MS" panose="030F0702030302020204" pitchFamily="66" charset="0"/>
              </a:rPr>
              <a:t>2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343400" y="1600200"/>
            <a:ext cx="56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solidFill>
                  <a:schemeClr val="hlink"/>
                </a:solidFill>
                <a:latin typeface="Comic Sans MS" panose="030F0702030302020204" pitchFamily="66" charset="0"/>
              </a:rPr>
              <a:t>p</a:t>
            </a:r>
            <a:r>
              <a:rPr kumimoji="0" lang="sk-SK" altLang="sk-SK" baseline="-25000">
                <a:solidFill>
                  <a:schemeClr val="hlink"/>
                </a:solidFill>
                <a:latin typeface="Comic Sans MS" panose="030F0702030302020204" pitchFamily="66" charset="0"/>
              </a:rPr>
              <a:t>1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 flipV="1">
            <a:off x="4876800" y="1905000"/>
            <a:ext cx="685800" cy="0"/>
          </a:xfrm>
          <a:prstGeom prst="line">
            <a:avLst/>
          </a:prstGeom>
          <a:noFill/>
          <a:ln w="127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V="1">
            <a:off x="4876800" y="5410200"/>
            <a:ext cx="685800" cy="7620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4876800" y="29718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91" name="Text Box 35" descr="20%"/>
          <p:cNvSpPr txBox="1">
            <a:spLocks noChangeArrowheads="1"/>
          </p:cNvSpPr>
          <p:nvPr/>
        </p:nvSpPr>
        <p:spPr bwMode="auto">
          <a:xfrm>
            <a:off x="5638800" y="2209800"/>
            <a:ext cx="3100388" cy="51911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 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</a:rPr>
              <a:t>p</a:t>
            </a:r>
            <a:r>
              <a:rPr kumimoji="0" lang="sk-SK" altLang="sk-SK" sz="2800" baseline="-25000">
                <a:solidFill>
                  <a:schemeClr val="hlink"/>
                </a:solidFill>
                <a:latin typeface="Comic Sans MS" panose="030F0702030302020204" pitchFamily="66" charset="0"/>
              </a:rPr>
              <a:t>1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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</a:rPr>
              <a:t>k =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  </a:t>
            </a:r>
            <a:r>
              <a:rPr kumimoji="0" lang="sk-SK" altLang="sk-SK" sz="14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492" name="Text Box 36" descr="20%"/>
          <p:cNvSpPr txBox="1">
            <a:spLocks noChangeArrowheads="1"/>
          </p:cNvSpPr>
          <p:nvPr/>
        </p:nvSpPr>
        <p:spPr bwMode="auto">
          <a:xfrm>
            <a:off x="5638800" y="3976688"/>
            <a:ext cx="3116263" cy="519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  </a:t>
            </a:r>
            <a:r>
              <a:rPr kumimoji="0" lang="sk-SK" altLang="sk-SK" sz="2800">
                <a:latin typeface="Comic Sans MS" panose="030F0702030302020204" pitchFamily="66" charset="0"/>
              </a:rPr>
              <a:t>p</a:t>
            </a:r>
            <a:r>
              <a:rPr kumimoji="0" lang="en-US" altLang="sk-SK" sz="2800" baseline="-25000">
                <a:latin typeface="Comic Sans MS" panose="030F0702030302020204" pitchFamily="66" charset="0"/>
              </a:rPr>
              <a:t>2</a:t>
            </a:r>
            <a:r>
              <a:rPr kumimoji="0" lang="sk-SK" altLang="sk-SK" sz="2800">
                <a:latin typeface="Comic Sans MS" panose="030F0702030302020204" pitchFamily="66" charset="0"/>
              </a:rPr>
              <a:t> </a:t>
            </a: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 </a:t>
            </a:r>
            <a:r>
              <a:rPr kumimoji="0" lang="sk-SK" altLang="sk-SK" sz="2800">
                <a:latin typeface="Comic Sans MS" panose="030F0702030302020204" pitchFamily="66" charset="0"/>
              </a:rPr>
              <a:t>k = </a:t>
            </a: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T  </a:t>
            </a:r>
            <a:endParaRPr kumimoji="0" lang="sk-SK" altLang="sk-SK" sz="2800">
              <a:solidFill>
                <a:schemeClr val="hlink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9493" name="Text Box 37" descr="20%"/>
          <p:cNvSpPr txBox="1">
            <a:spLocks noChangeArrowheads="1"/>
          </p:cNvSpPr>
          <p:nvPr/>
        </p:nvSpPr>
        <p:spPr bwMode="auto">
          <a:xfrm>
            <a:off x="5638800" y="5729288"/>
            <a:ext cx="3122613" cy="519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 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sk-SK" sz="2800" baseline="-25000">
                <a:solidFill>
                  <a:schemeClr val="bg2"/>
                </a:solidFill>
                <a:latin typeface="Comic Sans MS" panose="030F0702030302020204" pitchFamily="66" charset="0"/>
              </a:rPr>
              <a:t>3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</a:rPr>
              <a:t> 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 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</a:rPr>
              <a:t>k = </a:t>
            </a: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A,B</a:t>
            </a:r>
            <a:r>
              <a:rPr kumimoji="0" lang="sk-SK" altLang="sk-SK" sz="14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endParaRPr kumimoji="0" lang="sk-SK" altLang="sk-SK" sz="2800">
              <a:solidFill>
                <a:schemeClr val="hlink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676400" y="27638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</a:rPr>
              <a:t>T</a:t>
            </a: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371600" y="6110288"/>
            <a:ext cx="44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</a:rPr>
              <a:t>A</a:t>
            </a:r>
            <a:endParaRPr kumimoji="0" lang="sk-SK" altLang="sk-SK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3670300" y="5576888"/>
            <a:ext cx="407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bg2"/>
                </a:solidFill>
                <a:latin typeface="Comic Sans MS" panose="030F0702030302020204" pitchFamily="66" charset="0"/>
              </a:rPr>
              <a:t>B</a:t>
            </a:r>
            <a:endParaRPr kumimoji="0" lang="sk-SK" altLang="sk-SK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19501" name="AutoShape 45"/>
          <p:cNvSpPr>
            <a:spLocks/>
          </p:cNvSpPr>
          <p:nvPr/>
        </p:nvSpPr>
        <p:spPr bwMode="auto">
          <a:xfrm rot="-773960">
            <a:off x="2049463" y="3201988"/>
            <a:ext cx="303212" cy="1597025"/>
          </a:xfrm>
          <a:prstGeom prst="leftBrace">
            <a:avLst>
              <a:gd name="adj1" fmla="val 4389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502" name="AutoShape 46"/>
          <p:cNvSpPr>
            <a:spLocks/>
          </p:cNvSpPr>
          <p:nvPr/>
        </p:nvSpPr>
        <p:spPr bwMode="auto">
          <a:xfrm rot="9963440">
            <a:off x="2276475" y="2436813"/>
            <a:ext cx="301625" cy="2289175"/>
          </a:xfrm>
          <a:prstGeom prst="leftBrace">
            <a:avLst>
              <a:gd name="adj1" fmla="val 63246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503" name="AutoShape 47"/>
          <p:cNvSpPr>
            <a:spLocks/>
          </p:cNvSpPr>
          <p:nvPr/>
        </p:nvSpPr>
        <p:spPr bwMode="auto">
          <a:xfrm rot="9963440">
            <a:off x="2590800" y="4732338"/>
            <a:ext cx="381000" cy="1046162"/>
          </a:xfrm>
          <a:prstGeom prst="leftBrace">
            <a:avLst>
              <a:gd name="adj1" fmla="val 22882"/>
              <a:gd name="adj2" fmla="val 50722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2517775" y="3443288"/>
            <a:ext cx="835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1800">
                <a:solidFill>
                  <a:schemeClr val="hlink"/>
                </a:solidFill>
                <a:latin typeface="Comic Sans MS" panose="030F0702030302020204" pitchFamily="66" charset="0"/>
              </a:rPr>
              <a:t>Sp</a:t>
            </a:r>
            <a:r>
              <a:rPr kumimoji="0" lang="sk-SK" altLang="sk-SK" sz="1800" baseline="-25000">
                <a:solidFill>
                  <a:schemeClr val="hlink"/>
                </a:solidFill>
                <a:latin typeface="Comic Sans MS" panose="030F0702030302020204" pitchFamily="66" charset="0"/>
              </a:rPr>
              <a:t>1</a:t>
            </a:r>
            <a:r>
              <a:rPr kumimoji="0" lang="sk-SK" altLang="sk-SK" sz="1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endParaRPr kumimoji="0" lang="sk-SK" altLang="sk-SK" sz="2800">
              <a:latin typeface="Comic Sans MS" panose="030F0702030302020204" pitchFamily="66" charset="0"/>
            </a:endParaRP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2438400" y="4724400"/>
            <a:ext cx="152400" cy="152400"/>
          </a:xfrm>
          <a:prstGeom prst="flowChartConnector">
            <a:avLst/>
          </a:prstGeom>
          <a:solidFill>
            <a:srgbClr val="00CC66"/>
          </a:solidFill>
          <a:ln w="9525">
            <a:solidFill>
              <a:srgbClr val="00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1295400" y="3824288"/>
            <a:ext cx="835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800"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1800">
                <a:latin typeface="Comic Sans MS" panose="030F0702030302020204" pitchFamily="66" charset="0"/>
              </a:rPr>
              <a:t>Sp</a:t>
            </a:r>
            <a:r>
              <a:rPr kumimoji="0" lang="sk-SK" altLang="sk-SK" sz="1800" baseline="-25000">
                <a:latin typeface="Comic Sans MS" panose="030F0702030302020204" pitchFamily="66" charset="0"/>
              </a:rPr>
              <a:t>2</a:t>
            </a:r>
            <a:r>
              <a:rPr kumimoji="0" lang="sk-SK" altLang="sk-SK" sz="1800"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endParaRPr kumimoji="0" lang="sk-SK" altLang="sk-SK" sz="2800">
              <a:latin typeface="Comic Sans MS" panose="030F0702030302020204" pitchFamily="66" charset="0"/>
            </a:endParaRPr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2898775" y="4967288"/>
            <a:ext cx="835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8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1800">
                <a:solidFill>
                  <a:schemeClr val="bg2"/>
                </a:solidFill>
                <a:latin typeface="Comic Sans MS" panose="030F0702030302020204" pitchFamily="66" charset="0"/>
              </a:rPr>
              <a:t>Sp</a:t>
            </a:r>
            <a:r>
              <a:rPr kumimoji="0" lang="sk-SK" altLang="sk-SK" sz="1800" baseline="-25000">
                <a:solidFill>
                  <a:schemeClr val="bg2"/>
                </a:solidFill>
                <a:latin typeface="Comic Sans MS" panose="030F0702030302020204" pitchFamily="66" charset="0"/>
              </a:rPr>
              <a:t>3</a:t>
            </a:r>
            <a:r>
              <a:rPr kumimoji="0" lang="sk-SK" altLang="sk-SK" sz="18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endParaRPr kumimoji="0" lang="sk-SK" altLang="sk-SK" sz="2800">
              <a:latin typeface="Comic Sans MS" panose="030F0702030302020204" pitchFamily="66" charset="0"/>
            </a:endParaRP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2133600" y="3200400"/>
            <a:ext cx="381000" cy="152400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2297113" y="3733800"/>
            <a:ext cx="29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800">
                <a:solidFill>
                  <a:srgbClr val="00CC66"/>
                </a:solidFill>
                <a:latin typeface="Comic Sans MS" panose="030F0702030302020204" pitchFamily="66" charset="0"/>
              </a:rPr>
              <a:t>r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2057400" y="3124200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pic>
        <p:nvPicPr>
          <p:cNvPr id="8233" name="Obrázok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4" name="Ovál 4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269288" y="620713"/>
            <a:ext cx="817562" cy="347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>
                <a:latin typeface="Comic Sans MS" panose="030F0702030302020204" pitchFamily="66" charset="0"/>
                <a:hlinkClick r:id="rId6" action="ppaction://hlinksldjump"/>
              </a:rPr>
              <a:t>obsah</a:t>
            </a:r>
            <a:endParaRPr kumimoji="0" lang="sk-SK" altLang="sk-SK" sz="1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3" grpId="0" autoUpdateAnimBg="0"/>
      <p:bldP spid="19464" grpId="0" autoUpdateAnimBg="0"/>
      <p:bldP spid="19473" grpId="0" animBg="1" autoUpdateAnimBg="0"/>
      <p:bldP spid="19474" grpId="0" animBg="1" autoUpdateAnimBg="0"/>
      <p:bldP spid="19475" grpId="0" animBg="1" autoUpdateAnimBg="0"/>
      <p:bldP spid="19476" grpId="0" animBg="1" autoUpdateAnimBg="0"/>
      <p:bldP spid="19477" grpId="0" autoUpdateAnimBg="0"/>
      <p:bldP spid="19478" grpId="0" animBg="1" autoUpdateAnimBg="0"/>
      <p:bldP spid="19479" grpId="0" animBg="1" autoUpdateAnimBg="0"/>
      <p:bldP spid="19471" grpId="0" animBg="1"/>
      <p:bldP spid="19470" grpId="0" animBg="1"/>
      <p:bldP spid="19485" grpId="0" autoUpdateAnimBg="0"/>
      <p:bldP spid="19486" grpId="0" autoUpdateAnimBg="0"/>
      <p:bldP spid="19491" grpId="0" animBg="1" autoUpdateAnimBg="0"/>
      <p:bldP spid="19492" grpId="0" animBg="1" autoUpdateAnimBg="0"/>
      <p:bldP spid="19493" grpId="0" animBg="1" autoUpdateAnimBg="0"/>
      <p:bldP spid="19494" grpId="0" autoUpdateAnimBg="0"/>
      <p:bldP spid="19495" grpId="0" autoUpdateAnimBg="0"/>
      <p:bldP spid="19496" grpId="0" autoUpdateAnimBg="0"/>
      <p:bldP spid="19501" grpId="0" animBg="1"/>
      <p:bldP spid="19502" grpId="0" animBg="1"/>
      <p:bldP spid="19503" grpId="0" animBg="1"/>
      <p:bldP spid="19504" grpId="0" autoUpdateAnimBg="0"/>
      <p:bldP spid="19462" grpId="0" animBg="1"/>
      <p:bldP spid="19505" grpId="0" autoUpdateAnimBg="0"/>
      <p:bldP spid="19506" grpId="0" autoUpdateAnimBg="0"/>
      <p:bldP spid="19508" grpId="0" autoUpdateAnimBg="0"/>
      <p:bldP spid="194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 descr="25%"/>
          <p:cNvSpPr txBox="1">
            <a:spLocks noChangeArrowheads="1"/>
          </p:cNvSpPr>
          <p:nvPr/>
        </p:nvSpPr>
        <p:spPr bwMode="auto">
          <a:xfrm>
            <a:off x="1600200" y="152400"/>
            <a:ext cx="6572250" cy="8302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Určte polohu priamky p: 2x + y - 1 = 0  vzhľadom ku kružnici k: (x+4)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(y+1)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 </a:t>
            </a:r>
            <a:r>
              <a:rPr kumimoji="0" lang="sk-SK" altLang="sk-SK" sz="2400" b="0">
                <a:latin typeface="Comic Sans MS" panose="030F0702030302020204" pitchFamily="66" charset="0"/>
              </a:rPr>
              <a:t>= 16.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30175" y="152400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Úloha 2: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8438" y="3259138"/>
            <a:ext cx="1401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solidFill>
                  <a:schemeClr val="folHlink"/>
                </a:solidFill>
                <a:latin typeface="Comic Sans MS" panose="030F0702030302020204" pitchFamily="66" charset="0"/>
              </a:rPr>
              <a:t>Spôsoby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solidFill>
                  <a:schemeClr val="folHlink"/>
                </a:solidFill>
                <a:latin typeface="Comic Sans MS" panose="030F0702030302020204" pitchFamily="66" charset="0"/>
              </a:rPr>
              <a:t>riešenia: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22535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105275" y="2189163"/>
            <a:ext cx="3121025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tx2"/>
                </a:solidFill>
                <a:latin typeface="Comic Sans MS" panose="030F0702030302020204" pitchFamily="66" charset="0"/>
              </a:rPr>
              <a:t>1. vzdialenosť   </a:t>
            </a:r>
          </a:p>
        </p:txBody>
      </p:sp>
      <p:sp>
        <p:nvSpPr>
          <p:cNvPr id="22545" name="Text Box 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105275" y="3560763"/>
            <a:ext cx="3254375" cy="9540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tx2"/>
                </a:solidFill>
                <a:latin typeface="Comic Sans MS" panose="030F0702030302020204" pitchFamily="66" charset="0"/>
              </a:rPr>
              <a:t>2. spoločné body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tx2"/>
                </a:solidFill>
                <a:latin typeface="Comic Sans MS" panose="030F0702030302020204" pitchFamily="66" charset="0"/>
              </a:rPr>
              <a:t>(priesečníky)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H="1">
            <a:off x="1676400" y="2438400"/>
            <a:ext cx="2438400" cy="1219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1676400" y="3657600"/>
            <a:ext cx="2438400" cy="152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9225" name="Obrázok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Ovál 1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269288" y="620713"/>
            <a:ext cx="817562" cy="347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>
                <a:latin typeface="Comic Sans MS" panose="030F0702030302020204" pitchFamily="66" charset="0"/>
                <a:hlinkClick r:id="rId6" action="ppaction://hlinksldjump"/>
              </a:rPr>
              <a:t>obsah</a:t>
            </a:r>
            <a:endParaRPr kumimoji="0" lang="sk-SK" altLang="sk-SK" sz="1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5" grpId="0" animBg="1" autoUpdateAnimBg="0"/>
      <p:bldP spid="2254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6200" y="1844675"/>
            <a:ext cx="3784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400" b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vypočítaj vzdialenosť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  stredu kružnice od priamky</a:t>
            </a:r>
          </a:p>
        </p:txBody>
      </p:sp>
      <p:sp>
        <p:nvSpPr>
          <p:cNvPr id="10243" name="Text Box 4" descr="25%"/>
          <p:cNvSpPr txBox="1">
            <a:spLocks noChangeArrowheads="1"/>
          </p:cNvSpPr>
          <p:nvPr/>
        </p:nvSpPr>
        <p:spPr bwMode="auto">
          <a:xfrm>
            <a:off x="1600200" y="152400"/>
            <a:ext cx="6858000" cy="822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Určte polohu priamky p: 2x + y - 1 = 0  vzhľadom ku kružnici k: (x+4)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(y+1)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 </a:t>
            </a:r>
            <a:r>
              <a:rPr kumimoji="0" lang="sk-SK" altLang="sk-SK" sz="2400" b="0">
                <a:latin typeface="Comic Sans MS" panose="030F0702030302020204" pitchFamily="66" charset="0"/>
              </a:rPr>
              <a:t>= 16.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15938" y="2781300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S[-4,-1]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343025" y="3314700"/>
            <a:ext cx="222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2000">
                <a:latin typeface="Comic Sans MS" panose="030F0702030302020204" pitchFamily="66" charset="0"/>
              </a:rPr>
              <a:t>2.(-4)+(-1)-1</a:t>
            </a:r>
            <a:r>
              <a:rPr kumimoji="0" lang="sk-SK" altLang="sk-SK" sz="2000"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1506538" y="37719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943600" y="3429000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= 4</a:t>
            </a:r>
          </a:p>
        </p:txBody>
      </p:sp>
      <p:grpSp>
        <p:nvGrpSpPr>
          <p:cNvPr id="4" name="Skupina 3"/>
          <p:cNvGrpSpPr>
            <a:grpSpLocks/>
          </p:cNvGrpSpPr>
          <p:nvPr/>
        </p:nvGrpSpPr>
        <p:grpSpPr bwMode="auto">
          <a:xfrm>
            <a:off x="439738" y="5372100"/>
            <a:ext cx="1711325" cy="457200"/>
            <a:chOff x="439738" y="5372100"/>
            <a:chExt cx="1711325" cy="457200"/>
          </a:xfrm>
        </p:grpSpPr>
        <p:sp>
          <p:nvSpPr>
            <p:cNvPr id="10267" name="Text Box 14"/>
            <p:cNvSpPr txBox="1">
              <a:spLocks noChangeArrowheads="1"/>
            </p:cNvSpPr>
            <p:nvPr/>
          </p:nvSpPr>
          <p:spPr bwMode="auto">
            <a:xfrm>
              <a:off x="439738" y="5372100"/>
              <a:ext cx="17113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Sp</a:t>
              </a:r>
              <a:r>
                <a:rPr kumimoji="0" lang="sk-SK" altLang="sk-SK" sz="2400" b="0">
                  <a:latin typeface="Comic Sans MS" panose="030F0702030302020204" pitchFamily="66" charset="0"/>
                </a:rPr>
                <a:t>= 2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5</a:t>
              </a:r>
            </a:p>
          </p:txBody>
        </p:sp>
        <p:sp>
          <p:nvSpPr>
            <p:cNvPr id="10268" name="Line 12"/>
            <p:cNvSpPr>
              <a:spLocks noChangeShapeType="1"/>
            </p:cNvSpPr>
            <p:nvPr/>
          </p:nvSpPr>
          <p:spPr bwMode="auto">
            <a:xfrm>
              <a:off x="1887538" y="5434013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39738" y="3525838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Sp</a:t>
            </a:r>
            <a:r>
              <a:rPr kumimoji="0" lang="sk-SK" altLang="sk-SK" sz="2400" b="0">
                <a:latin typeface="Comic Sans MS" panose="030F0702030302020204" pitchFamily="66" charset="0"/>
              </a:rPr>
              <a:t>=</a:t>
            </a:r>
            <a:endParaRPr kumimoji="0" lang="sk-SK" altLang="sk-SK" sz="2400" b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486400" y="3962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Sp</a:t>
            </a:r>
            <a:r>
              <a:rPr kumimoji="0" lang="sk-SK" altLang="sk-SK" sz="2400" b="0">
                <a:latin typeface="Comic Sans MS" panose="030F0702030302020204" pitchFamily="66" charset="0"/>
              </a:rPr>
              <a:t>&gt; r</a:t>
            </a:r>
            <a:endParaRPr kumimoji="0" lang="sk-SK" altLang="sk-SK" sz="2400" b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>
            <a:off x="3055938" y="1143000"/>
            <a:ext cx="2659062" cy="5286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tx2"/>
                </a:solidFill>
                <a:latin typeface="Comic Sans MS" panose="030F0702030302020204" pitchFamily="66" charset="0"/>
              </a:rPr>
              <a:t>1. vzdialenosť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311775" y="1828800"/>
            <a:ext cx="29432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400" b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porovnaj vzdialenosť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  s polomerom</a:t>
            </a:r>
          </a:p>
        </p:txBody>
      </p:sp>
      <p:sp>
        <p:nvSpPr>
          <p:cNvPr id="23570" name="Text Box 18" descr="25%"/>
          <p:cNvSpPr txBox="1">
            <a:spLocks noChangeArrowheads="1"/>
          </p:cNvSpPr>
          <p:nvPr/>
        </p:nvSpPr>
        <p:spPr bwMode="auto">
          <a:xfrm>
            <a:off x="5040313" y="5272088"/>
            <a:ext cx="2503487" cy="519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 - nesečnica</a:t>
            </a:r>
            <a:endParaRPr kumimoji="0" lang="sk-SK" altLang="sk-SK" sz="2400" b="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108700" y="46482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  <a:sym typeface="Symbol" panose="05050102010706020507" pitchFamily="18" charset="2"/>
              </a:rPr>
              <a:t></a:t>
            </a: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130175" y="152400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Úloha 2:</a:t>
            </a:r>
          </a:p>
        </p:txBody>
      </p:sp>
      <p:sp>
        <p:nvSpPr>
          <p:cNvPr id="10256" name="AutoShape 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943600" y="1249363"/>
            <a:ext cx="685800" cy="3048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39738" y="44577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Sp</a:t>
            </a:r>
            <a:r>
              <a:rPr kumimoji="0" lang="sk-SK" altLang="sk-SK" sz="2400" b="0">
                <a:latin typeface="Comic Sans MS" panose="030F0702030302020204" pitchFamily="66" charset="0"/>
              </a:rPr>
              <a:t>=</a:t>
            </a:r>
            <a:endParaRPr kumimoji="0" lang="sk-SK" altLang="sk-SK" sz="2400" b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1506538" y="4686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1544638" y="42894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latin typeface="Comic Sans MS" panose="030F0702030302020204" pitchFamily="66" charset="0"/>
                <a:sym typeface="Symbol" panose="05050102010706020507" pitchFamily="18" charset="2"/>
              </a:rPr>
              <a:t>10</a:t>
            </a:r>
          </a:p>
        </p:txBody>
      </p:sp>
      <p:grpSp>
        <p:nvGrpSpPr>
          <p:cNvPr id="3" name="Skupina 2"/>
          <p:cNvGrpSpPr>
            <a:grpSpLocks/>
          </p:cNvGrpSpPr>
          <p:nvPr/>
        </p:nvGrpSpPr>
        <p:grpSpPr bwMode="auto">
          <a:xfrm>
            <a:off x="1506538" y="4686300"/>
            <a:ext cx="536575" cy="457200"/>
            <a:chOff x="1506538" y="4686300"/>
            <a:chExt cx="536575" cy="457200"/>
          </a:xfrm>
        </p:grpSpPr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1506538" y="46863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5</a:t>
              </a: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1771650" y="47498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2" name="Skupina 1"/>
          <p:cNvGrpSpPr>
            <a:grpSpLocks/>
          </p:cNvGrpSpPr>
          <p:nvPr/>
        </p:nvGrpSpPr>
        <p:grpSpPr bwMode="auto">
          <a:xfrm>
            <a:off x="1506538" y="3848100"/>
            <a:ext cx="1371600" cy="396875"/>
            <a:chOff x="1506538" y="3848100"/>
            <a:chExt cx="1371600" cy="396875"/>
          </a:xfrm>
        </p:grpSpPr>
        <p:sp>
          <p:nvSpPr>
            <p:cNvPr id="10263" name="Text Box 8"/>
            <p:cNvSpPr txBox="1">
              <a:spLocks noChangeArrowheads="1"/>
            </p:cNvSpPr>
            <p:nvPr/>
          </p:nvSpPr>
          <p:spPr bwMode="auto">
            <a:xfrm>
              <a:off x="1506538" y="3848100"/>
              <a:ext cx="1352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000">
                  <a:latin typeface="Comic Sans MS" panose="030F0702030302020204" pitchFamily="66" charset="0"/>
                  <a:sym typeface="Symbol" panose="05050102010706020507" pitchFamily="18" charset="2"/>
                </a:rPr>
                <a:t> 2</a:t>
              </a:r>
              <a:r>
                <a:rPr kumimoji="0" lang="sk-SK" altLang="sk-SK" sz="2000" baseline="30000">
                  <a:latin typeface="Comic Sans MS" panose="030F0702030302020204" pitchFamily="66" charset="0"/>
                </a:rPr>
                <a:t>2  </a:t>
              </a:r>
              <a:r>
                <a:rPr kumimoji="0" lang="sk-SK" altLang="sk-SK" sz="2000">
                  <a:latin typeface="Comic Sans MS" panose="030F0702030302020204" pitchFamily="66" charset="0"/>
                </a:rPr>
                <a:t>+ 1</a:t>
              </a:r>
              <a:r>
                <a:rPr kumimoji="0" lang="sk-SK" altLang="sk-SK" sz="2000" baseline="30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0264" name="Line 27"/>
            <p:cNvSpPr>
              <a:spLocks noChangeShapeType="1"/>
            </p:cNvSpPr>
            <p:nvPr/>
          </p:nvSpPr>
          <p:spPr bwMode="auto">
            <a:xfrm>
              <a:off x="1735138" y="3886200"/>
              <a:ext cx="1143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pic>
        <p:nvPicPr>
          <p:cNvPr id="10262" name="Obrázok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8" grpId="0" autoUpdateAnimBg="0"/>
      <p:bldP spid="23559" grpId="0" autoUpdateAnimBg="0"/>
      <p:bldP spid="23563" grpId="0" autoUpdateAnimBg="0"/>
      <p:bldP spid="23565" grpId="0" autoUpdateAnimBg="0"/>
      <p:bldP spid="23567" grpId="0" autoUpdateAnimBg="0"/>
      <p:bldP spid="23569" grpId="0" autoUpdateAnimBg="0"/>
      <p:bldP spid="23570" grpId="0" animBg="1" autoUpdateAnimBg="0"/>
      <p:bldP spid="23571" grpId="0" autoUpdateAnimBg="0"/>
      <p:bldP spid="23574" grpId="0" autoUpdateAnimBg="0"/>
      <p:bldP spid="2357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1916113"/>
            <a:ext cx="6216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chemeClr val="tx2"/>
                </a:solidFill>
                <a:latin typeface="Comic Sans MS" panose="030F0702030302020204" pitchFamily="66" charset="0"/>
              </a:rPr>
              <a:t>- </a:t>
            </a:r>
            <a:r>
              <a:rPr kumimoji="0" lang="sk-SK" altLang="sk-SK" sz="2400" u="sng">
                <a:solidFill>
                  <a:schemeClr val="tx2"/>
                </a:solidFill>
                <a:latin typeface="Comic Sans MS" panose="030F0702030302020204" pitchFamily="66" charset="0"/>
              </a:rPr>
              <a:t>rieš sústavu rovníc kružnice a priamky</a:t>
            </a:r>
            <a:endParaRPr kumimoji="0" lang="sk-SK" altLang="sk-SK" sz="2000" u="sng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7" name="Text Box 3" descr="25%"/>
          <p:cNvSpPr txBox="1">
            <a:spLocks noChangeArrowheads="1"/>
          </p:cNvSpPr>
          <p:nvPr/>
        </p:nvSpPr>
        <p:spPr bwMode="auto">
          <a:xfrm>
            <a:off x="1600200" y="152400"/>
            <a:ext cx="6858000" cy="822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Určte polohu priamky p: 2x + y - 1 = 0  vzhľadom ku kružnici k: (x+4)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(y+1)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 </a:t>
            </a:r>
            <a:r>
              <a:rPr kumimoji="0" lang="sk-SK" altLang="sk-SK" sz="2400" b="0">
                <a:latin typeface="Comic Sans MS" panose="030F0702030302020204" pitchFamily="66" charset="0"/>
              </a:rPr>
              <a:t>= 16. </a:t>
            </a:r>
          </a:p>
        </p:txBody>
      </p:sp>
      <p:sp>
        <p:nvSpPr>
          <p:cNvPr id="24581" name="Text Box 5" descr="25%"/>
          <p:cNvSpPr txBox="1">
            <a:spLocks noChangeArrowheads="1"/>
          </p:cNvSpPr>
          <p:nvPr/>
        </p:nvSpPr>
        <p:spPr bwMode="auto">
          <a:xfrm>
            <a:off x="5299075" y="5403850"/>
            <a:ext cx="2503488" cy="519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 - nesečnica</a:t>
            </a:r>
            <a:endParaRPr kumimoji="0" lang="sk-SK" altLang="sk-SK" sz="2400" b="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3194050"/>
            <a:ext cx="188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latin typeface="Comic Sans MS" panose="030F0702030302020204" pitchFamily="66" charset="0"/>
              </a:rPr>
              <a:t>p: y = 1 - 2x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57200" y="4108450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(x+4)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+(1-2x+1)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16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28600" y="5403850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+8x+16+4-8x+4x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= 16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979613" y="5861050"/>
            <a:ext cx="167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5x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+ 4 = 0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419725" y="3194050"/>
            <a:ext cx="123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D = -80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476875" y="3727450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D &lt; 0 </a:t>
            </a:r>
          </a:p>
        </p:txBody>
      </p:sp>
      <p:sp>
        <p:nvSpPr>
          <p:cNvPr id="24588" name="Text Box 12" descr="20%"/>
          <p:cNvSpPr txBox="1">
            <a:spLocks noChangeArrowheads="1"/>
          </p:cNvSpPr>
          <p:nvPr/>
        </p:nvSpPr>
        <p:spPr bwMode="auto">
          <a:xfrm>
            <a:off x="5211763" y="4198938"/>
            <a:ext cx="2636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 </a:t>
            </a:r>
            <a:r>
              <a:rPr kumimoji="0" lang="sk-SK" altLang="sk-SK" sz="2400">
                <a:latin typeface="Comic Sans MS" panose="030F0702030302020204" pitchFamily="66" charset="0"/>
              </a:rPr>
              <a:t>p</a:t>
            </a:r>
            <a:r>
              <a:rPr kumimoji="0" lang="sk-SK" altLang="sk-SK" sz="2400" baseline="-25000">
                <a:latin typeface="Comic Sans MS" panose="030F0702030302020204" pitchFamily="66" charset="0"/>
              </a:rPr>
              <a:t>1</a:t>
            </a:r>
            <a:r>
              <a:rPr kumimoji="0" lang="sk-SK" altLang="sk-SK" sz="2400">
                <a:latin typeface="Comic Sans MS" panose="030F0702030302020204" pitchFamily="66" charset="0"/>
              </a:rPr>
              <a:t> </a:t>
            </a:r>
            <a:r>
              <a:rPr kumimoji="0" lang="sk-SK" altLang="sk-SK" sz="2400">
                <a:latin typeface="Comic Sans MS" panose="030F0702030302020204" pitchFamily="66" charset="0"/>
                <a:sym typeface="Symbol" panose="05050102010706020507" pitchFamily="18" charset="2"/>
              </a:rPr>
              <a:t> </a:t>
            </a:r>
            <a:r>
              <a:rPr kumimoji="0" lang="sk-SK" altLang="sk-SK" sz="2400">
                <a:latin typeface="Comic Sans MS" panose="030F0702030302020204" pitchFamily="66" charset="0"/>
              </a:rPr>
              <a:t>k = </a:t>
            </a:r>
            <a:r>
              <a:rPr kumimoji="0" lang="sk-SK" altLang="sk-SK" sz="2400">
                <a:latin typeface="Comic Sans MS" panose="030F0702030302020204" pitchFamily="66" charset="0"/>
                <a:sym typeface="Symbol" panose="05050102010706020507" pitchFamily="18" charset="2"/>
              </a:rPr>
              <a:t> 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sk-SK" altLang="sk-SK" sz="14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sk-SK" altLang="sk-SK" sz="2800">
                <a:solidFill>
                  <a:schemeClr val="hlink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3048000" y="1143000"/>
            <a:ext cx="3079750" cy="5286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chemeClr val="tx2"/>
                </a:solidFill>
                <a:latin typeface="Comic Sans MS" panose="030F0702030302020204" pitchFamily="66" charset="0"/>
              </a:rPr>
              <a:t>2. spoločné body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57200" y="2508250"/>
            <a:ext cx="31511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vyjadri jednu neznámu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z rovnice priamky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57200" y="3727450"/>
            <a:ext cx="36242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dosaď do rovnice kružnice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257800" y="2492375"/>
            <a:ext cx="31067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urči počet riešení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(pomocou diskriminantu)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57200" y="4641850"/>
            <a:ext cx="3222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uprav na základný tvar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507163" y="47942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  <a:sym typeface="Symbol" panose="05050102010706020507" pitchFamily="18" charset="2"/>
              </a:rPr>
              <a:t></a:t>
            </a: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130175" y="152400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Úloha 2: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88988" y="502285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(x+4)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+(2-2x)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16</a:t>
            </a:r>
          </a:p>
        </p:txBody>
      </p:sp>
      <p:sp>
        <p:nvSpPr>
          <p:cNvPr id="11284" name="AutoShape 2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48413" y="1255713"/>
            <a:ext cx="685800" cy="3048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pic>
        <p:nvPicPr>
          <p:cNvPr id="11285" name="Obrázok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1" grpId="0" animBg="1" autoUpdateAnimBg="0"/>
      <p:bldP spid="24582" grpId="0" autoUpdateAnimBg="0"/>
      <p:bldP spid="24583" grpId="0" autoUpdateAnimBg="0"/>
      <p:bldP spid="24584" grpId="0" autoUpdateAnimBg="0"/>
      <p:bldP spid="24585" grpId="0" autoUpdateAnimBg="0"/>
      <p:bldP spid="24586" grpId="0" autoUpdateAnimBg="0"/>
      <p:bldP spid="24587" grpId="0" autoUpdateAnimBg="0"/>
      <p:bldP spid="24588" grpId="0" autoUpdateAnimBg="0"/>
      <p:bldP spid="24590" grpId="0" autoUpdateAnimBg="0"/>
      <p:bldP spid="24591" grpId="0" autoUpdateAnimBg="0"/>
      <p:bldP spid="24592" grpId="0" autoUpdateAnimBg="0"/>
      <p:bldP spid="24593" grpId="0" autoUpdateAnimBg="0"/>
      <p:bldP spid="24594" grpId="0" autoUpdateAnimBg="0"/>
      <p:bldP spid="245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Rectangle 18" descr="20%"/>
          <p:cNvSpPr>
            <a:spLocks noChangeArrowheads="1"/>
          </p:cNvSpPr>
          <p:nvPr/>
        </p:nvSpPr>
        <p:spPr bwMode="auto">
          <a:xfrm>
            <a:off x="5334000" y="4800600"/>
            <a:ext cx="3276600" cy="1905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2291" name="Text Box 2" descr="25%"/>
          <p:cNvSpPr txBox="1">
            <a:spLocks noChangeArrowheads="1"/>
          </p:cNvSpPr>
          <p:nvPr/>
        </p:nvSpPr>
        <p:spPr bwMode="auto">
          <a:xfrm>
            <a:off x="1331913" y="44450"/>
            <a:ext cx="6858000" cy="11874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Určte polohu priamky p: x - y - 1 = 0 vzhľadom ku kružnici k: x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- 6x + 5 = 0.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Nájdite spoločné body.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4925" y="44450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Úloha 3: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1447800"/>
            <a:ext cx="1308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postup: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(výpočet)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38288" y="1644650"/>
            <a:ext cx="539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chemeClr val="tx2"/>
                </a:solidFill>
                <a:latin typeface="Comic Sans MS" panose="030F0702030302020204" pitchFamily="66" charset="0"/>
              </a:rPr>
              <a:t>nájdi priesečníky - rieš sústavu rovníc p,k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505200" y="2498725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(x-1)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- 6x + 5 = 0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573463" y="2117725"/>
            <a:ext cx="1303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y = x - 1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549650" y="3489325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- 4x + 3 = 0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565525" y="3946525"/>
            <a:ext cx="220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-25000">
                <a:latin typeface="Comic Sans MS" panose="030F0702030302020204" pitchFamily="66" charset="0"/>
              </a:rPr>
              <a:t>1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1     x</a:t>
            </a:r>
            <a:r>
              <a:rPr kumimoji="0" lang="sk-SK" altLang="sk-SK" sz="2400" b="0" baseline="-25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3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565525" y="4403725"/>
            <a:ext cx="95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y</a:t>
            </a:r>
            <a:r>
              <a:rPr kumimoji="0" lang="sk-SK" altLang="sk-SK" sz="2400" b="0" baseline="-25000">
                <a:latin typeface="Comic Sans MS" panose="030F0702030302020204" pitchFamily="66" charset="0"/>
              </a:rPr>
              <a:t>1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0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802188" y="4419600"/>
            <a:ext cx="98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y</a:t>
            </a:r>
            <a:r>
              <a:rPr kumimoji="0" lang="sk-SK" altLang="sk-SK" sz="2400" b="0" baseline="-25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2</a:t>
            </a:r>
          </a:p>
        </p:txBody>
      </p:sp>
      <p:sp>
        <p:nvSpPr>
          <p:cNvPr id="21518" name="Text Box 14" descr="20%"/>
          <p:cNvSpPr txBox="1">
            <a:spLocks noChangeArrowheads="1"/>
          </p:cNvSpPr>
          <p:nvPr/>
        </p:nvSpPr>
        <p:spPr bwMode="auto">
          <a:xfrm>
            <a:off x="5257800" y="4800600"/>
            <a:ext cx="297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 </a:t>
            </a:r>
            <a:r>
              <a:rPr kumimoji="0" lang="sk-SK" altLang="sk-SK" sz="2800">
                <a:latin typeface="Comic Sans MS" panose="030F0702030302020204" pitchFamily="66" charset="0"/>
              </a:rPr>
              <a:t>p </a:t>
            </a: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 </a:t>
            </a:r>
            <a:r>
              <a:rPr kumimoji="0" lang="sk-SK" altLang="sk-SK" sz="2800">
                <a:latin typeface="Comic Sans MS" panose="030F0702030302020204" pitchFamily="66" charset="0"/>
              </a:rPr>
              <a:t>k = </a:t>
            </a:r>
            <a:r>
              <a:rPr kumimoji="0" lang="sk-SK" altLang="sk-SK" sz="2800">
                <a:latin typeface="Comic Sans MS" panose="030F0702030302020204" pitchFamily="66" charset="0"/>
                <a:sym typeface="Symbol" panose="05050102010706020507" pitchFamily="18" charset="2"/>
              </a:rPr>
              <a:t>A,B</a:t>
            </a:r>
            <a:r>
              <a:rPr kumimoji="0" lang="sk-SK" altLang="sk-SK" sz="140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endParaRPr kumimoji="0" lang="sk-SK" altLang="sk-SK" sz="2800">
              <a:solidFill>
                <a:schemeClr val="hlink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5559425" y="5410200"/>
            <a:ext cx="104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A[1,0]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6797675" y="5410200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B[3,2]</a:t>
            </a:r>
            <a:endParaRPr kumimoji="0" lang="sk-SK" altLang="sk-SK" sz="2000" b="0">
              <a:latin typeface="Arial" panose="020B0604020202020204" pitchFamily="34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699125" y="6016625"/>
            <a:ext cx="207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latin typeface="Comic Sans MS" panose="030F0702030302020204" pitchFamily="66" charset="0"/>
              </a:rPr>
              <a:t>p</a:t>
            </a:r>
            <a:r>
              <a:rPr kumimoji="0" lang="sk-SK" altLang="sk-SK" sz="2800" baseline="-25000">
                <a:latin typeface="Comic Sans MS" panose="030F0702030302020204" pitchFamily="66" charset="0"/>
              </a:rPr>
              <a:t> </a:t>
            </a:r>
            <a:r>
              <a:rPr kumimoji="0" lang="sk-SK" altLang="sk-SK" sz="2800">
                <a:latin typeface="Comic Sans MS" panose="030F0702030302020204" pitchFamily="66" charset="0"/>
              </a:rPr>
              <a:t>- sečnica</a:t>
            </a:r>
            <a:endParaRPr kumimoji="0" lang="sk-SK" altLang="sk-SK" sz="2800" baseline="-25000">
              <a:latin typeface="Comic Sans MS" panose="030F0702030302020204" pitchFamily="66" charset="0"/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3489325" y="2955925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- 2x + 1 - 6x + 5 = 0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549400" y="2101850"/>
            <a:ext cx="140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 vyjadri y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1524000" y="2559050"/>
            <a:ext cx="110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 dosaď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524000" y="3016250"/>
            <a:ext cx="100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 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uprav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524000" y="3946525"/>
            <a:ext cx="1249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 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nájdi  x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1524000" y="5089525"/>
            <a:ext cx="1935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 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zapíš riešenie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1524000" y="4464050"/>
            <a:ext cx="123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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  <a:sym typeface="Monotype Sorts" pitchFamily="2" charset="2"/>
              </a:rPr>
              <a:t> </a:t>
            </a:r>
            <a:r>
              <a:rPr kumimoji="0" lang="sk-SK" altLang="sk-SK" sz="2000" b="0">
                <a:solidFill>
                  <a:schemeClr val="tx2"/>
                </a:solidFill>
                <a:latin typeface="Comic Sans MS" panose="030F0702030302020204" pitchFamily="66" charset="0"/>
              </a:rPr>
              <a:t>nájdi  y</a:t>
            </a:r>
          </a:p>
        </p:txBody>
      </p:sp>
      <p:pic>
        <p:nvPicPr>
          <p:cNvPr id="12312" name="Obrázok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3" name="Ovál 2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69288" y="620713"/>
            <a:ext cx="817562" cy="347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000">
                <a:latin typeface="Comic Sans MS" panose="030F0702030302020204" pitchFamily="66" charset="0"/>
                <a:hlinkClick r:id="rId5" action="ppaction://hlinksldjump"/>
              </a:rPr>
              <a:t>obsah</a:t>
            </a:r>
            <a:endParaRPr kumimoji="0" lang="sk-SK" altLang="sk-SK" sz="1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2" grpId="0" animBg="1"/>
      <p:bldP spid="21508" grpId="0" autoUpdateAnimBg="0"/>
      <p:bldP spid="21510" grpId="0" autoUpdateAnimBg="0"/>
      <p:bldP spid="21511" grpId="0" autoUpdateAnimBg="0"/>
      <p:bldP spid="21512" grpId="0" autoUpdateAnimBg="0"/>
      <p:bldP spid="21513" grpId="0" autoUpdateAnimBg="0"/>
      <p:bldP spid="21514" grpId="0" autoUpdateAnimBg="0"/>
      <p:bldP spid="21516" grpId="0" autoUpdateAnimBg="0"/>
      <p:bldP spid="21517" grpId="0" autoUpdateAnimBg="0"/>
      <p:bldP spid="21518" grpId="0" autoUpdateAnimBg="0"/>
      <p:bldP spid="21519" grpId="0" autoUpdateAnimBg="0"/>
      <p:bldP spid="21520" grpId="0" autoUpdateAnimBg="0"/>
      <p:bldP spid="21521" grpId="0" autoUpdateAnimBg="0"/>
      <p:bldP spid="21523" grpId="0" autoUpdateAnimBg="0"/>
      <p:bldP spid="21524" grpId="0" autoUpdateAnimBg="0"/>
      <p:bldP spid="21525" grpId="0" autoUpdateAnimBg="0"/>
      <p:bldP spid="21526" grpId="0" autoUpdateAnimBg="0"/>
      <p:bldP spid="21527" grpId="0" autoUpdateAnimBg="0"/>
      <p:bldP spid="21528" grpId="0" autoUpdateAnimBg="0"/>
      <p:bldP spid="21529" grpId="0" autoUpdateAnimBg="0"/>
    </p:bldLst>
  </p:timing>
</p:sld>
</file>

<file path=ppt/theme/theme1.xml><?xml version="1.0" encoding="utf-8"?>
<a:theme xmlns:a="http://schemas.openxmlformats.org/drawingml/2006/main" name="Současný portrét">
  <a:themeElements>
    <a:clrScheme name="">
      <a:dk1>
        <a:srgbClr val="000000"/>
      </a:dk1>
      <a:lt1>
        <a:srgbClr val="FFFFFF"/>
      </a:lt1>
      <a:dk2>
        <a:srgbClr val="FF5050"/>
      </a:dk2>
      <a:lt2>
        <a:srgbClr val="EFC95F"/>
      </a:lt2>
      <a:accent1>
        <a:srgbClr val="FFFFFF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95C"/>
      </a:accent6>
      <a:hlink>
        <a:srgbClr val="0066CC"/>
      </a:hlink>
      <a:folHlink>
        <a:srgbClr val="0066CC"/>
      </a:folHlink>
    </a:clrScheme>
    <a:fontScheme name="Současný portré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sk-S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sk-S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Současný portré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časný portré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časný portré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časný portré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časný portré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časný portré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časný portré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Office\Sablony\Návrhy prezentací\Současný portrét.pot</Template>
  <TotalTime>2381</TotalTime>
  <Words>663</Words>
  <Application>Microsoft Office PowerPoint</Application>
  <PresentationFormat>Prezentácia na obrazovke (4:3)</PresentationFormat>
  <Paragraphs>159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7" baseType="lpstr">
      <vt:lpstr>Comic Sans MS</vt:lpstr>
      <vt:lpstr>Arial</vt:lpstr>
      <vt:lpstr>Arial Black</vt:lpstr>
      <vt:lpstr>Tahoma</vt:lpstr>
      <vt:lpstr>Monotype Sorts</vt:lpstr>
      <vt:lpstr>Times New Roman</vt:lpstr>
      <vt:lpstr>Symbol</vt:lpstr>
      <vt:lpstr>Současný portrét</vt:lpstr>
      <vt:lpstr>KRUŽNICA a BOD  KRUŽNICA a PRIAMKA</vt:lpstr>
      <vt:lpstr>Obsah:</vt:lpstr>
      <vt:lpstr>kružnica a bod  k,M</vt:lpstr>
      <vt:lpstr>Prezentácia programu PowerPoint</vt:lpstr>
      <vt:lpstr>kružnica a priamka k,p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miro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nadpisu</dc:title>
  <dc:creator>cermir</dc:creator>
  <cp:lastModifiedBy>Dušan Andraško</cp:lastModifiedBy>
  <cp:revision>121</cp:revision>
  <dcterms:created xsi:type="dcterms:W3CDTF">2005-08-28T20:26:30Z</dcterms:created>
  <dcterms:modified xsi:type="dcterms:W3CDTF">2023-02-03T09:28:09Z</dcterms:modified>
</cp:coreProperties>
</file>