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76" r:id="rId4"/>
    <p:sldId id="278" r:id="rId5"/>
    <p:sldId id="288" r:id="rId6"/>
    <p:sldId id="277" r:id="rId7"/>
    <p:sldId id="267" r:id="rId8"/>
    <p:sldId id="279" r:id="rId9"/>
    <p:sldId id="284" r:id="rId10"/>
    <p:sldId id="258" r:id="rId11"/>
    <p:sldId id="286" r:id="rId12"/>
    <p:sldId id="283" r:id="rId13"/>
    <p:sldId id="262" r:id="rId14"/>
    <p:sldId id="295" r:id="rId15"/>
    <p:sldId id="289" r:id="rId16"/>
    <p:sldId id="296" r:id="rId17"/>
    <p:sldId id="290" r:id="rId18"/>
    <p:sldId id="291" r:id="rId19"/>
    <p:sldId id="292" r:id="rId20"/>
    <p:sldId id="293" r:id="rId21"/>
    <p:sldId id="294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E739"/>
    <a:srgbClr val="0000FF"/>
    <a:srgbClr val="F030B9"/>
    <a:srgbClr val="336699"/>
    <a:srgbClr val="FF9900"/>
    <a:srgbClr val="006600"/>
    <a:srgbClr val="F7F7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>
      <p:cViewPr varScale="1">
        <p:scale>
          <a:sx n="62" d="100"/>
          <a:sy n="62" d="100"/>
        </p:scale>
        <p:origin x="12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A8D7B67-4243-4709-A441-7F786141F702}" type="datetimeFigureOut">
              <a:rPr lang="sk-SK"/>
              <a:pPr>
                <a:defRPr/>
              </a:pPr>
              <a:t>27. 1. 2022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F07E0D-83E6-43C6-9180-05E6A9260E60}" type="slidenum">
              <a:rPr lang="sk-SK" altLang="sk-SK"/>
              <a:pPr/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080E0-77B8-4536-8082-954AD50FCB15}" type="slidenum">
              <a:rPr lang="sk-SK" altLang="sk-SK"/>
              <a:pPr/>
              <a:t>14</a:t>
            </a:fld>
            <a:endParaRPr lang="sk-SK" altLang="sk-SK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89781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2B25B-1384-4771-882C-80D763DFF1D0}" type="slidenum">
              <a:rPr lang="sk-SK" altLang="sk-SK"/>
              <a:pPr/>
              <a:t>15</a:t>
            </a:fld>
            <a:endParaRPr lang="sk-SK" altLang="sk-SK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14640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B475E-ADA4-4E61-BFD2-5735285D14AC}" type="slidenum">
              <a:rPr lang="sk-SK" altLang="sk-SK"/>
              <a:pPr/>
              <a:t>16</a:t>
            </a:fld>
            <a:endParaRPr lang="sk-SK" altLang="sk-SK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78690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F2D9A-F32B-4E1D-8EED-C675CBF17258}" type="slidenum">
              <a:rPr lang="sk-SK" altLang="sk-SK"/>
              <a:pPr/>
              <a:t>17</a:t>
            </a:fld>
            <a:endParaRPr lang="sk-SK" altLang="sk-SK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2498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DFB8F-EE96-4ACF-BA1A-5568B934161A}" type="slidenum">
              <a:rPr lang="sk-SK" altLang="sk-SK"/>
              <a:pPr/>
              <a:t>18</a:t>
            </a:fld>
            <a:endParaRPr lang="sk-SK" altLang="sk-SK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11183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29962-7F89-493F-A76B-40B032D5ABCD}" type="slidenum">
              <a:rPr lang="sk-SK" altLang="sk-SK"/>
              <a:pPr/>
              <a:t>19</a:t>
            </a:fld>
            <a:endParaRPr lang="sk-SK" altLang="sk-SK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17210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FE2F4-0D6A-4FD3-B7F7-C66FA4492EA0}" type="slidenum">
              <a:rPr lang="sk-SK" altLang="sk-SK"/>
              <a:pPr/>
              <a:t>20</a:t>
            </a:fld>
            <a:endParaRPr lang="sk-SK" altLang="sk-SK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86260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E2D7B-F94A-4BBE-AF63-ACD4491504C4}" type="slidenum">
              <a:rPr lang="sk-SK" altLang="sk-SK"/>
              <a:pPr/>
              <a:t>21</a:t>
            </a:fld>
            <a:endParaRPr lang="sk-SK" altLang="sk-SK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26931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921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841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37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93664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370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679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818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4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314719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</p:spTree>
    <p:extLst>
      <p:ext uri="{BB962C8B-B14F-4D97-AF65-F5344CB8AC3E}">
        <p14:creationId xmlns:p14="http://schemas.microsoft.com/office/powerpoint/2010/main" val="356428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323850" y="836613"/>
            <a:ext cx="8569325" cy="5761037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sk-SK">
              <a:latin typeface="Arial" charset="0"/>
              <a:cs typeface="Arial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812088" y="630237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sk-SK" b="1">
                <a:solidFill>
                  <a:srgbClr val="336699"/>
                </a:solidFill>
              </a:rPr>
              <a:t>Page </a:t>
            </a:r>
            <a:fld id="{38BA4463-6539-43F6-BF5F-89CCD2390E46}" type="slidenum">
              <a:rPr lang="fr-FR" altLang="sk-SK" b="1">
                <a:solidFill>
                  <a:srgbClr val="336699"/>
                </a:solidFill>
              </a:rPr>
              <a:pPr eaLnBrk="1" hangingPunct="1"/>
              <a:t>‹#›</a:t>
            </a:fld>
            <a:endParaRPr lang="fr-FR" altLang="sk-SK" b="1">
              <a:solidFill>
                <a:srgbClr val="3366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30.png"/><Relationship Id="rId7" Type="http://schemas.openxmlformats.org/officeDocument/2006/relationships/image" Target="../media/image3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3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0.gif"/><Relationship Id="rId5" Type="http://schemas.openxmlformats.org/officeDocument/2006/relationships/image" Target="../media/image49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2.gif"/><Relationship Id="rId5" Type="http://schemas.openxmlformats.org/officeDocument/2006/relationships/image" Target="../media/image51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3.wmf"/><Relationship Id="rId10" Type="http://schemas.openxmlformats.org/officeDocument/2006/relationships/image" Target="../media/image55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gi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8.gif"/><Relationship Id="rId7" Type="http://schemas.openxmlformats.org/officeDocument/2006/relationships/image" Target="../media/image1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19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708400" y="1125538"/>
            <a:ext cx="4751388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sk-SK" sz="4000" b="1" dirty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charset="0"/>
              </a:rPr>
              <a:t>Goniometrické </a:t>
            </a:r>
          </a:p>
          <a:p>
            <a:pPr algn="r">
              <a:defRPr/>
            </a:pPr>
            <a:r>
              <a:rPr lang="sk-SK" sz="4000" b="1" dirty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cs typeface="Arial" charset="0"/>
              </a:rPr>
              <a:t>        funkcie I</a:t>
            </a:r>
            <a:endParaRPr lang="fr-FR" sz="4000" b="1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Arial" charset="0"/>
            </a:endParaRPr>
          </a:p>
          <a:p>
            <a:pPr>
              <a:defRPr/>
            </a:pPr>
            <a:endParaRPr lang="fr-FR" sz="2400" i="1" dirty="0">
              <a:solidFill>
                <a:srgbClr val="336699"/>
              </a:solidFill>
              <a:latin typeface="Arial" charset="0"/>
              <a:cs typeface="Arial" charset="0"/>
            </a:endParaRPr>
          </a:p>
        </p:txBody>
      </p:sp>
      <p:pic>
        <p:nvPicPr>
          <p:cNvPr id="2052" name="Obrázok 3" descr="Circle-trig6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0563" y="3068638"/>
            <a:ext cx="3959225" cy="275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7308850" y="2636838"/>
            <a:ext cx="12239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(úvod)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Obrázok 2" descr="cos_gen_8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1484313"/>
            <a:ext cx="756285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dpis 1"/>
          <p:cNvSpPr txBox="1">
            <a:spLocks/>
          </p:cNvSpPr>
          <p:nvPr/>
        </p:nvSpPr>
        <p:spPr bwMode="auto">
          <a:xfrm>
            <a:off x="0" y="188913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sk-SK" sz="2800" b="1" kern="0" dirty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Jednotková kružnica a graf funkcie cos:</a:t>
            </a:r>
          </a:p>
        </p:txBody>
      </p:sp>
      <p:sp>
        <p:nvSpPr>
          <p:cNvPr id="6" name="Obdĺžnik 14"/>
          <p:cNvSpPr>
            <a:spLocks noChangeArrowheads="1"/>
          </p:cNvSpPr>
          <p:nvPr/>
        </p:nvSpPr>
        <p:spPr bwMode="auto">
          <a:xfrm>
            <a:off x="971550" y="1268413"/>
            <a:ext cx="7272338" cy="646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sk-SK" b="1" dirty="0">
                <a:latin typeface="Arial Narrow" pitchFamily="34" charset="0"/>
                <a:cs typeface="Times New Roman" pitchFamily="18" charset="0"/>
              </a:rPr>
              <a:t>Transformácia hodnôt súradníc </a:t>
            </a:r>
            <a:r>
              <a:rPr lang="sk-SK" b="1" dirty="0">
                <a:solidFill>
                  <a:srgbClr val="56E7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x</a:t>
            </a:r>
            <a:r>
              <a:rPr lang="sk-SK" b="1" dirty="0">
                <a:solidFill>
                  <a:srgbClr val="56E739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sk-SK" b="1" dirty="0">
                <a:solidFill>
                  <a:srgbClr val="56E7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= cos </a:t>
            </a:r>
            <a:r>
              <a:rPr lang="el-GR" b="1" dirty="0">
                <a:solidFill>
                  <a:srgbClr val="56E7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β</a:t>
            </a:r>
            <a:r>
              <a:rPr lang="sk-SK" b="1" dirty="0">
                <a:solidFill>
                  <a:srgbClr val="56E7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 </a:t>
            </a:r>
            <a:r>
              <a:rPr lang="sk-SK" b="1" dirty="0">
                <a:latin typeface="Arial Narrow" pitchFamily="34" charset="0"/>
                <a:cs typeface="Times New Roman" pitchFamily="18" charset="0"/>
              </a:rPr>
              <a:t>všetkých bodov jednotkovej kružnice</a:t>
            </a:r>
          </a:p>
          <a:p>
            <a:pPr algn="ctr" eaLnBrk="0" hangingPunct="0">
              <a:defRPr/>
            </a:pPr>
            <a:r>
              <a:rPr lang="sk-SK" b="1" dirty="0">
                <a:latin typeface="Arial Narrow" pitchFamily="34" charset="0"/>
                <a:cs typeface="Times New Roman" pitchFamily="18" charset="0"/>
              </a:rPr>
              <a:t>na intervale (0, 2</a:t>
            </a:r>
            <a:r>
              <a:rPr lang="el-GR" b="1" dirty="0">
                <a:latin typeface="Arial Narrow" pitchFamily="34" charset="0"/>
                <a:cs typeface="Times New Roman" pitchFamily="18" charset="0"/>
              </a:rPr>
              <a:t>π</a:t>
            </a:r>
            <a:r>
              <a:rPr lang="sk-SK" b="1" dirty="0">
                <a:latin typeface="Arial Narrow" pitchFamily="34" charset="0"/>
                <a:cs typeface="Times New Roman" pitchFamily="18" charset="0"/>
              </a:rPr>
              <a:t>) do súradnicovej sústavy: </a:t>
            </a:r>
            <a:endParaRPr lang="sk-SK" sz="800" b="1" dirty="0"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/>
          <p:cNvSpPr txBox="1">
            <a:spLocks/>
          </p:cNvSpPr>
          <p:nvPr/>
        </p:nvSpPr>
        <p:spPr bwMode="auto">
          <a:xfrm>
            <a:off x="0" y="188913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sk-SK" sz="2800" b="1" kern="0" dirty="0">
                <a:latin typeface="Arial Narrow" pitchFamily="34" charset="0"/>
                <a:ea typeface="+mj-ea"/>
                <a:cs typeface="+mj-cs"/>
              </a:rPr>
              <a:t>Grafom funkcie </a:t>
            </a:r>
            <a:r>
              <a:rPr lang="sk-SK" sz="2800" b="1" i="1" kern="0" dirty="0">
                <a:latin typeface="Arial Narrow" pitchFamily="34" charset="0"/>
                <a:ea typeface="+mj-ea"/>
                <a:cs typeface="+mj-cs"/>
              </a:rPr>
              <a:t>y = cos (x) </a:t>
            </a:r>
            <a:r>
              <a:rPr lang="sk-SK" sz="2800" b="1" kern="0" dirty="0">
                <a:latin typeface="Arial Narrow" pitchFamily="34" charset="0"/>
                <a:ea typeface="+mj-ea"/>
                <a:cs typeface="+mj-cs"/>
              </a:rPr>
              <a:t>je </a:t>
            </a:r>
            <a:r>
              <a:rPr lang="sk-SK" sz="2800" b="1" kern="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kosínusoida</a:t>
            </a:r>
            <a:r>
              <a:rPr lang="sk-SK" sz="2800" b="1" kern="0" dirty="0">
                <a:latin typeface="Arial Narrow" pitchFamily="34" charset="0"/>
                <a:ea typeface="+mj-ea"/>
                <a:cs typeface="+mj-cs"/>
              </a:rPr>
              <a:t>:</a:t>
            </a:r>
          </a:p>
        </p:txBody>
      </p:sp>
      <p:pic>
        <p:nvPicPr>
          <p:cNvPr id="11267" name="Obrázok 6" descr="cosin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613" y="1557338"/>
            <a:ext cx="7685087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Skupina 10"/>
          <p:cNvGrpSpPr>
            <a:grpSpLocks/>
          </p:cNvGrpSpPr>
          <p:nvPr/>
        </p:nvGrpSpPr>
        <p:grpSpPr bwMode="auto">
          <a:xfrm>
            <a:off x="323850" y="115888"/>
            <a:ext cx="8712200" cy="2520950"/>
            <a:chOff x="323528" y="116632"/>
            <a:chExt cx="8712968" cy="2520280"/>
          </a:xfrm>
        </p:grpSpPr>
        <p:sp>
          <p:nvSpPr>
            <p:cNvPr id="3" name="Obdĺžnik 2"/>
            <p:cNvSpPr/>
            <p:nvPr/>
          </p:nvSpPr>
          <p:spPr>
            <a:xfrm>
              <a:off x="323528" y="116632"/>
              <a:ext cx="8712968" cy="2520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k-SK"/>
            </a:p>
          </p:txBody>
        </p:sp>
        <p:pic>
          <p:nvPicPr>
            <p:cNvPr id="16395" name="Picture 2" descr="http://www.nabla.hr/MeTrigFValuesT.GI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8525"/>
            <a:stretch>
              <a:fillRect/>
            </a:stretch>
          </p:blipFill>
          <p:spPr bwMode="auto">
            <a:xfrm>
              <a:off x="395536" y="188640"/>
              <a:ext cx="8568952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Obrázok 3" descr="330px-Periodic_s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288" y="2852738"/>
            <a:ext cx="2520950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ázok 4" descr="acp33a.gi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163" y="5659438"/>
            <a:ext cx="2470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ázok 5" descr="gon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138" y="2708275"/>
            <a:ext cx="551338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ázok 6" descr="gon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138" y="4221163"/>
            <a:ext cx="5464175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BlokTextu 7"/>
          <p:cNvSpPr txBox="1">
            <a:spLocks noChangeArrowheads="1"/>
          </p:cNvSpPr>
          <p:nvPr/>
        </p:nvSpPr>
        <p:spPr bwMode="auto">
          <a:xfrm>
            <a:off x="2124075" y="6237288"/>
            <a:ext cx="237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000" u="sng">
                <a:solidFill>
                  <a:srgbClr val="FF0000"/>
                </a:solidFill>
                <a:latin typeface="Freehand521 BT" pitchFamily="66" charset="0"/>
              </a:rPr>
              <a:t>...niečo zaujímavé</a:t>
            </a:r>
          </a:p>
        </p:txBody>
      </p:sp>
      <p:pic>
        <p:nvPicPr>
          <p:cNvPr id="16392" name="Picture 5" descr="http://www.alarmsecurity.cz/fotky29870/panacek_s_otaznikem.jpg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175" y="6092825"/>
            <a:ext cx="9683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http://sevci-pripravka.cz/wp-content/uploads/2014/11/vykricnik.jpg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0400" y="5373688"/>
            <a:ext cx="863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Obrázok 1" descr="Unit_Circle_Angles_Color_Clock_Fac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6700" y="520700"/>
            <a:ext cx="6337300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Skupina 22"/>
          <p:cNvGrpSpPr>
            <a:grpSpLocks/>
          </p:cNvGrpSpPr>
          <p:nvPr/>
        </p:nvGrpSpPr>
        <p:grpSpPr bwMode="auto">
          <a:xfrm>
            <a:off x="250825" y="765175"/>
            <a:ext cx="2881313" cy="3208338"/>
            <a:chOff x="251520" y="764704"/>
            <a:chExt cx="2880320" cy="3208972"/>
          </a:xfrm>
        </p:grpSpPr>
        <p:pic>
          <p:nvPicPr>
            <p:cNvPr id="17415" name="Obrázok 13" descr="Clipboard4.jpg"/>
            <p:cNvPicPr>
              <a:picLocks noChangeAspect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764704"/>
              <a:ext cx="2796362" cy="1668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6" name="Obrázok 14" descr="Clipboard3.jpg"/>
            <p:cNvPicPr>
              <a:picLocks noChangeAspect="1"/>
            </p:cNvPicPr>
            <p:nvPr/>
          </p:nvPicPr>
          <p:blipFill>
            <a:blip r:embed="rId4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348880"/>
              <a:ext cx="2880320" cy="1624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BlokTextu 17"/>
          <p:cNvSpPr txBox="1">
            <a:spLocks noChangeArrowheads="1"/>
          </p:cNvSpPr>
          <p:nvPr/>
        </p:nvSpPr>
        <p:spPr bwMode="auto">
          <a:xfrm>
            <a:off x="250825" y="188913"/>
            <a:ext cx="3529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400" u="sng">
                <a:solidFill>
                  <a:srgbClr val="0070C0"/>
                </a:solidFill>
                <a:latin typeface="Freehand521 BT" pitchFamily="66" charset="0"/>
              </a:rPr>
              <a:t>Ako si to zapamätám</a:t>
            </a:r>
          </a:p>
        </p:txBody>
      </p:sp>
      <p:pic>
        <p:nvPicPr>
          <p:cNvPr id="17413" name="Obrázok 20" descr="panacek otaznik.png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575" y="0"/>
            <a:ext cx="736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Obrázok 1" descr="unitcircle6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3" y="4221163"/>
            <a:ext cx="20875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/>
              <a:t>Graf funkcie  </a:t>
            </a:r>
            <a:r>
              <a:rPr lang="sk-SK" altLang="sk-SK" sz="4000" b="1" i="1">
                <a:solidFill>
                  <a:srgbClr val="0000CC"/>
                </a:solidFill>
              </a:rPr>
              <a:t>y</a:t>
            </a:r>
            <a:r>
              <a:rPr lang="sk-SK" altLang="sk-SK" sz="4000" b="1">
                <a:solidFill>
                  <a:srgbClr val="0000CC"/>
                </a:solidFill>
              </a:rPr>
              <a:t> = sin </a:t>
            </a:r>
            <a:r>
              <a:rPr lang="sk-SK" altLang="sk-SK" sz="4000" b="1" i="1">
                <a:solidFill>
                  <a:srgbClr val="0000CC"/>
                </a:solidFill>
              </a:rPr>
              <a:t>x</a:t>
            </a:r>
          </a:p>
        </p:txBody>
      </p:sp>
      <p:pic>
        <p:nvPicPr>
          <p:cNvPr id="12800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1188" y="1628775"/>
            <a:ext cx="8281987" cy="4337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4393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/>
              <a:t>Vlastnosti funkcie  </a:t>
            </a:r>
            <a:r>
              <a:rPr lang="sk-SK" altLang="sk-SK" sz="4700" b="1" i="1"/>
              <a:t>y</a:t>
            </a:r>
            <a:r>
              <a:rPr lang="sk-SK" altLang="sk-SK" sz="4700" b="1"/>
              <a:t> = sin </a:t>
            </a:r>
            <a:r>
              <a:rPr lang="sk-SK" altLang="sk-SK" sz="4700" b="1" i="1"/>
              <a:t>x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8925"/>
            <a:ext cx="8280400" cy="44624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dirty="0">
                <a:latin typeface="Times New Roman" panose="02020603050405020304" pitchFamily="18" charset="0"/>
              </a:rPr>
              <a:t>periodická, </a:t>
            </a:r>
            <a:r>
              <a:rPr lang="sk-SK" altLang="sk-SK" sz="2400" dirty="0" err="1">
                <a:latin typeface="Times New Roman" panose="02020603050405020304" pitchFamily="18" charset="0"/>
              </a:rPr>
              <a:t>najm</a:t>
            </a:r>
            <a:r>
              <a:rPr lang="sk-SK" altLang="sk-SK" sz="2400" dirty="0">
                <a:latin typeface="Times New Roman" panose="02020603050405020304" pitchFamily="18" charset="0"/>
              </a:rPr>
              <a:t>. per</a:t>
            </a:r>
            <a:r>
              <a:rPr lang="en-US" altLang="sk-SK" sz="2400" dirty="0" err="1">
                <a:latin typeface="Times New Roman" panose="02020603050405020304" pitchFamily="18" charset="0"/>
              </a:rPr>
              <a:t>i</a:t>
            </a:r>
            <a:r>
              <a:rPr lang="sk-SK" altLang="sk-SK" sz="2400" dirty="0">
                <a:latin typeface="Times New Roman" panose="02020603050405020304" pitchFamily="18" charset="0"/>
              </a:rPr>
              <a:t>ó</a:t>
            </a:r>
            <a:r>
              <a:rPr lang="en-US" altLang="sk-SK" sz="2400" dirty="0">
                <a:latin typeface="Times New Roman" panose="02020603050405020304" pitchFamily="18" charset="0"/>
              </a:rPr>
              <a:t>d</a:t>
            </a:r>
            <a:r>
              <a:rPr lang="sk-SK" altLang="sk-SK" sz="2400" dirty="0">
                <a:latin typeface="Times New Roman" panose="02020603050405020304" pitchFamily="18" charset="0"/>
              </a:rPr>
              <a:t>a  p = 2 </a:t>
            </a:r>
            <a:r>
              <a:rPr lang="el-GR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sin </a:t>
            </a:r>
            <a:r>
              <a:rPr lang="sk-SK" altLang="sk-S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sin (</a:t>
            </a:r>
            <a:r>
              <a:rPr lang="sk-SK" altLang="sk-S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sk-SK" altLang="sk-S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 </a:t>
            </a:r>
            <a:r>
              <a:rPr lang="el-GR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sk-SK" altLang="sk-S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nie je prostá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sk-SK" altLang="sk-S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nepárna,  </a:t>
            </a:r>
            <a:r>
              <a:rPr lang="sk-SK" altLang="sk-SK" sz="2400" dirty="0">
                <a:latin typeface="Times New Roman" panose="02020603050405020304" pitchFamily="18" charset="0"/>
              </a:rPr>
              <a:t>sin (-</a:t>
            </a:r>
            <a:r>
              <a:rPr lang="sk-SK" altLang="sk-SK" sz="2400" i="1" dirty="0">
                <a:latin typeface="Times New Roman" panose="02020603050405020304" pitchFamily="18" charset="0"/>
              </a:rPr>
              <a:t>x</a:t>
            </a:r>
            <a:r>
              <a:rPr lang="sk-SK" altLang="sk-SK" sz="2400" dirty="0">
                <a:latin typeface="Times New Roman" panose="02020603050405020304" pitchFamily="18" charset="0"/>
              </a:rPr>
              <a:t>)</a:t>
            </a:r>
            <a:r>
              <a:rPr lang="sk-SK" altLang="sk-SK" sz="2400" i="1" dirty="0">
                <a:latin typeface="Times New Roman" panose="02020603050405020304" pitchFamily="18" charset="0"/>
              </a:rPr>
              <a:t> = - </a:t>
            </a:r>
            <a:r>
              <a:rPr lang="sk-SK" altLang="sk-SK" sz="2400" dirty="0">
                <a:latin typeface="Times New Roman" panose="02020603050405020304" pitchFamily="18" charset="0"/>
              </a:rPr>
              <a:t>sin </a:t>
            </a:r>
            <a:r>
              <a:rPr lang="sk-SK" altLang="sk-SK" sz="2400" i="1" dirty="0"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i="1" dirty="0">
                <a:latin typeface="Times New Roman" panose="02020603050405020304" pitchFamily="18" charset="0"/>
              </a:rPr>
              <a:t>ohraničená     d = -</a:t>
            </a:r>
            <a:r>
              <a:rPr lang="sk-SK" altLang="sk-SK" sz="2400" dirty="0">
                <a:latin typeface="Times New Roman" panose="02020603050405020304" pitchFamily="18" charset="0"/>
              </a:rPr>
              <a:t>1</a:t>
            </a:r>
            <a:r>
              <a:rPr lang="sk-SK" altLang="sk-SK" sz="2400" i="1" dirty="0">
                <a:latin typeface="Times New Roman" panose="02020603050405020304" pitchFamily="18" charset="0"/>
              </a:rPr>
              <a:t>,  h = </a:t>
            </a:r>
            <a:r>
              <a:rPr lang="sk-SK" altLang="sk-SK" sz="2400" dirty="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endParaRPr lang="sk-SK" altLang="sk-SK" sz="90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i="1" dirty="0">
                <a:latin typeface="Times New Roman" panose="02020603050405020304" pitchFamily="18" charset="0"/>
              </a:rPr>
              <a:t>minimum v bodoch        </a:t>
            </a:r>
            <a:r>
              <a:rPr lang="en-US" altLang="sk-SK" sz="2400" dirty="0">
                <a:latin typeface="Times New Roman" panose="02020603050405020304" pitchFamily="18" charset="0"/>
              </a:rPr>
              <a:t>{</a:t>
            </a:r>
            <a:r>
              <a:rPr lang="en-US" altLang="sk-SK" sz="2400" i="1" dirty="0">
                <a:latin typeface="Times New Roman" panose="02020603050405020304" pitchFamily="18" charset="0"/>
              </a:rPr>
              <a:t> </a:t>
            </a:r>
            <a:r>
              <a:rPr lang="en-US" altLang="sk-SK" sz="2400" i="1" dirty="0" smtClean="0">
                <a:latin typeface="Times New Roman" panose="02020603050405020304" pitchFamily="18" charset="0"/>
              </a:rPr>
              <a:t>k</a:t>
            </a:r>
            <a:r>
              <a:rPr lang="en-US" altLang="sk-SK" sz="2400" dirty="0" smtClean="0">
                <a:latin typeface="Times New Roman" panose="02020603050405020304" pitchFamily="18" charset="0"/>
                <a:sym typeface="Mathematica1" pitchFamily="2" charset="2"/>
              </a:rPr>
              <a:t></a:t>
            </a:r>
            <a:r>
              <a:rPr lang="sk-SK" altLang="sk-SK" sz="2400" dirty="0" smtClean="0">
                <a:latin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sk-SK" sz="2400" dirty="0">
                <a:latin typeface="Times New Roman" panose="02020603050405020304" pitchFamily="18" charset="0"/>
                <a:sym typeface="Mathematica1" pitchFamily="2" charset="2"/>
              </a:rPr>
              <a:t>Z;</a:t>
            </a:r>
            <a:r>
              <a:rPr lang="en-US" altLang="sk-SK" sz="2400" i="1" dirty="0">
                <a:latin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sk-S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altLang="sk-SK" sz="2400" dirty="0">
                <a:latin typeface="Times New Roman" panose="02020603050405020304" pitchFamily="18" charset="0"/>
              </a:rPr>
              <a:t>2 </a:t>
            </a:r>
            <a:r>
              <a:rPr lang="el-GR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sk-SK" alt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sk-SK" altLang="sk-S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endParaRPr lang="sk-SK" altLang="sk-SK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i="1" dirty="0">
                <a:latin typeface="Times New Roman" panose="02020603050405020304" pitchFamily="18" charset="0"/>
              </a:rPr>
              <a:t>m</a:t>
            </a:r>
            <a:r>
              <a:rPr lang="en-US" altLang="sk-SK" sz="2400" i="1" dirty="0">
                <a:latin typeface="Times New Roman" panose="02020603050405020304" pitchFamily="18" charset="0"/>
              </a:rPr>
              <a:t>ax</a:t>
            </a:r>
            <a:r>
              <a:rPr lang="sk-SK" altLang="sk-SK" sz="2400" i="1" dirty="0">
                <a:latin typeface="Times New Roman" panose="02020603050405020304" pitchFamily="18" charset="0"/>
              </a:rPr>
              <a:t>. v bodoch  </a:t>
            </a:r>
            <a:r>
              <a:rPr lang="en-US" altLang="sk-SK" sz="2400" dirty="0">
                <a:latin typeface="Times New Roman" panose="02020603050405020304" pitchFamily="18" charset="0"/>
              </a:rPr>
              <a:t>{</a:t>
            </a:r>
            <a:r>
              <a:rPr lang="en-US" altLang="sk-SK" sz="2400" i="1" dirty="0">
                <a:latin typeface="Times New Roman" panose="02020603050405020304" pitchFamily="18" charset="0"/>
              </a:rPr>
              <a:t> k</a:t>
            </a:r>
            <a:r>
              <a:rPr lang="en-US" altLang="sk-SK" sz="2400" dirty="0">
                <a:latin typeface="Times New Roman" panose="02020603050405020304" pitchFamily="18" charset="0"/>
                <a:sym typeface="Mathematica1" pitchFamily="2" charset="2"/>
              </a:rPr>
              <a:t></a:t>
            </a:r>
            <a:r>
              <a:rPr lang="sk-SK" altLang="sk-SK" sz="2400" dirty="0">
                <a:latin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sk-SK" sz="2400" dirty="0">
                <a:latin typeface="Times New Roman" panose="02020603050405020304" pitchFamily="18" charset="0"/>
                <a:sym typeface="Mathematica1" pitchFamily="2" charset="2"/>
              </a:rPr>
              <a:t>Z;</a:t>
            </a:r>
            <a:r>
              <a:rPr lang="en-US" altLang="sk-SK" sz="2400" i="1" dirty="0">
                <a:latin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</a:t>
            </a:r>
            <a:r>
              <a:rPr lang="en-US" altLang="sk-SK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k-SK" altLang="sk-SK" sz="2400" dirty="0">
                <a:latin typeface="Times New Roman" panose="02020603050405020304" pitchFamily="18" charset="0"/>
              </a:rPr>
              <a:t>2 </a:t>
            </a:r>
            <a:r>
              <a:rPr lang="el-GR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sk-SK" alt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sk-SK" alt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sk-SK" altLang="sk-S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Rastúca na intervaloch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sk-SK" alt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sk-SK" altLang="sk-S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Klesajúca na intervaloch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4859338" y="3068638"/>
          <a:ext cx="6334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Rovnica" r:id="rId5" imgW="266400" imgH="393480" progId="Equation.3">
                  <p:embed/>
                </p:oleObj>
              </mc:Choice>
              <mc:Fallback>
                <p:oleObj name="Rovnica" r:id="rId5" imgW="266400" imgH="393480" progId="Equation.3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068638"/>
                        <a:ext cx="6334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851275" y="3716338"/>
          <a:ext cx="3921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Rovnica" r:id="rId7" imgW="164880" imgH="393480" progId="Equation.3">
                  <p:embed/>
                </p:oleObj>
              </mc:Choice>
              <mc:Fallback>
                <p:oleObj name="Rovnica" r:id="rId7" imgW="164880" imgH="393480" progId="Equation.3">
                  <p:embed/>
                  <p:pic>
                    <p:nvPicPr>
                      <p:cNvPr id="74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716338"/>
                        <a:ext cx="3921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4322763" y="4581525"/>
          <a:ext cx="27257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Rovnica" r:id="rId9" imgW="1498320" imgH="431640" progId="Equation.3">
                  <p:embed/>
                </p:oleObj>
              </mc:Choice>
              <mc:Fallback>
                <p:oleObj name="Rovnica" r:id="rId9" imgW="1498320" imgH="431640" progId="Equation.3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4581525"/>
                        <a:ext cx="27257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4540250" y="5381625"/>
          <a:ext cx="26987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Rovnica" r:id="rId11" imgW="1485720" imgH="431640" progId="Equation.3">
                  <p:embed/>
                </p:oleObj>
              </mc:Choice>
              <mc:Fallback>
                <p:oleObj name="Rovnica" r:id="rId11" imgW="1485720" imgH="431640" progId="Equation.3">
                  <p:embed/>
                  <p:pic>
                    <p:nvPicPr>
                      <p:cNvPr id="74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5381625"/>
                        <a:ext cx="26987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7091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74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74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z="4000"/>
              <a:t>Graf funkcie  </a:t>
            </a:r>
            <a:r>
              <a:rPr lang="sk-SK" altLang="sk-SK" sz="4000" b="1" i="1">
                <a:solidFill>
                  <a:schemeClr val="hlink"/>
                </a:solidFill>
              </a:rPr>
              <a:t>y</a:t>
            </a:r>
            <a:r>
              <a:rPr lang="sk-SK" altLang="sk-SK" sz="4000" b="1">
                <a:solidFill>
                  <a:schemeClr val="hlink"/>
                </a:solidFill>
              </a:rPr>
              <a:t> = cos </a:t>
            </a:r>
            <a:r>
              <a:rPr lang="sk-SK" altLang="sk-SK" sz="4000" b="1" i="1">
                <a:solidFill>
                  <a:schemeClr val="hlink"/>
                </a:solidFill>
              </a:rPr>
              <a:t>x</a:t>
            </a:r>
            <a:r>
              <a:rPr lang="sk-SK" altLang="sk-SK" sz="4000"/>
              <a:t> </a:t>
            </a:r>
            <a:endParaRPr lang="sk-SK" altLang="sk-SK" sz="4000" b="1" i="1">
              <a:solidFill>
                <a:srgbClr val="0000CC"/>
              </a:solidFill>
            </a:endParaRPr>
          </a:p>
        </p:txBody>
      </p:sp>
      <p:pic>
        <p:nvPicPr>
          <p:cNvPr id="125959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1188" y="1628775"/>
            <a:ext cx="8208962" cy="4298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9192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/>
              <a:t>Vlastnosti funkcie  </a:t>
            </a:r>
            <a:r>
              <a:rPr lang="sk-SK" altLang="sk-SK" sz="4700" b="1" i="1"/>
              <a:t>y</a:t>
            </a:r>
            <a:r>
              <a:rPr lang="sk-SK" altLang="sk-SK" sz="4700" b="1"/>
              <a:t> = cos </a:t>
            </a:r>
            <a:r>
              <a:rPr lang="sk-SK" altLang="sk-SK" sz="4700" b="1" i="1"/>
              <a:t>x</a:t>
            </a:r>
          </a:p>
        </p:txBody>
      </p:sp>
      <p:sp>
        <p:nvSpPr>
          <p:cNvPr id="757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09600" y="1484313"/>
            <a:ext cx="7923213" cy="4751387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>
                <a:latin typeface="Times New Roman" panose="02020603050405020304" pitchFamily="18" charset="0"/>
              </a:rPr>
              <a:t>periodická, najm. per</a:t>
            </a:r>
            <a:r>
              <a:rPr lang="en-US" altLang="sk-SK" sz="2400">
                <a:latin typeface="Times New Roman" panose="02020603050405020304" pitchFamily="18" charset="0"/>
              </a:rPr>
              <a:t>i</a:t>
            </a:r>
            <a:r>
              <a:rPr lang="sk-SK" altLang="sk-SK" sz="2400">
                <a:latin typeface="Times New Roman" panose="02020603050405020304" pitchFamily="18" charset="0"/>
              </a:rPr>
              <a:t>ó</a:t>
            </a:r>
            <a:r>
              <a:rPr lang="en-US" altLang="sk-SK" sz="2400">
                <a:latin typeface="Times New Roman" panose="02020603050405020304" pitchFamily="18" charset="0"/>
              </a:rPr>
              <a:t>d</a:t>
            </a:r>
            <a:r>
              <a:rPr lang="sk-SK" altLang="sk-SK" sz="2400">
                <a:latin typeface="Times New Roman" panose="02020603050405020304" pitchFamily="18" charset="0"/>
              </a:rPr>
              <a:t>a  p = 2 </a:t>
            </a:r>
            <a:r>
              <a:rPr lang="el-GR" altLang="sk-SK" sz="2400">
                <a:latin typeface="Times New Roman" panose="02020603050405020304" pitchFamily="18" charset="0"/>
              </a:rPr>
              <a:t>π</a:t>
            </a:r>
            <a:r>
              <a:rPr lang="sk-SK" altLang="sk-SK" sz="2400">
                <a:latin typeface="Times New Roman" panose="02020603050405020304" pitchFamily="18" charset="0"/>
              </a:rPr>
              <a:t> , co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sk-SK" altLang="sk-SK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cos (</a:t>
            </a:r>
            <a:r>
              <a:rPr lang="sk-SK" altLang="sk-SK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sk-SK" altLang="sk-SK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2 </a:t>
            </a:r>
            <a:r>
              <a:rPr lang="el-GR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8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>
                <a:latin typeface="Times New Roman" panose="02020603050405020304" pitchFamily="18" charset="0"/>
              </a:rPr>
              <a:t>nie je prostá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>
                <a:latin typeface="Times New Roman" panose="02020603050405020304" pitchFamily="18" charset="0"/>
              </a:rPr>
              <a:t>párna,  cos (-</a:t>
            </a:r>
            <a:r>
              <a:rPr lang="sk-SK" altLang="sk-SK" sz="2400" i="1">
                <a:latin typeface="Times New Roman" panose="02020603050405020304" pitchFamily="18" charset="0"/>
              </a:rPr>
              <a:t>x</a:t>
            </a:r>
            <a:r>
              <a:rPr lang="sk-SK" altLang="sk-SK" sz="2400">
                <a:latin typeface="Times New Roman" panose="02020603050405020304" pitchFamily="18" charset="0"/>
              </a:rPr>
              <a:t>)</a:t>
            </a:r>
            <a:r>
              <a:rPr lang="sk-SK" altLang="sk-SK" sz="2400" i="1">
                <a:latin typeface="Times New Roman" panose="02020603050405020304" pitchFamily="18" charset="0"/>
              </a:rPr>
              <a:t> =  </a:t>
            </a:r>
            <a:r>
              <a:rPr lang="sk-SK" altLang="sk-SK" sz="2400">
                <a:latin typeface="Times New Roman" panose="02020603050405020304" pitchFamily="18" charset="0"/>
              </a:rPr>
              <a:t>cos </a:t>
            </a:r>
            <a:r>
              <a:rPr lang="sk-SK" altLang="sk-SK" sz="2400" i="1">
                <a:latin typeface="Times New Roman" panose="02020603050405020304" pitchFamily="18" charset="0"/>
              </a:rPr>
              <a:t>x</a:t>
            </a:r>
          </a:p>
          <a:p>
            <a:pPr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i="1">
                <a:latin typeface="Times New Roman" panose="02020603050405020304" pitchFamily="18" charset="0"/>
              </a:rPr>
              <a:t>ohraničená     d = -</a:t>
            </a:r>
            <a:r>
              <a:rPr lang="sk-SK" altLang="sk-SK" sz="2400">
                <a:latin typeface="Times New Roman" panose="02020603050405020304" pitchFamily="18" charset="0"/>
              </a:rPr>
              <a:t>1</a:t>
            </a:r>
            <a:r>
              <a:rPr lang="sk-SK" altLang="sk-SK" sz="2400" i="1">
                <a:latin typeface="Times New Roman" panose="02020603050405020304" pitchFamily="18" charset="0"/>
              </a:rPr>
              <a:t>,   h = </a:t>
            </a:r>
            <a:r>
              <a:rPr lang="sk-SK" altLang="sk-SK" sz="2400">
                <a:latin typeface="Times New Roman" panose="02020603050405020304" pitchFamily="18" charset="0"/>
              </a:rPr>
              <a:t>1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9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i="1">
                <a:latin typeface="Times New Roman" panose="02020603050405020304" pitchFamily="18" charset="0"/>
              </a:rPr>
              <a:t>minimum v bodoch   </a:t>
            </a:r>
            <a:r>
              <a:rPr lang="en-US" altLang="sk-SK" sz="2400">
                <a:latin typeface="Times New Roman" panose="02020603050405020304" pitchFamily="18" charset="0"/>
              </a:rPr>
              <a:t>{</a:t>
            </a:r>
            <a:r>
              <a:rPr lang="en-US" altLang="sk-SK" sz="2400" i="1">
                <a:latin typeface="Times New Roman" panose="02020603050405020304" pitchFamily="18" charset="0"/>
              </a:rPr>
              <a:t> k</a:t>
            </a:r>
            <a:r>
              <a:rPr lang="en-US" altLang="sk-SK" sz="2400">
                <a:latin typeface="Times New Roman" panose="02020603050405020304" pitchFamily="18" charset="0"/>
                <a:sym typeface="Mathematica1" pitchFamily="2" charset="2"/>
              </a:rPr>
              <a:t></a:t>
            </a:r>
            <a:r>
              <a:rPr lang="sk-SK" altLang="sk-SK" sz="2400">
                <a:latin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sk-SK" sz="2400">
                <a:latin typeface="Times New Roman" panose="02020603050405020304" pitchFamily="18" charset="0"/>
                <a:sym typeface="Mathematica1" pitchFamily="2" charset="2"/>
              </a:rPr>
              <a:t>Z;</a:t>
            </a:r>
            <a:r>
              <a:rPr lang="en-US" altLang="sk-SK" sz="2400" i="1">
                <a:latin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sk-SK" altLang="sk-SK" sz="2400">
                <a:latin typeface="Times New Roman" panose="02020603050405020304" pitchFamily="18" charset="0"/>
              </a:rPr>
              <a:t>0 rad</a:t>
            </a:r>
            <a:r>
              <a:rPr lang="en-US" altLang="sk-SK" sz="2400">
                <a:latin typeface="Times New Roman" panose="02020603050405020304" pitchFamily="18" charset="0"/>
              </a:rPr>
              <a:t> + </a:t>
            </a:r>
            <a:r>
              <a:rPr lang="en-US" altLang="sk-SK" sz="2400" i="1">
                <a:latin typeface="Times New Roman" panose="02020603050405020304" pitchFamily="18" charset="0"/>
              </a:rPr>
              <a:t>k</a:t>
            </a:r>
            <a:r>
              <a:rPr lang="en-US" altLang="sk-SK" sz="2400">
                <a:latin typeface="Times New Roman" panose="02020603050405020304" pitchFamily="18" charset="0"/>
              </a:rPr>
              <a:t>. </a:t>
            </a:r>
            <a:r>
              <a:rPr lang="sk-SK" altLang="sk-SK" sz="2400">
                <a:latin typeface="Times New Roman" panose="02020603050405020304" pitchFamily="18" charset="0"/>
              </a:rPr>
              <a:t>2 </a:t>
            </a:r>
            <a:r>
              <a:rPr lang="el-GR" altLang="sk-SK" sz="2400">
                <a:latin typeface="Times New Roman" panose="02020603050405020304" pitchFamily="18" charset="0"/>
              </a:rPr>
              <a:t>π</a:t>
            </a:r>
            <a:r>
              <a:rPr lang="en-US" altLang="sk-SK" sz="2400">
                <a:latin typeface="Times New Roman" panose="02020603050405020304" pitchFamily="18" charset="0"/>
              </a:rPr>
              <a:t>}</a:t>
            </a:r>
            <a:endParaRPr lang="sk-SK" altLang="sk-SK" sz="24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sk-SK" altLang="sk-SK" sz="9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 i="1">
                <a:latin typeface="Times New Roman" panose="02020603050405020304" pitchFamily="18" charset="0"/>
              </a:rPr>
              <a:t>m</a:t>
            </a:r>
            <a:r>
              <a:rPr lang="en-US" altLang="sk-SK" sz="2400" i="1">
                <a:latin typeface="Times New Roman" panose="02020603050405020304" pitchFamily="18" charset="0"/>
              </a:rPr>
              <a:t>ax</a:t>
            </a:r>
            <a:r>
              <a:rPr lang="sk-SK" altLang="sk-SK" sz="2400" i="1">
                <a:latin typeface="Times New Roman" panose="02020603050405020304" pitchFamily="18" charset="0"/>
              </a:rPr>
              <a:t>. v bodoch  </a:t>
            </a:r>
            <a:r>
              <a:rPr lang="en-US" altLang="sk-SK" sz="2400">
                <a:latin typeface="Times New Roman" panose="02020603050405020304" pitchFamily="18" charset="0"/>
              </a:rPr>
              <a:t>{</a:t>
            </a:r>
            <a:r>
              <a:rPr lang="en-US" altLang="sk-SK" sz="2400" i="1">
                <a:latin typeface="Times New Roman" panose="02020603050405020304" pitchFamily="18" charset="0"/>
              </a:rPr>
              <a:t> k</a:t>
            </a:r>
            <a:r>
              <a:rPr lang="en-US" altLang="sk-SK" sz="2400">
                <a:latin typeface="Times New Roman" panose="02020603050405020304" pitchFamily="18" charset="0"/>
                <a:sym typeface="Mathematica1" pitchFamily="2" charset="2"/>
              </a:rPr>
              <a:t></a:t>
            </a:r>
            <a:r>
              <a:rPr lang="sk-SK" altLang="sk-SK" sz="2400">
                <a:latin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sk-SK" sz="2400">
                <a:latin typeface="Times New Roman" panose="02020603050405020304" pitchFamily="18" charset="0"/>
                <a:sym typeface="Mathematica1" pitchFamily="2" charset="2"/>
              </a:rPr>
              <a:t>Z;</a:t>
            </a:r>
            <a:r>
              <a:rPr lang="en-US" altLang="sk-SK" sz="2400" i="1">
                <a:latin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l-GR" altLang="sk-SK" sz="2400" i="1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π</a:t>
            </a:r>
            <a:r>
              <a:rPr lang="sk-SK" altLang="sk-SK" sz="2400">
                <a:latin typeface="Times New Roman" panose="02020603050405020304" pitchFamily="18" charset="0"/>
              </a:rPr>
              <a:t> </a:t>
            </a:r>
            <a:r>
              <a:rPr lang="en-US" altLang="sk-SK" sz="2400">
                <a:latin typeface="Times New Roman" panose="02020603050405020304" pitchFamily="18" charset="0"/>
              </a:rPr>
              <a:t>+ </a:t>
            </a:r>
            <a:r>
              <a:rPr lang="en-US" altLang="sk-SK" sz="2400" i="1">
                <a:latin typeface="Times New Roman" panose="02020603050405020304" pitchFamily="18" charset="0"/>
              </a:rPr>
              <a:t>k</a:t>
            </a:r>
            <a:r>
              <a:rPr lang="en-US" altLang="sk-SK" sz="2400">
                <a:latin typeface="Times New Roman" panose="02020603050405020304" pitchFamily="18" charset="0"/>
              </a:rPr>
              <a:t>. </a:t>
            </a:r>
            <a:r>
              <a:rPr lang="sk-SK" altLang="sk-SK" sz="2400">
                <a:latin typeface="Times New Roman" panose="02020603050405020304" pitchFamily="18" charset="0"/>
              </a:rPr>
              <a:t>2 </a:t>
            </a:r>
            <a:r>
              <a:rPr lang="el-GR" altLang="sk-SK" sz="2400">
                <a:latin typeface="Times New Roman" panose="02020603050405020304" pitchFamily="18" charset="0"/>
              </a:rPr>
              <a:t>π</a:t>
            </a:r>
            <a:r>
              <a:rPr lang="en-US" altLang="sk-SK" sz="2400">
                <a:latin typeface="Times New Roman" panose="02020603050405020304" pitchFamily="18" charset="0"/>
              </a:rPr>
              <a:t>}</a:t>
            </a:r>
            <a:endParaRPr lang="sk-SK" altLang="sk-SK" sz="24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sk-SK" altLang="sk-SK" sz="16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>
                <a:latin typeface="Times New Roman" panose="02020603050405020304" pitchFamily="18" charset="0"/>
              </a:rPr>
              <a:t>Rastúca na intervaloch</a:t>
            </a:r>
            <a:r>
              <a:rPr lang="sk-SK" altLang="sk-SK" sz="2100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sk-SK" altLang="sk-SK" sz="16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Blip>
                <a:blip r:embed="rId4"/>
              </a:buBlip>
            </a:pPr>
            <a:r>
              <a:rPr lang="sk-SK" altLang="sk-SK" sz="2400">
                <a:latin typeface="Times New Roman" panose="02020603050405020304" pitchFamily="18" charset="0"/>
              </a:rPr>
              <a:t>Klesajúca na intervaloch</a:t>
            </a:r>
          </a:p>
        </p:txBody>
      </p:sp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4262438" y="4962525"/>
          <a:ext cx="24907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Rovnica" r:id="rId5" imgW="1371600" imgH="253800" progId="Equation.3">
                  <p:embed/>
                </p:oleObj>
              </mc:Choice>
              <mc:Fallback>
                <p:oleObj name="Rovnica" r:id="rId5" imgW="1371600" imgH="253800" progId="Equation.3">
                  <p:embed/>
                  <p:pic>
                    <p:nvPicPr>
                      <p:cNvPr id="757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4962525"/>
                        <a:ext cx="24907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4770438" y="5681663"/>
          <a:ext cx="233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Rovnica" r:id="rId7" imgW="1269720" imgH="253800" progId="Equation.3">
                  <p:embed/>
                </p:oleObj>
              </mc:Choice>
              <mc:Fallback>
                <p:oleObj name="Rovnica" r:id="rId7" imgW="1269720" imgH="253800" progId="Equation.3">
                  <p:embed/>
                  <p:pic>
                    <p:nvPicPr>
                      <p:cNvPr id="757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5681663"/>
                        <a:ext cx="233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5885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5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5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5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5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57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57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57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57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57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57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757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757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757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757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Cvičenia					    </a:t>
            </a:r>
            <a:r>
              <a:rPr lang="sk-SK" altLang="sk-SK" sz="2000" b="1"/>
              <a:t>1 / 4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338"/>
            <a:ext cx="7993063" cy="4535487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000" b="1"/>
              <a:t> 1.</a:t>
            </a:r>
            <a:r>
              <a:rPr lang="sk-SK" altLang="sk-SK" sz="3000"/>
              <a:t> Ktoré z čísel -101; -2</a:t>
            </a:r>
            <a:r>
              <a:rPr lang="el-GR" altLang="sk-SK" sz="3000">
                <a:latin typeface="Times New Roman" panose="02020603050405020304" pitchFamily="18" charset="0"/>
              </a:rPr>
              <a:t>π</a:t>
            </a:r>
            <a:r>
              <a:rPr lang="sk-SK" altLang="sk-SK" sz="3000">
                <a:latin typeface="Times New Roman" panose="02020603050405020304" pitchFamily="18" charset="0"/>
              </a:rPr>
              <a:t> ; -0,55 ; 0 ; 1 ; </a:t>
            </a:r>
            <a:r>
              <a:rPr lang="en-US" altLang="sk-SK" sz="3000">
                <a:latin typeface="Times New Roman" panose="02020603050405020304" pitchFamily="18" charset="0"/>
              </a:rPr>
              <a:t>      ;</a:t>
            </a:r>
            <a:r>
              <a:rPr lang="sk-SK" altLang="sk-SK" sz="3000">
                <a:latin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000">
                <a:latin typeface="Times New Roman" panose="02020603050405020304" pitchFamily="18" charset="0"/>
              </a:rPr>
              <a:t>      0,9</a:t>
            </a:r>
            <a:r>
              <a:rPr lang="el-GR" altLang="sk-SK" sz="3000">
                <a:latin typeface="Times New Roman" panose="02020603050405020304" pitchFamily="18" charset="0"/>
              </a:rPr>
              <a:t>π</a:t>
            </a:r>
            <a:r>
              <a:rPr lang="sk-SK" altLang="sk-SK" sz="3000">
                <a:latin typeface="Times New Roman" panose="02020603050405020304" pitchFamily="18" charset="0"/>
              </a:rPr>
              <a:t> ; 2.10</a:t>
            </a:r>
            <a:r>
              <a:rPr lang="sk-SK" altLang="sk-SK" sz="3000" baseline="30000">
                <a:latin typeface="Times New Roman" panose="02020603050405020304" pitchFamily="18" charset="0"/>
              </a:rPr>
              <a:t>10</a:t>
            </a:r>
            <a:r>
              <a:rPr lang="sk-SK" altLang="sk-SK" sz="3000">
                <a:latin typeface="Times New Roman" panose="02020603050405020304" pitchFamily="18" charset="0"/>
              </a:rPr>
              <a:t> </a:t>
            </a:r>
            <a:r>
              <a:rPr lang="sk-SK" altLang="sk-SK" sz="3000"/>
              <a:t> patria do definičného oboru </a:t>
            </a:r>
          </a:p>
          <a:p>
            <a:pPr marL="533400" indent="-533400"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000"/>
              <a:t>     funkcie:</a:t>
            </a:r>
          </a:p>
          <a:p>
            <a:pPr marL="533400" indent="-533400"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b="1"/>
              <a:t>      </a:t>
            </a:r>
            <a:r>
              <a:rPr lang="sk-SK" altLang="sk-SK" b="1">
                <a:latin typeface="Times New Roman" panose="02020603050405020304" pitchFamily="18" charset="0"/>
              </a:rPr>
              <a:t>a)</a:t>
            </a:r>
            <a:r>
              <a:rPr lang="sk-SK" altLang="sk-SK" b="1"/>
              <a:t>   </a:t>
            </a:r>
            <a:r>
              <a:rPr lang="sk-SK" altLang="sk-SK" sz="3300" i="1">
                <a:latin typeface="Times New Roman" panose="02020603050405020304" pitchFamily="18" charset="0"/>
              </a:rPr>
              <a:t>y</a:t>
            </a:r>
            <a:r>
              <a:rPr lang="sk-SK" altLang="sk-SK" sz="3300">
                <a:latin typeface="Times New Roman" panose="02020603050405020304" pitchFamily="18" charset="0"/>
              </a:rPr>
              <a:t> = sin </a:t>
            </a:r>
            <a:r>
              <a:rPr lang="sk-SK" altLang="sk-SK" sz="3300" i="1">
                <a:latin typeface="Times New Roman" panose="02020603050405020304" pitchFamily="18" charset="0"/>
              </a:rPr>
              <a:t>x</a:t>
            </a:r>
          </a:p>
          <a:p>
            <a:pPr marL="533400" indent="-533400"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300" b="1">
                <a:latin typeface="Times New Roman" panose="02020603050405020304" pitchFamily="18" charset="0"/>
              </a:rPr>
              <a:t>      </a:t>
            </a:r>
            <a:r>
              <a:rPr lang="sk-SK" altLang="sk-SK" b="1">
                <a:latin typeface="Times New Roman" panose="02020603050405020304" pitchFamily="18" charset="0"/>
              </a:rPr>
              <a:t>b)</a:t>
            </a:r>
            <a:r>
              <a:rPr lang="sk-SK" altLang="sk-SK" sz="3300" b="1"/>
              <a:t>  </a:t>
            </a:r>
            <a:r>
              <a:rPr lang="sk-SK" altLang="sk-SK" sz="3300" i="1">
                <a:latin typeface="Times New Roman" panose="02020603050405020304" pitchFamily="18" charset="0"/>
              </a:rPr>
              <a:t>y</a:t>
            </a:r>
            <a:r>
              <a:rPr lang="sk-SK" altLang="sk-SK" sz="3300">
                <a:latin typeface="Times New Roman" panose="02020603050405020304" pitchFamily="18" charset="0"/>
              </a:rPr>
              <a:t> = cos </a:t>
            </a:r>
            <a:r>
              <a:rPr lang="sk-SK" altLang="sk-SK" sz="3300" i="1"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7339013" y="1658938"/>
          <a:ext cx="546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Rovnica" r:id="rId4" imgW="228600" imgH="228600" progId="Equation.3">
                  <p:embed/>
                </p:oleObj>
              </mc:Choice>
              <mc:Fallback>
                <p:oleObj name="Rovnica" r:id="rId4" imgW="228600" imgH="228600" progId="Equation.3">
                  <p:embed/>
                  <p:pic>
                    <p:nvPicPr>
                      <p:cNvPr id="115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1658938"/>
                        <a:ext cx="546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3995738" y="3794125"/>
            <a:ext cx="40513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18000" bIns="10800">
            <a:spAutoFit/>
          </a:bodyPr>
          <a:lstStyle/>
          <a:p>
            <a:r>
              <a:rPr lang="sk-SK" altLang="sk-SK" sz="3200" b="1">
                <a:solidFill>
                  <a:srgbClr val="CC0000"/>
                </a:solidFill>
              </a:rPr>
              <a:t>všetky uvedené čísla</a:t>
            </a:r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3976688" y="4581525"/>
            <a:ext cx="40513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18000" bIns="10800">
            <a:spAutoFit/>
          </a:bodyPr>
          <a:lstStyle/>
          <a:p>
            <a:r>
              <a:rPr lang="sk-SK" altLang="sk-SK" sz="3200" b="1">
                <a:solidFill>
                  <a:srgbClr val="CC0000"/>
                </a:solidFill>
              </a:rPr>
              <a:t>všetky uvedené čísla</a:t>
            </a:r>
          </a:p>
        </p:txBody>
      </p:sp>
      <p:pic>
        <p:nvPicPr>
          <p:cNvPr id="115721" name="Picture 9" descr="prísny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1275" y="5084763"/>
            <a:ext cx="1262063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6873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Cvičenia					     </a:t>
            </a:r>
            <a:r>
              <a:rPr lang="sk-SK" altLang="sk-SK" sz="2000" b="1"/>
              <a:t>2 / 4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00200"/>
            <a:ext cx="7423150" cy="45354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000" b="1"/>
              <a:t>2.  </a:t>
            </a:r>
            <a:r>
              <a:rPr lang="sk-SK" altLang="sk-SK" sz="3000"/>
              <a:t>Ktoré z čísel  </a:t>
            </a:r>
            <a:r>
              <a:rPr lang="sk-SK" altLang="sk-SK" sz="3000">
                <a:latin typeface="Times New Roman" panose="02020603050405020304" pitchFamily="18" charset="0"/>
              </a:rPr>
              <a:t> -2 ; -0,55 ; 0 ; 0,7; 1 ;       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000"/>
              <a:t>     patria do oboru hodnôt funkcie: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b="1"/>
              <a:t>      </a:t>
            </a:r>
            <a:r>
              <a:rPr lang="sk-SK" altLang="sk-SK" b="1">
                <a:latin typeface="Times New Roman" panose="02020603050405020304" pitchFamily="18" charset="0"/>
              </a:rPr>
              <a:t>a)</a:t>
            </a:r>
            <a:r>
              <a:rPr lang="sk-SK" altLang="sk-SK" b="1"/>
              <a:t>   </a:t>
            </a:r>
            <a:r>
              <a:rPr lang="sk-SK" altLang="sk-SK" sz="3300" i="1">
                <a:latin typeface="Times New Roman" panose="02020603050405020304" pitchFamily="18" charset="0"/>
              </a:rPr>
              <a:t>y</a:t>
            </a:r>
            <a:r>
              <a:rPr lang="sk-SK" altLang="sk-SK" sz="3300">
                <a:latin typeface="Times New Roman" panose="02020603050405020304" pitchFamily="18" charset="0"/>
              </a:rPr>
              <a:t> = sin </a:t>
            </a:r>
            <a:r>
              <a:rPr lang="sk-SK" altLang="sk-SK" sz="3300" i="1"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16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300" b="1"/>
              <a:t>     </a:t>
            </a:r>
            <a:r>
              <a:rPr lang="sk-SK" altLang="sk-SK" b="1">
                <a:latin typeface="Times New Roman" panose="02020603050405020304" pitchFamily="18" charset="0"/>
              </a:rPr>
              <a:t>b)</a:t>
            </a:r>
            <a:r>
              <a:rPr lang="sk-SK" altLang="sk-SK" sz="3300" b="1"/>
              <a:t>  </a:t>
            </a:r>
            <a:r>
              <a:rPr lang="sk-SK" altLang="sk-SK" sz="3300" i="1">
                <a:latin typeface="Times New Roman" panose="02020603050405020304" pitchFamily="18" charset="0"/>
              </a:rPr>
              <a:t>y</a:t>
            </a:r>
            <a:r>
              <a:rPr lang="sk-SK" altLang="sk-SK" sz="3300">
                <a:latin typeface="Times New Roman" panose="02020603050405020304" pitchFamily="18" charset="0"/>
              </a:rPr>
              <a:t> = cos </a:t>
            </a:r>
            <a:r>
              <a:rPr lang="sk-SK" altLang="sk-SK" sz="3300" i="1">
                <a:latin typeface="Times New Roman" panose="02020603050405020304" pitchFamily="18" charset="0"/>
              </a:rPr>
              <a:t>x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endParaRPr lang="sk-SK" altLang="sk-SK" sz="3300" b="1" i="1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7019925" y="1628775"/>
          <a:ext cx="5762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Rovnica" r:id="rId4" imgW="241200" imgH="215640" progId="Equation.3">
                  <p:embed/>
                </p:oleObj>
              </mc:Choice>
              <mc:Fallback>
                <p:oleObj name="Rovnica" r:id="rId4" imgW="241200" imgH="215640" progId="Equation.3">
                  <p:embed/>
                  <p:pic>
                    <p:nvPicPr>
                      <p:cNvPr id="116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628775"/>
                        <a:ext cx="5762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3995738" y="3068638"/>
            <a:ext cx="3455987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 sz="3300" b="1">
                <a:solidFill>
                  <a:srgbClr val="CC0000"/>
                </a:solidFill>
              </a:rPr>
              <a:t>-0,55 ; 0 ; 0,7; 1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3995738" y="4005263"/>
            <a:ext cx="3455987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k-SK" altLang="sk-SK" sz="3300" b="1">
                <a:solidFill>
                  <a:srgbClr val="CC0000"/>
                </a:solidFill>
              </a:rPr>
              <a:t>-0,55 ; 0 ; 0,7; 1</a:t>
            </a:r>
          </a:p>
        </p:txBody>
      </p:sp>
      <p:pic>
        <p:nvPicPr>
          <p:cNvPr id="116745" name="Picture 9" descr="obrázok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9613" y="4652963"/>
            <a:ext cx="1182687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750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 uiExpand="1"/>
      <p:bldP spid="1167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 bwMode="auto">
          <a:xfrm>
            <a:off x="468313" y="188913"/>
            <a:ext cx="8229600" cy="5619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k-SK" sz="3200" b="1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Goniometrické funkcie v pravouhlom trojuholníku</a:t>
            </a:r>
          </a:p>
        </p:txBody>
      </p:sp>
      <p:pic>
        <p:nvPicPr>
          <p:cNvPr id="5123" name="Picture 5" descr="http://www.ddp.fmph.uniba.sk/~koubek/UT_html/G1/prilohy/P1_soubory/image01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19738" y="3987794"/>
            <a:ext cx="1871439" cy="2232025"/>
          </a:xfrm>
          <a:prstGeom prst="rect">
            <a:avLst/>
          </a:prstGeom>
          <a:noFill/>
          <a:ln w="9525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Skupina 14"/>
          <p:cNvGrpSpPr>
            <a:grpSpLocks/>
          </p:cNvGrpSpPr>
          <p:nvPr/>
        </p:nvGrpSpPr>
        <p:grpSpPr bwMode="auto">
          <a:xfrm rot="434210">
            <a:off x="2526819" y="671348"/>
            <a:ext cx="5400675" cy="3311525"/>
            <a:chOff x="3059832" y="836712"/>
            <a:chExt cx="5400600" cy="3312368"/>
          </a:xfrm>
        </p:grpSpPr>
        <p:grpSp>
          <p:nvGrpSpPr>
            <p:cNvPr id="3079" name="Skupina 12"/>
            <p:cNvGrpSpPr>
              <a:grpSpLocks/>
            </p:cNvGrpSpPr>
            <p:nvPr/>
          </p:nvGrpSpPr>
          <p:grpSpPr bwMode="auto">
            <a:xfrm>
              <a:off x="3059832" y="836712"/>
              <a:ext cx="5400600" cy="3312368"/>
              <a:chOff x="4572000" y="764704"/>
              <a:chExt cx="4896544" cy="2880320"/>
            </a:xfrm>
          </p:grpSpPr>
          <p:pic>
            <p:nvPicPr>
              <p:cNvPr id="3083" name="Picture 7" descr="http://dj1hlxw0wr920.cloudfront.net/userfiles/wyzfiles/f0516fa1-669b-441d-9f11-a33907a2a0b0.gif"/>
              <p:cNvPicPr>
                <a:picLocks noChangeAspect="1" noChangeArrowheads="1"/>
              </p:cNvPicPr>
              <p:nvPr/>
            </p:nvPicPr>
            <p:blipFill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18025"/>
              <a:stretch>
                <a:fillRect/>
              </a:stretch>
            </p:blipFill>
            <p:spPr bwMode="auto">
              <a:xfrm>
                <a:off x="4572000" y="764704"/>
                <a:ext cx="4896544" cy="2880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4" name="BlokTextu 8"/>
              <p:cNvSpPr txBox="1">
                <a:spLocks noChangeArrowheads="1"/>
              </p:cNvSpPr>
              <p:nvPr/>
            </p:nvSpPr>
            <p:spPr bwMode="auto">
              <a:xfrm>
                <a:off x="7044747" y="1258473"/>
                <a:ext cx="478596" cy="527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l-GR" altLang="sk-SK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●</a:t>
                </a:r>
                <a:endParaRPr lang="sk-SK" altLang="sk-SK" sz="2400" b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5" name="BlokTextu 9"/>
              <p:cNvSpPr txBox="1">
                <a:spLocks noChangeArrowheads="1"/>
              </p:cNvSpPr>
              <p:nvPr/>
            </p:nvSpPr>
            <p:spPr bwMode="auto">
              <a:xfrm>
                <a:off x="5529193" y="2739781"/>
                <a:ext cx="398830" cy="527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l-GR" altLang="sk-SK" sz="2400" b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endParaRPr lang="sk-SK" altLang="sk-SK" sz="2400" b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6" name="BlokTextu 10"/>
              <p:cNvSpPr txBox="1">
                <a:spLocks noChangeArrowheads="1"/>
              </p:cNvSpPr>
              <p:nvPr/>
            </p:nvSpPr>
            <p:spPr bwMode="auto">
              <a:xfrm>
                <a:off x="7922174" y="2328306"/>
                <a:ext cx="478596" cy="527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sk-SK" altLang="sk-SK">
                    <a:solidFill>
                      <a:srgbClr val="336699"/>
                    </a:solidFill>
                  </a:rPr>
                  <a:t> </a:t>
                </a:r>
                <a:r>
                  <a:rPr lang="el-GR" altLang="sk-SK" sz="2400" b="1">
                    <a:solidFill>
                      <a:srgbClr val="3366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lang="sk-SK" altLang="sk-SK" sz="2400" b="1">
                  <a:solidFill>
                    <a:srgbClr val="3366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101" name="Picture 5" descr="http://www.ddp.fmph.uniba.sk/~koubek/UT_html/G1/prilohy/P1_soubory/image019.jp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110319">
              <a:off x="5414108" y="3469623"/>
              <a:ext cx="915577" cy="38185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3081" name="Picture 5" descr="http://www.ddp.fmph.uniba.sk/~koubek/UT_html/G1/prilohy/P1_soubory/image019.jpg"/>
            <p:cNvPicPr>
              <a:picLocks noChangeAspect="1" noChangeArrowheads="1"/>
            </p:cNvPicPr>
            <p:nvPr/>
          </p:nvPicPr>
          <p:blipFill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-2646248">
              <a:off x="3075174" y="2065877"/>
              <a:ext cx="2923198" cy="566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5" descr="http://www.ddp.fmph.uniba.sk/~koubek/UT_html/G1/prilohy/P1_soubory/image019.jpg"/>
            <p:cNvPicPr>
              <a:picLocks noChangeAspect="1" noChangeArrowheads="1"/>
            </p:cNvPicPr>
            <p:nvPr/>
          </p:nvPicPr>
          <p:blipFill>
            <a:blip r:embed="rId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-434210">
              <a:off x="6753964" y="1250174"/>
              <a:ext cx="1695277" cy="101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5" name="Obdĺžnik 18"/>
          <p:cNvSpPr>
            <a:spLocks noChangeArrowheads="1"/>
          </p:cNvSpPr>
          <p:nvPr/>
        </p:nvSpPr>
        <p:spPr bwMode="auto">
          <a:xfrm>
            <a:off x="190257" y="3881952"/>
            <a:ext cx="6012230" cy="229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2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sk-SK" altLang="sk-SK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sin uhla je pomer protiľahlej odvesny tohoto uhla a prepony:</a:t>
            </a:r>
          </a:p>
          <a:p>
            <a:pPr algn="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sk-SK" altLang="sk-SK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cos uhla je pomer priľahlej odvesny k tomuto uhlu a prepony:</a:t>
            </a:r>
          </a:p>
          <a:p>
            <a:pPr algn="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sk-SK" altLang="sk-SK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sk-SK" altLang="sk-SK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tg</a:t>
            </a:r>
            <a:r>
              <a:rPr lang="sk-SK" altLang="sk-SK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uhla je pomer </a:t>
            </a:r>
            <a:r>
              <a:rPr lang="sk-SK" altLang="sk-SK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protiľahlej odvesny ku priľahlej:</a:t>
            </a:r>
            <a:endParaRPr lang="sk-SK" altLang="sk-SK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sk-SK" altLang="sk-SK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cotg  je </a:t>
            </a:r>
            <a:r>
              <a:rPr lang="sk-SK" altLang="sk-SK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pomer priľahlej odvesny ku protiľahlej: </a:t>
            </a:r>
            <a:endParaRPr lang="sk-SK" altLang="sk-SK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8" name="Obdĺžnik 19"/>
          <p:cNvSpPr>
            <a:spLocks noChangeArrowheads="1"/>
          </p:cNvSpPr>
          <p:nvPr/>
        </p:nvSpPr>
        <p:spPr bwMode="auto">
          <a:xfrm>
            <a:off x="684213" y="1412875"/>
            <a:ext cx="2374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sk-SK" altLang="sk-SK" b="1">
                <a:solidFill>
                  <a:srgbClr val="336699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Goniometrické funkcie sa pôvodne definovali pomocou pravouhlého trojuholníka:</a:t>
            </a:r>
            <a:endParaRPr lang="sk-SK" altLang="sk-SK" sz="800" b="1">
              <a:solidFill>
                <a:srgbClr val="336699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052380" y="2019815"/>
            <a:ext cx="39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</a:t>
            </a:r>
            <a:endParaRPr lang="sk-SK" sz="2400" dirty="0"/>
          </a:p>
        </p:txBody>
      </p:sp>
      <p:sp>
        <p:nvSpPr>
          <p:cNvPr id="16" name="BlokTextu 15"/>
          <p:cNvSpPr txBox="1"/>
          <p:nvPr/>
        </p:nvSpPr>
        <p:spPr>
          <a:xfrm>
            <a:off x="4206916" y="2199009"/>
            <a:ext cx="39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b</a:t>
            </a:r>
            <a:endParaRPr lang="sk-SK" sz="2400" dirty="0"/>
          </a:p>
        </p:txBody>
      </p:sp>
      <p:sp>
        <p:nvSpPr>
          <p:cNvPr id="17" name="BlokTextu 16"/>
          <p:cNvSpPr txBox="1"/>
          <p:nvPr/>
        </p:nvSpPr>
        <p:spPr>
          <a:xfrm>
            <a:off x="4894543" y="2878103"/>
            <a:ext cx="39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c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Cvičenia 					     </a:t>
            </a:r>
            <a:r>
              <a:rPr lang="sk-SK" altLang="sk-SK" sz="2000" b="1"/>
              <a:t>3 / 4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00200"/>
            <a:ext cx="7489825" cy="45354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sk-SK" altLang="sk-SK" sz="3000" b="1"/>
              <a:t>3</a:t>
            </a:r>
            <a:r>
              <a:rPr lang="sk-SK" altLang="sk-SK" b="1"/>
              <a:t>.  </a:t>
            </a:r>
            <a:r>
              <a:rPr lang="sk-SK" altLang="sk-SK"/>
              <a:t>Pre ktoré                 platí:</a:t>
            </a:r>
          </a:p>
          <a:p>
            <a:pPr>
              <a:lnSpc>
                <a:spcPct val="16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b="1"/>
              <a:t>     </a:t>
            </a:r>
            <a:r>
              <a:rPr lang="sk-SK" altLang="sk-SK" sz="1200" b="1"/>
              <a:t>  </a:t>
            </a:r>
            <a:r>
              <a:rPr lang="sk-SK" altLang="sk-SK" b="1">
                <a:latin typeface="Times New Roman" panose="02020603050405020304" pitchFamily="18" charset="0"/>
              </a:rPr>
              <a:t>a)</a:t>
            </a:r>
            <a:r>
              <a:rPr lang="sk-SK" altLang="sk-SK" b="1"/>
              <a:t>  </a:t>
            </a:r>
            <a:r>
              <a:rPr lang="sk-SK" altLang="sk-SK" sz="3300">
                <a:latin typeface="Times New Roman" panose="02020603050405020304" pitchFamily="18" charset="0"/>
              </a:rPr>
              <a:t> sin </a:t>
            </a:r>
            <a:r>
              <a:rPr lang="sk-SK" altLang="sk-SK" sz="3300" i="1">
                <a:latin typeface="Times New Roman" panose="02020603050405020304" pitchFamily="18" charset="0"/>
              </a:rPr>
              <a:t>x </a:t>
            </a:r>
            <a:r>
              <a:rPr lang="sk-SK" altLang="sk-SK" sz="2400">
                <a:latin typeface="Times New Roman" panose="02020603050405020304" pitchFamily="18" charset="0"/>
              </a:rPr>
              <a:t>=</a:t>
            </a:r>
            <a:r>
              <a:rPr lang="sk-SK" altLang="sk-SK" sz="3300" i="1">
                <a:latin typeface="Times New Roman" panose="02020603050405020304" pitchFamily="18" charset="0"/>
              </a:rPr>
              <a:t> </a:t>
            </a:r>
            <a:r>
              <a:rPr lang="sk-SK" altLang="sk-SK" sz="3300">
                <a:latin typeface="Times New Roman" panose="02020603050405020304" pitchFamily="18" charset="0"/>
              </a:rPr>
              <a:t>0</a:t>
            </a:r>
            <a:r>
              <a:rPr lang="en-US" altLang="sk-SK" sz="3300">
                <a:latin typeface="Times New Roman" panose="02020603050405020304" pitchFamily="18" charset="0"/>
              </a:rPr>
              <a:t> </a:t>
            </a:r>
            <a:endParaRPr lang="sk-SK" altLang="sk-SK" sz="3300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300" b="1"/>
              <a:t>     </a:t>
            </a:r>
            <a:r>
              <a:rPr lang="sk-SK" altLang="sk-SK" b="1">
                <a:latin typeface="Times New Roman" panose="02020603050405020304" pitchFamily="18" charset="0"/>
              </a:rPr>
              <a:t>b)</a:t>
            </a:r>
            <a:r>
              <a:rPr lang="sk-SK" altLang="sk-SK" sz="3600" b="1"/>
              <a:t>  </a:t>
            </a:r>
            <a:r>
              <a:rPr lang="sk-SK" altLang="sk-SK" sz="3300">
                <a:latin typeface="Times New Roman" panose="02020603050405020304" pitchFamily="18" charset="0"/>
              </a:rPr>
              <a:t>cos </a:t>
            </a:r>
            <a:r>
              <a:rPr lang="sk-SK" altLang="sk-SK" sz="3300" i="1">
                <a:latin typeface="Times New Roman" panose="02020603050405020304" pitchFamily="18" charset="0"/>
              </a:rPr>
              <a:t>x </a:t>
            </a:r>
            <a:r>
              <a:rPr lang="sk-SK" altLang="sk-SK" sz="2400" i="1">
                <a:latin typeface="Times New Roman" panose="02020603050405020304" pitchFamily="18" charset="0"/>
              </a:rPr>
              <a:t>=</a:t>
            </a:r>
            <a:endParaRPr lang="sk-SK" altLang="sk-SK" sz="33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sk-SK" altLang="sk-SK"/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030517"/>
              </p:ext>
            </p:extLst>
          </p:nvPr>
        </p:nvGraphicFramePr>
        <p:xfrm>
          <a:off x="3182143" y="1586707"/>
          <a:ext cx="14398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Rovnica" r:id="rId4" imgW="685800" imgH="253800" progId="Equation.3">
                  <p:embed/>
                </p:oleObj>
              </mc:Choice>
              <mc:Fallback>
                <p:oleObj name="Rovnica" r:id="rId4" imgW="685800" imgH="253800" progId="Equation.3">
                  <p:embed/>
                  <p:pic>
                    <p:nvPicPr>
                      <p:cNvPr id="118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143" y="1586707"/>
                        <a:ext cx="1439863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3275013" y="3533775"/>
            <a:ext cx="288925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sk-SK" altLang="sk-SK" sz="3200" u="sng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sk-SK" altLang="sk-SK" sz="32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3902075" y="3394075"/>
          <a:ext cx="29019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Rovnica" r:id="rId6" imgW="914400" imgH="431640" progId="Equation.3">
                  <p:embed/>
                </p:oleObj>
              </mc:Choice>
              <mc:Fallback>
                <p:oleObj name="Rovnica" r:id="rId6" imgW="914400" imgH="431640" progId="Equation.3">
                  <p:embed/>
                  <p:pic>
                    <p:nvPicPr>
                      <p:cNvPr id="1187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3394075"/>
                        <a:ext cx="29019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Group 17"/>
          <p:cNvGraphicFramePr>
            <a:graphicFrameLocks noGrp="1"/>
          </p:cNvGraphicFramePr>
          <p:nvPr/>
        </p:nvGraphicFramePr>
        <p:xfrm>
          <a:off x="3708400" y="2276475"/>
          <a:ext cx="2952750" cy="792163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508986068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168497"/>
                  </a:ext>
                </a:extLst>
              </a:tr>
            </a:tbl>
          </a:graphicData>
        </a:graphic>
      </p:graphicFrame>
      <p:graphicFrame>
        <p:nvGraphicFramePr>
          <p:cNvPr id="118802" name="Group 18"/>
          <p:cNvGraphicFramePr>
            <a:graphicFrameLocks noGrp="1"/>
          </p:cNvGraphicFramePr>
          <p:nvPr/>
        </p:nvGraphicFramePr>
        <p:xfrm>
          <a:off x="3924300" y="3284538"/>
          <a:ext cx="2952750" cy="1368425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2082269729"/>
                    </a:ext>
                  </a:extLst>
                </a:gridCol>
              </a:tblGrid>
              <a:tr h="1368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sk-SK" altLang="sk-S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056126"/>
                  </a:ext>
                </a:extLst>
              </a:tr>
            </a:tbl>
          </a:graphicData>
        </a:graphic>
      </p:graphicFrame>
      <p:pic>
        <p:nvPicPr>
          <p:cNvPr id="118809" name="Picture 25" descr="pa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4632325"/>
            <a:ext cx="27368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811" name="Rectangle 2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sk-SK"/>
          </a:p>
        </p:txBody>
      </p:sp>
      <p:graphicFrame>
        <p:nvGraphicFramePr>
          <p:cNvPr id="118810" name="Object 26"/>
          <p:cNvGraphicFramePr>
            <a:graphicFrameLocks noChangeAspect="1"/>
          </p:cNvGraphicFramePr>
          <p:nvPr/>
        </p:nvGraphicFramePr>
        <p:xfrm>
          <a:off x="3851275" y="2376488"/>
          <a:ext cx="25923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Rovnica" r:id="rId9" imgW="710891" imgH="190417" progId="Equation.3">
                  <p:embed/>
                </p:oleObj>
              </mc:Choice>
              <mc:Fallback>
                <p:oleObj name="Rovnica" r:id="rId9" imgW="710891" imgH="190417" progId="Equation.3">
                  <p:embed/>
                  <p:pic>
                    <p:nvPicPr>
                      <p:cNvPr id="1188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376488"/>
                        <a:ext cx="25923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6282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b="1">
                <a:solidFill>
                  <a:srgbClr val="1C1C1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Cvičenia					     </a:t>
            </a:r>
            <a:r>
              <a:rPr lang="sk-SK" altLang="sk-SK" sz="2000" b="1"/>
              <a:t>4 / 4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600200"/>
            <a:ext cx="8316912" cy="470912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sk-SK" altLang="sk-SK" sz="3000" b="1" dirty="0"/>
              <a:t>4</a:t>
            </a:r>
            <a:r>
              <a:rPr lang="sk-SK" altLang="sk-SK" b="1" dirty="0"/>
              <a:t>.  </a:t>
            </a:r>
            <a:r>
              <a:rPr lang="sk-SK" altLang="sk-SK" dirty="0"/>
              <a:t>Porovnajte: </a:t>
            </a:r>
            <a:r>
              <a:rPr lang="sk-SK" altLang="sk-SK" sz="2400" dirty="0"/>
              <a:t> </a:t>
            </a:r>
            <a:r>
              <a:rPr lang="sk-SK" altLang="sk-SK" dirty="0"/>
              <a:t> </a:t>
            </a:r>
            <a:r>
              <a:rPr lang="sk-SK" altLang="sk-SK" b="1" dirty="0">
                <a:latin typeface="Times New Roman" panose="02020603050405020304" pitchFamily="18" charset="0"/>
              </a:rPr>
              <a:t>a)</a:t>
            </a:r>
            <a:r>
              <a:rPr lang="sk-SK" altLang="sk-SK" b="1" dirty="0"/>
              <a:t>  </a:t>
            </a:r>
            <a:r>
              <a:rPr lang="sk-SK" altLang="sk-SK" sz="3300" dirty="0">
                <a:latin typeface="Times New Roman" panose="02020603050405020304" pitchFamily="18" charset="0"/>
              </a:rPr>
              <a:t> sin 181</a:t>
            </a:r>
            <a:r>
              <a:rPr lang="sk-SK" altLang="sk-SK" dirty="0"/>
              <a:t>°          </a:t>
            </a:r>
            <a:r>
              <a:rPr lang="sk-SK" altLang="sk-SK" dirty="0"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14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300" b="1" dirty="0"/>
              <a:t>                      </a:t>
            </a:r>
            <a:r>
              <a:rPr lang="sk-SK" altLang="sk-SK" b="1" dirty="0">
                <a:latin typeface="Times New Roman" panose="02020603050405020304" pitchFamily="18" charset="0"/>
              </a:rPr>
              <a:t>b)</a:t>
            </a:r>
            <a:r>
              <a:rPr lang="sk-SK" altLang="sk-SK" sz="3600" b="1" dirty="0"/>
              <a:t>  </a:t>
            </a:r>
            <a:r>
              <a:rPr lang="sk-SK" altLang="sk-SK" sz="3300" dirty="0">
                <a:latin typeface="Times New Roman" panose="02020603050405020304" pitchFamily="18" charset="0"/>
              </a:rPr>
              <a:t>cos 120°  </a:t>
            </a:r>
            <a:r>
              <a:rPr lang="sk-SK" altLang="sk-SK" dirty="0"/>
              <a:t>        </a:t>
            </a:r>
            <a:r>
              <a:rPr lang="sk-SK" altLang="sk-SK" sz="3300" dirty="0">
                <a:latin typeface="Times New Roman" panose="02020603050405020304" pitchFamily="18" charset="0"/>
              </a:rPr>
              <a:t>0</a:t>
            </a:r>
            <a:endParaRPr lang="sk-SK" altLang="sk-SK" dirty="0"/>
          </a:p>
          <a:p>
            <a:pPr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sk-SK" altLang="sk-SK" b="1" dirty="0"/>
              <a:t>                          </a:t>
            </a:r>
            <a:r>
              <a:rPr lang="sk-SK" altLang="sk-SK" b="1" dirty="0">
                <a:latin typeface="Times New Roman" panose="02020603050405020304" pitchFamily="18" charset="0"/>
              </a:rPr>
              <a:t>c)</a:t>
            </a:r>
            <a:r>
              <a:rPr lang="sk-SK" altLang="sk-SK" b="1" dirty="0"/>
              <a:t>  </a:t>
            </a:r>
            <a:r>
              <a:rPr lang="sk-SK" altLang="sk-SK" sz="3300" dirty="0">
                <a:latin typeface="Times New Roman" panose="02020603050405020304" pitchFamily="18" charset="0"/>
              </a:rPr>
              <a:t> sin 1</a:t>
            </a:r>
            <a:r>
              <a:rPr lang="sk-SK" altLang="sk-SK" dirty="0"/>
              <a:t>40°          </a:t>
            </a:r>
            <a:r>
              <a:rPr lang="sk-SK" altLang="sk-SK" sz="3300" dirty="0">
                <a:latin typeface="Times New Roman" panose="02020603050405020304" pitchFamily="18" charset="0"/>
              </a:rPr>
              <a:t>sin 300°</a:t>
            </a:r>
          </a:p>
          <a:p>
            <a:pPr>
              <a:lnSpc>
                <a:spcPct val="14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r>
              <a:rPr lang="sk-SK" altLang="sk-SK" sz="3300" b="1" dirty="0"/>
              <a:t>                      </a:t>
            </a:r>
            <a:r>
              <a:rPr lang="sk-SK" altLang="sk-SK" b="1" dirty="0">
                <a:latin typeface="Times New Roman" panose="02020603050405020304" pitchFamily="18" charset="0"/>
              </a:rPr>
              <a:t>d)</a:t>
            </a:r>
            <a:r>
              <a:rPr lang="sk-SK" altLang="sk-SK" sz="3600" b="1" dirty="0"/>
              <a:t>  </a:t>
            </a:r>
            <a:r>
              <a:rPr lang="sk-SK" altLang="sk-SK" sz="3300" dirty="0">
                <a:latin typeface="Times New Roman" panose="02020603050405020304" pitchFamily="18" charset="0"/>
              </a:rPr>
              <a:t>cos          </a:t>
            </a:r>
            <a:r>
              <a:rPr lang="sk-SK" altLang="sk-SK" dirty="0"/>
              <a:t>        </a:t>
            </a:r>
            <a:r>
              <a:rPr lang="sk-SK" altLang="sk-SK" sz="3300" dirty="0" err="1">
                <a:latin typeface="Times New Roman" panose="02020603050405020304" pitchFamily="18" charset="0"/>
              </a:rPr>
              <a:t>cos</a:t>
            </a:r>
            <a:r>
              <a:rPr lang="sk-SK" altLang="sk-SK" sz="33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sk-SK" altLang="sk-SK" b="1" dirty="0"/>
              <a:t>                          </a:t>
            </a:r>
            <a:r>
              <a:rPr lang="sk-SK" altLang="sk-SK" b="1" dirty="0">
                <a:latin typeface="Times New Roman" panose="02020603050405020304" pitchFamily="18" charset="0"/>
              </a:rPr>
              <a:t>e)</a:t>
            </a:r>
            <a:r>
              <a:rPr lang="sk-SK" altLang="sk-SK" b="1" dirty="0"/>
              <a:t>  </a:t>
            </a:r>
            <a:r>
              <a:rPr lang="sk-SK" altLang="sk-SK" sz="3300" dirty="0">
                <a:latin typeface="Times New Roman" panose="02020603050405020304" pitchFamily="18" charset="0"/>
              </a:rPr>
              <a:t> sin 25</a:t>
            </a:r>
            <a:r>
              <a:rPr lang="sk-SK" altLang="sk-SK" dirty="0"/>
              <a:t>°            </a:t>
            </a:r>
            <a:r>
              <a:rPr lang="sk-SK" altLang="sk-SK" dirty="0">
                <a:latin typeface="Times New Roman" panose="02020603050405020304" pitchFamily="18" charset="0"/>
              </a:rPr>
              <a:t>cos</a:t>
            </a:r>
            <a:r>
              <a:rPr lang="sk-SK" altLang="sk-SK" sz="3300" dirty="0">
                <a:latin typeface="Times New Roman" panose="02020603050405020304" pitchFamily="18" charset="0"/>
              </a:rPr>
              <a:t> 25°</a:t>
            </a:r>
          </a:p>
          <a:p>
            <a:pPr>
              <a:lnSpc>
                <a:spcPct val="120000"/>
              </a:lnSpc>
              <a:spcBef>
                <a:spcPct val="25000"/>
              </a:spcBef>
              <a:spcAft>
                <a:spcPct val="5000"/>
              </a:spcAft>
              <a:buFont typeface="Wingdings" panose="05000000000000000000" pitchFamily="2" charset="2"/>
              <a:buNone/>
            </a:pPr>
            <a:endParaRPr lang="sk-SK" altLang="sk-SK" dirty="0"/>
          </a:p>
          <a:p>
            <a:pPr>
              <a:buFont typeface="Wingdings" panose="05000000000000000000" pitchFamily="2" charset="2"/>
              <a:buNone/>
            </a:pPr>
            <a:endParaRPr lang="sk-SK" altLang="sk-SK" dirty="0"/>
          </a:p>
        </p:txBody>
      </p:sp>
      <p:sp>
        <p:nvSpPr>
          <p:cNvPr id="119812" name="Rectangle 4"/>
          <p:cNvSpPr>
            <a:spLocks noChangeAspect="1" noChangeArrowheads="1"/>
          </p:cNvSpPr>
          <p:nvPr/>
        </p:nvSpPr>
        <p:spPr bwMode="auto">
          <a:xfrm>
            <a:off x="5930366" y="1753394"/>
            <a:ext cx="454025" cy="379412"/>
          </a:xfrm>
          <a:prstGeom prst="rect">
            <a:avLst/>
          </a:prstGeom>
          <a:solidFill>
            <a:schemeClr val="bg1">
              <a:alpha val="17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k-SK" altLang="sk-SK" sz="4000">
              <a:solidFill>
                <a:srgbClr val="CC0000"/>
              </a:solidFill>
            </a:endParaRPr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4716463" y="4076700"/>
          <a:ext cx="4222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Rovnica" r:id="rId4" imgW="164880" imgH="393480" progId="Equation.3">
                  <p:embed/>
                </p:oleObj>
              </mc:Choice>
              <mc:Fallback>
                <p:oleObj name="Rovnica" r:id="rId4" imgW="164880" imgH="393480" progId="Equation.3">
                  <p:embed/>
                  <p:pic>
                    <p:nvPicPr>
                      <p:cNvPr id="1198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76700"/>
                        <a:ext cx="4222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7092950" y="4076700"/>
          <a:ext cx="6810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Rovnica" r:id="rId6" imgW="266400" imgH="393480" progId="Equation.3">
                  <p:embed/>
                </p:oleObj>
              </mc:Choice>
              <mc:Fallback>
                <p:oleObj name="Rovnica" r:id="rId6" imgW="266400" imgH="393480" progId="Equation.3">
                  <p:embed/>
                  <p:pic>
                    <p:nvPicPr>
                      <p:cNvPr id="119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4076700"/>
                        <a:ext cx="6810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Rectangle 11"/>
          <p:cNvSpPr>
            <a:spLocks noChangeAspect="1" noChangeArrowheads="1"/>
          </p:cNvSpPr>
          <p:nvPr/>
        </p:nvSpPr>
        <p:spPr bwMode="auto">
          <a:xfrm>
            <a:off x="5651500" y="2544763"/>
            <a:ext cx="454025" cy="379412"/>
          </a:xfrm>
          <a:prstGeom prst="rect">
            <a:avLst/>
          </a:prstGeom>
          <a:solidFill>
            <a:schemeClr val="bg1">
              <a:alpha val="17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k-SK" altLang="sk-SK" sz="4000">
              <a:solidFill>
                <a:srgbClr val="CC0000"/>
              </a:solidFill>
            </a:endParaRP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5960956" y="1638300"/>
            <a:ext cx="288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sk-SK" sz="4000" b="1" dirty="0">
                <a:solidFill>
                  <a:srgbClr val="CC0000"/>
                </a:solidFill>
              </a:rPr>
              <a:t>&lt;</a:t>
            </a:r>
            <a:endParaRPr lang="sk-SK" altLang="sk-SK" sz="4000" b="1" dirty="0">
              <a:solidFill>
                <a:srgbClr val="CC0000"/>
              </a:solidFill>
            </a:endParaRP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5724525" y="2420938"/>
            <a:ext cx="288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sk-SK" sz="4000" b="1">
                <a:solidFill>
                  <a:srgbClr val="CC0000"/>
                </a:solidFill>
              </a:rPr>
              <a:t>&lt;</a:t>
            </a:r>
            <a:endParaRPr lang="sk-SK" altLang="sk-SK" sz="4000" b="1">
              <a:solidFill>
                <a:srgbClr val="CC0000"/>
              </a:solidFill>
            </a:endParaRP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6074846" y="3297408"/>
            <a:ext cx="288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sk-SK" sz="4000" b="1" dirty="0">
                <a:solidFill>
                  <a:srgbClr val="CC0000"/>
                </a:solidFill>
              </a:rPr>
              <a:t>&gt;</a:t>
            </a:r>
            <a:endParaRPr lang="sk-SK" altLang="sk-SK" sz="4000" b="1" dirty="0">
              <a:solidFill>
                <a:srgbClr val="CC0000"/>
              </a:solidFill>
            </a:endParaRP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5722938" y="4187825"/>
            <a:ext cx="288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sk-SK" sz="4000" b="1">
                <a:solidFill>
                  <a:srgbClr val="CC0000"/>
                </a:solidFill>
              </a:rPr>
              <a:t>=</a:t>
            </a:r>
            <a:endParaRPr lang="sk-SK" altLang="sk-SK" sz="4000" b="1">
              <a:solidFill>
                <a:srgbClr val="CC0000"/>
              </a:solidFill>
            </a:endParaRPr>
          </a:p>
        </p:txBody>
      </p:sp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5971463" y="5071610"/>
            <a:ext cx="2889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sk-SK" sz="4000" b="1" dirty="0">
                <a:solidFill>
                  <a:srgbClr val="CC0000"/>
                </a:solidFill>
              </a:rPr>
              <a:t>&lt;</a:t>
            </a:r>
            <a:endParaRPr lang="sk-SK" altLang="sk-SK" sz="4000" b="1" dirty="0">
              <a:solidFill>
                <a:srgbClr val="CC0000"/>
              </a:solidFill>
            </a:endParaRPr>
          </a:p>
        </p:txBody>
      </p:sp>
      <p:sp>
        <p:nvSpPr>
          <p:cNvPr id="119826" name="Rectangle 18"/>
          <p:cNvSpPr>
            <a:spLocks noChangeAspect="1" noChangeArrowheads="1"/>
          </p:cNvSpPr>
          <p:nvPr/>
        </p:nvSpPr>
        <p:spPr bwMode="auto">
          <a:xfrm>
            <a:off x="5960956" y="3412502"/>
            <a:ext cx="454025" cy="379412"/>
          </a:xfrm>
          <a:prstGeom prst="rect">
            <a:avLst/>
          </a:prstGeom>
          <a:solidFill>
            <a:schemeClr val="bg1">
              <a:alpha val="17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k-SK" altLang="sk-SK" sz="4000">
              <a:solidFill>
                <a:srgbClr val="CC0000"/>
              </a:solidFill>
            </a:endParaRPr>
          </a:p>
        </p:txBody>
      </p:sp>
      <p:sp>
        <p:nvSpPr>
          <p:cNvPr id="119827" name="Rectangle 19"/>
          <p:cNvSpPr>
            <a:spLocks noChangeAspect="1" noChangeArrowheads="1"/>
          </p:cNvSpPr>
          <p:nvPr/>
        </p:nvSpPr>
        <p:spPr bwMode="auto">
          <a:xfrm>
            <a:off x="5630863" y="4292600"/>
            <a:ext cx="454025" cy="379413"/>
          </a:xfrm>
          <a:prstGeom prst="rect">
            <a:avLst/>
          </a:prstGeom>
          <a:solidFill>
            <a:schemeClr val="bg1">
              <a:alpha val="17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k-SK" altLang="sk-SK" sz="4000">
              <a:solidFill>
                <a:srgbClr val="CC0000"/>
              </a:solidFill>
            </a:endParaRPr>
          </a:p>
        </p:txBody>
      </p:sp>
      <p:sp>
        <p:nvSpPr>
          <p:cNvPr id="119828" name="Rectangle 20"/>
          <p:cNvSpPr>
            <a:spLocks noChangeAspect="1" noChangeArrowheads="1"/>
          </p:cNvSpPr>
          <p:nvPr/>
        </p:nvSpPr>
        <p:spPr bwMode="auto">
          <a:xfrm>
            <a:off x="5942102" y="5206018"/>
            <a:ext cx="454025" cy="379413"/>
          </a:xfrm>
          <a:prstGeom prst="rect">
            <a:avLst/>
          </a:prstGeom>
          <a:solidFill>
            <a:schemeClr val="bg1">
              <a:alpha val="17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sk-SK" altLang="sk-SK" sz="4000">
              <a:solidFill>
                <a:srgbClr val="CC0000"/>
              </a:solidFill>
            </a:endParaRPr>
          </a:p>
        </p:txBody>
      </p:sp>
      <p:pic>
        <p:nvPicPr>
          <p:cNvPr id="119830" name="Picture 22" descr="mozog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3" y="4724400"/>
            <a:ext cx="1824037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100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0" grpId="0"/>
      <p:bldP spid="119821" grpId="0"/>
      <p:bldP spid="119823" grpId="0"/>
      <p:bldP spid="119824" grpId="0"/>
      <p:bldP spid="1198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 bwMode="auto">
          <a:xfrm>
            <a:off x="468313" y="188913"/>
            <a:ext cx="8229600" cy="56197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sk-SK" sz="3200" b="1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Goniometrické funkcie v pravouhlom trojuholníku</a:t>
            </a:r>
          </a:p>
        </p:txBody>
      </p:sp>
      <p:pic>
        <p:nvPicPr>
          <p:cNvPr id="6147" name="Obrázok 1" descr="Trigo-unitcircle-animation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8263" y="3068638"/>
            <a:ext cx="3240087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9" descr="http://www.rudoltice.cz/files/images/panacek%20otaznik.pn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4437063"/>
            <a:ext cx="13620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Obdĺžnik 14"/>
          <p:cNvSpPr>
            <a:spLocks noChangeArrowheads="1"/>
          </p:cNvSpPr>
          <p:nvPr/>
        </p:nvSpPr>
        <p:spPr bwMode="auto">
          <a:xfrm>
            <a:off x="684213" y="1341438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sk-SK" altLang="sk-SK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Definície goniometrických funkcií pomocou pravouhlého trojuholníka platia len pre uhly z intervalu (0°, 90°).</a:t>
            </a:r>
            <a:br>
              <a:rPr lang="sk-SK" altLang="sk-SK" b="1" dirty="0">
                <a:latin typeface="Arial Narrow" panose="020B0606020202030204" pitchFamily="34" charset="0"/>
                <a:cs typeface="Times New Roman" panose="02020603050405020304" pitchFamily="18" charset="0"/>
              </a:rPr>
            </a:br>
            <a:r>
              <a:rPr lang="sk-SK" altLang="sk-SK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Dnes definujeme tieto funkcie pomocou jednotkovej </a:t>
            </a:r>
            <a:r>
              <a:rPr lang="sk-SK" altLang="sk-SK" b="1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kružnice. </a:t>
            </a:r>
            <a:endParaRPr lang="sk-SK" altLang="sk-SK" sz="800" b="1" dirty="0">
              <a:latin typeface="Arial Narrow" panose="020B0606020202030204" pitchFamily="34" charset="0"/>
            </a:endParaRPr>
          </a:p>
        </p:txBody>
      </p:sp>
      <p:pic>
        <p:nvPicPr>
          <p:cNvPr id="4102" name="Picture 7" descr="http://dj1hlxw0wr920.cloudfront.net/userfiles/wyzfiles/f0516fa1-669b-441d-9f11-a33907a2a0b0.gif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025"/>
          <a:stretch>
            <a:fillRect/>
          </a:stretch>
        </p:blipFill>
        <p:spPr bwMode="auto">
          <a:xfrm rot="434210">
            <a:off x="5678488" y="1103313"/>
            <a:ext cx="320198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dĺžnik 19"/>
          <p:cNvSpPr>
            <a:spLocks noChangeArrowheads="1"/>
          </p:cNvSpPr>
          <p:nvPr/>
        </p:nvSpPr>
        <p:spPr bwMode="auto">
          <a:xfrm>
            <a:off x="2627784" y="3356992"/>
            <a:ext cx="2374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sk-SK" altLang="sk-SK" b="1" i="1" dirty="0">
                <a:solidFill>
                  <a:srgbClr val="336699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Jednotková kružnica a pravouhlý trojuholník: </a:t>
            </a:r>
            <a:endParaRPr lang="sk-SK" altLang="sk-SK" sz="800" b="1" i="1" dirty="0">
              <a:solidFill>
                <a:srgbClr val="3366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ál 17"/>
          <p:cNvSpPr/>
          <p:nvPr/>
        </p:nvSpPr>
        <p:spPr>
          <a:xfrm>
            <a:off x="250825" y="1196975"/>
            <a:ext cx="4968875" cy="4824413"/>
          </a:xfrm>
          <a:prstGeom prst="ellipse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8195" name="BlokTextu 8"/>
          <p:cNvSpPr txBox="1">
            <a:spLocks noChangeArrowheads="1"/>
          </p:cNvSpPr>
          <p:nvPr/>
        </p:nvSpPr>
        <p:spPr bwMode="auto">
          <a:xfrm>
            <a:off x="5292725" y="1268413"/>
            <a:ext cx="136683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sk-SK" altLang="sk-SK" b="1"/>
              <a:t>  </a:t>
            </a:r>
            <a:r>
              <a:rPr lang="el-GR" altLang="sk-SK" sz="1600" b="1">
                <a:solidFill>
                  <a:srgbClr val="006600"/>
                </a:solidFill>
              </a:rPr>
              <a:t>β</a:t>
            </a:r>
            <a:r>
              <a:rPr lang="sk-SK" altLang="sk-SK" sz="1600" b="1">
                <a:solidFill>
                  <a:srgbClr val="006600"/>
                </a:solidFill>
              </a:rPr>
              <a:t> = 26º30´</a:t>
            </a:r>
          </a:p>
          <a:p>
            <a:pPr eaLnBrk="1" hangingPunct="1">
              <a:lnSpc>
                <a:spcPct val="150000"/>
              </a:lnSpc>
            </a:pPr>
            <a:r>
              <a:rPr lang="sk-SK" altLang="sk-SK" sz="1600" b="1">
                <a:solidFill>
                  <a:srgbClr val="006600"/>
                </a:solidFill>
              </a:rPr>
              <a:t>sin </a:t>
            </a:r>
            <a:r>
              <a:rPr lang="el-GR" altLang="sk-SK" sz="1600" b="1">
                <a:solidFill>
                  <a:srgbClr val="006600"/>
                </a:solidFill>
              </a:rPr>
              <a:t>β</a:t>
            </a:r>
            <a:r>
              <a:rPr lang="sk-SK" altLang="sk-SK" sz="1600" b="1">
                <a:solidFill>
                  <a:srgbClr val="006600"/>
                </a:solidFill>
              </a:rPr>
              <a:t> = </a:t>
            </a:r>
          </a:p>
        </p:txBody>
      </p:sp>
      <p:grpSp>
        <p:nvGrpSpPr>
          <p:cNvPr id="2" name="Skupina 20"/>
          <p:cNvGrpSpPr>
            <a:grpSpLocks/>
          </p:cNvGrpSpPr>
          <p:nvPr/>
        </p:nvGrpSpPr>
        <p:grpSpPr bwMode="auto">
          <a:xfrm>
            <a:off x="539750" y="1412875"/>
            <a:ext cx="4608513" cy="4248150"/>
            <a:chOff x="539750" y="1412875"/>
            <a:chExt cx="4608513" cy="4248150"/>
          </a:xfrm>
        </p:grpSpPr>
        <p:pic>
          <p:nvPicPr>
            <p:cNvPr id="5134" name="Obrázok 6" descr="unit-circle5.gi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" y="1412875"/>
              <a:ext cx="4608513" cy="424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bdĺžnik 6"/>
            <p:cNvSpPr/>
            <p:nvPr/>
          </p:nvSpPr>
          <p:spPr bwMode="auto">
            <a:xfrm>
              <a:off x="2843213" y="3944938"/>
              <a:ext cx="892175" cy="290512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k-SK"/>
            </a:p>
          </p:txBody>
        </p:sp>
        <p:sp>
          <p:nvSpPr>
            <p:cNvPr id="13" name="Obdĺžnik 12"/>
            <p:cNvSpPr/>
            <p:nvPr/>
          </p:nvSpPr>
          <p:spPr bwMode="auto">
            <a:xfrm>
              <a:off x="2693988" y="2498725"/>
              <a:ext cx="1636712" cy="215900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k-SK"/>
            </a:p>
          </p:txBody>
        </p:sp>
        <p:sp>
          <p:nvSpPr>
            <p:cNvPr id="5137" name="BlokTextu 8"/>
            <p:cNvSpPr txBox="1">
              <a:spLocks noChangeArrowheads="1"/>
            </p:cNvSpPr>
            <p:nvPr/>
          </p:nvSpPr>
          <p:spPr bwMode="auto">
            <a:xfrm>
              <a:off x="2917825" y="3295650"/>
              <a:ext cx="14128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k-SK" altLang="sk-SK"/>
                <a:t>  </a:t>
              </a:r>
              <a:r>
                <a:rPr lang="el-GR" altLang="sk-SK" sz="1400" i="1">
                  <a:solidFill>
                    <a:srgbClr val="006600"/>
                  </a:solidFill>
                </a:rPr>
                <a:t>β</a:t>
              </a:r>
              <a:r>
                <a:rPr lang="sk-SK" altLang="sk-SK" sz="1400" i="1">
                  <a:solidFill>
                    <a:srgbClr val="006600"/>
                  </a:solidFill>
                </a:rPr>
                <a:t> = 26º30´</a:t>
              </a:r>
              <a:endParaRPr lang="sk-SK" altLang="sk-SK" sz="1600" i="1">
                <a:solidFill>
                  <a:srgbClr val="006600"/>
                </a:solidFill>
              </a:endParaRPr>
            </a:p>
          </p:txBody>
        </p:sp>
      </p:grpSp>
      <p:sp>
        <p:nvSpPr>
          <p:cNvPr id="12" name="Nadpis 1"/>
          <p:cNvSpPr txBox="1">
            <a:spLocks/>
          </p:cNvSpPr>
          <p:nvPr/>
        </p:nvSpPr>
        <p:spPr bwMode="auto">
          <a:xfrm>
            <a:off x="0" y="188913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sk-SK" sz="2800" b="1" kern="0" dirty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Sínus a kosínus uhla a jednotková kružnica:</a:t>
            </a:r>
          </a:p>
        </p:txBody>
      </p:sp>
      <p:pic>
        <p:nvPicPr>
          <p:cNvPr id="8202" name="Picture 11" descr="http://www.homerowed.com/wp-content/uploads/2011/11/interobang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5229225"/>
            <a:ext cx="11525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Obrázok 14" descr="Clipboard03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4237" y="1628800"/>
            <a:ext cx="2999763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Obrázok 15" descr="Clipboard04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87503" y="4149080"/>
            <a:ext cx="2956497" cy="2232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205" name="BlokTextu 8"/>
          <p:cNvSpPr txBox="1">
            <a:spLocks noChangeArrowheads="1"/>
          </p:cNvSpPr>
          <p:nvPr/>
        </p:nvSpPr>
        <p:spPr bwMode="auto">
          <a:xfrm>
            <a:off x="5292725" y="3716338"/>
            <a:ext cx="136683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sk-SK" altLang="sk-SK" b="1"/>
              <a:t>  </a:t>
            </a:r>
            <a:r>
              <a:rPr lang="el-GR" altLang="sk-SK" sz="1600" b="1">
                <a:solidFill>
                  <a:srgbClr val="006600"/>
                </a:solidFill>
              </a:rPr>
              <a:t>β</a:t>
            </a:r>
            <a:r>
              <a:rPr lang="sk-SK" altLang="sk-SK" sz="1600" b="1">
                <a:solidFill>
                  <a:srgbClr val="006600"/>
                </a:solidFill>
              </a:rPr>
              <a:t> = 26º30´</a:t>
            </a:r>
          </a:p>
          <a:p>
            <a:pPr eaLnBrk="1" hangingPunct="1">
              <a:lnSpc>
                <a:spcPct val="150000"/>
              </a:lnSpc>
            </a:pPr>
            <a:r>
              <a:rPr lang="sk-SK" altLang="sk-SK" sz="1600" b="1">
                <a:solidFill>
                  <a:srgbClr val="006600"/>
                </a:solidFill>
              </a:rPr>
              <a:t>cos </a:t>
            </a:r>
            <a:r>
              <a:rPr lang="el-GR" altLang="sk-SK" sz="1600" b="1">
                <a:solidFill>
                  <a:srgbClr val="006600"/>
                </a:solidFill>
              </a:rPr>
              <a:t>β</a:t>
            </a:r>
            <a:r>
              <a:rPr lang="sk-SK" altLang="sk-SK" sz="1600" b="1">
                <a:solidFill>
                  <a:srgbClr val="006600"/>
                </a:solidFill>
              </a:rPr>
              <a:t> = </a:t>
            </a:r>
          </a:p>
        </p:txBody>
      </p:sp>
      <p:pic>
        <p:nvPicPr>
          <p:cNvPr id="8206" name="Obrázok 1" descr="Trigo-unitcircle-animation.gif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825" y="115888"/>
            <a:ext cx="14398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9" descr="http://www.rudoltice.cz/files/images/panacek%20otaznik.png"/>
          <p:cNvPicPr>
            <a:picLocks noChangeAspect="1" noChangeArrowheads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950" y="5229225"/>
            <a:ext cx="10922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BlokTextu 21"/>
          <p:cNvSpPr txBox="1">
            <a:spLocks noChangeArrowheads="1"/>
          </p:cNvSpPr>
          <p:nvPr/>
        </p:nvSpPr>
        <p:spPr bwMode="auto">
          <a:xfrm>
            <a:off x="2627313" y="6165850"/>
            <a:ext cx="2376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000" u="sng">
                <a:solidFill>
                  <a:srgbClr val="FF0000"/>
                </a:solidFill>
                <a:latin typeface="Freehand521 BT" pitchFamily="66" charset="0"/>
              </a:rPr>
              <a:t>...ako to spolu súvisí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2808288" y="2111563"/>
            <a:ext cx="159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I. kvadrant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1169194" y="2125702"/>
            <a:ext cx="159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II. kvadrant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0" name="BlokTextu 19"/>
          <p:cNvSpPr txBox="1"/>
          <p:nvPr/>
        </p:nvSpPr>
        <p:spPr>
          <a:xfrm>
            <a:off x="1101420" y="4020092"/>
            <a:ext cx="159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III. kvadrant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2846041" y="4046300"/>
            <a:ext cx="159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</a:rPr>
              <a:t>IV. kvadrant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2196637" y="1037084"/>
            <a:ext cx="122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90° = </a:t>
            </a:r>
            <a:r>
              <a:rPr lang="el-GR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lang="sk-SK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24" name="BlokTextu 23"/>
          <p:cNvSpPr txBox="1"/>
          <p:nvPr/>
        </p:nvSpPr>
        <p:spPr>
          <a:xfrm>
            <a:off x="177800" y="3275832"/>
            <a:ext cx="13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180° = </a:t>
            </a:r>
            <a:r>
              <a:rPr lang="el-GR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25" name="BlokTextu 24"/>
          <p:cNvSpPr txBox="1"/>
          <p:nvPr/>
        </p:nvSpPr>
        <p:spPr>
          <a:xfrm>
            <a:off x="2082337" y="5643617"/>
            <a:ext cx="18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270° = 3</a:t>
            </a:r>
            <a:r>
              <a:rPr lang="sk-SK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/2*</a:t>
            </a:r>
            <a:r>
              <a:rPr lang="el-GR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π</a:t>
            </a:r>
            <a:endParaRPr lang="sk-SK" b="1" dirty="0">
              <a:solidFill>
                <a:srgbClr val="00B050"/>
              </a:solidFill>
            </a:endParaRPr>
          </a:p>
        </p:txBody>
      </p:sp>
      <p:sp>
        <p:nvSpPr>
          <p:cNvPr id="26" name="BlokTextu 25"/>
          <p:cNvSpPr txBox="1"/>
          <p:nvPr/>
        </p:nvSpPr>
        <p:spPr>
          <a:xfrm>
            <a:off x="4612100" y="3082395"/>
            <a:ext cx="136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00B050"/>
                </a:solidFill>
              </a:rPr>
              <a:t>360° = 2</a:t>
            </a:r>
            <a:r>
              <a:rPr lang="el-GR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π</a:t>
            </a:r>
            <a:endParaRPr lang="sk-SK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205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5214950"/>
            <a:ext cx="8229600" cy="1143000"/>
          </a:xfrm>
        </p:spPr>
        <p:txBody>
          <a:bodyPr/>
          <a:lstStyle/>
          <a:p>
            <a:r>
              <a:rPr lang="sk-SK" dirty="0" smtClean="0"/>
              <a:t>Stupne , radiány </a:t>
            </a:r>
            <a:endParaRPr lang="cs-CZ" dirty="0"/>
          </a:p>
        </p:txBody>
      </p:sp>
      <p:sp>
        <p:nvSpPr>
          <p:cNvPr id="3" name="TextovéPole 2"/>
          <p:cNvSpPr txBox="1"/>
          <p:nvPr/>
        </p:nvSpPr>
        <p:spPr>
          <a:xfrm>
            <a:off x="642910" y="3571876"/>
            <a:ext cx="3000396" cy="13849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Prevod stupňov na radiány:</a:t>
            </a:r>
          </a:p>
          <a:p>
            <a:r>
              <a:rPr lang="el-GR" sz="2800" dirty="0" smtClean="0"/>
              <a:t>α</a:t>
            </a:r>
            <a:r>
              <a:rPr lang="sk-SK" sz="2800" dirty="0" smtClean="0"/>
              <a:t>=  x . 180 / </a:t>
            </a:r>
            <a:r>
              <a:rPr lang="el-GR" sz="2800" dirty="0" smtClean="0">
                <a:latin typeface="Calibri"/>
              </a:rPr>
              <a:t>π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5572132" y="3571876"/>
            <a:ext cx="3000396" cy="13849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sk-SK" sz="2800" dirty="0" smtClean="0"/>
              <a:t>Prevod radiánov na stupne :</a:t>
            </a:r>
          </a:p>
          <a:p>
            <a:r>
              <a:rPr lang="sk-SK" sz="2800" dirty="0" smtClean="0"/>
              <a:t>x = </a:t>
            </a:r>
            <a:r>
              <a:rPr lang="el-GR" sz="2800" dirty="0" smtClean="0"/>
              <a:t>α</a:t>
            </a:r>
            <a:r>
              <a:rPr lang="sk-SK" sz="2800" dirty="0" smtClean="0"/>
              <a:t> . </a:t>
            </a:r>
            <a:r>
              <a:rPr lang="el-GR" sz="2800" dirty="0" smtClean="0">
                <a:latin typeface="Calibri"/>
              </a:rPr>
              <a:t>π</a:t>
            </a:r>
            <a:r>
              <a:rPr lang="sk-SK" sz="2800" dirty="0" smtClean="0">
                <a:latin typeface="Calibri"/>
              </a:rPr>
              <a:t> / 180 </a:t>
            </a:r>
            <a:endParaRPr lang="cs-CZ" sz="2800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77105"/>
              </p:ext>
            </p:extLst>
          </p:nvPr>
        </p:nvGraphicFramePr>
        <p:xfrm>
          <a:off x="179513" y="1714488"/>
          <a:ext cx="8856983" cy="143018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4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9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7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1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8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8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8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8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82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82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580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607223"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Stup-</a:t>
                      </a:r>
                    </a:p>
                    <a:p>
                      <a:r>
                        <a:rPr lang="sk-SK" sz="1600" dirty="0" smtClean="0"/>
                        <a:t>ne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120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135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150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>
                          <a:solidFill>
                            <a:srgbClr val="FF0000"/>
                          </a:solidFill>
                        </a:rPr>
                        <a:t>180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210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225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240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>
                          <a:solidFill>
                            <a:srgbClr val="FF0000"/>
                          </a:solidFill>
                        </a:rPr>
                        <a:t>270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300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315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330</a:t>
                      </a:r>
                      <a:endParaRPr lang="cs-CZ" sz="14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1400" dirty="0" smtClean="0">
                          <a:solidFill>
                            <a:srgbClr val="FF0000"/>
                          </a:solidFill>
                        </a:rPr>
                        <a:t>360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223">
                <a:tc>
                  <a:txBody>
                    <a:bodyPr/>
                    <a:lstStyle/>
                    <a:p>
                      <a:r>
                        <a:rPr lang="sk-SK" sz="1600" dirty="0" err="1" smtClean="0"/>
                        <a:t>Radiá</a:t>
                      </a:r>
                      <a:r>
                        <a:rPr lang="sk-SK" sz="1600" dirty="0" smtClean="0"/>
                        <a:t>-</a:t>
                      </a:r>
                    </a:p>
                    <a:p>
                      <a:r>
                        <a:rPr lang="sk-SK" sz="1600" dirty="0" err="1" smtClean="0"/>
                        <a:t>ny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π</a:t>
                      </a:r>
                      <a:r>
                        <a:rPr lang="sk-SK" sz="160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/6</a:t>
                      </a:r>
                      <a:endParaRPr lang="cs-CZ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π</a:t>
                      </a:r>
                      <a:r>
                        <a:rPr lang="sk-SK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/4</a:t>
                      </a:r>
                      <a:endParaRPr lang="cs-CZ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π</a:t>
                      </a:r>
                      <a:r>
                        <a:rPr lang="sk-SK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/3</a:t>
                      </a:r>
                      <a:endParaRPr lang="cs-CZ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π</a:t>
                      </a:r>
                      <a:r>
                        <a:rPr lang="sk-SK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/2</a:t>
                      </a:r>
                      <a:endParaRPr lang="cs-CZ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2/3</a:t>
                      </a:r>
                      <a:r>
                        <a:rPr lang="el-GR" sz="1600" dirty="0" smtClean="0">
                          <a:latin typeface="Calibri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3/4</a:t>
                      </a:r>
                      <a:r>
                        <a:rPr lang="el-GR" sz="1600" dirty="0" smtClean="0">
                          <a:latin typeface="Calibri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5/6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π</a:t>
                      </a:r>
                      <a:endParaRPr lang="cs-CZ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7/6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5/4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4/3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>
                          <a:solidFill>
                            <a:srgbClr val="FF0000"/>
                          </a:solidFill>
                        </a:rPr>
                        <a:t>3/2</a:t>
                      </a:r>
                      <a:r>
                        <a:rPr lang="el-GR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π</a:t>
                      </a:r>
                      <a:endParaRPr lang="cs-CZ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5/3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7/4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/>
                        <a:t>11/6</a:t>
                      </a:r>
                      <a:r>
                        <a:rPr lang="el-GR" sz="1600" dirty="0" smtClean="0">
                          <a:latin typeface="+mn-lt"/>
                        </a:rPr>
                        <a:t>π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l-GR" sz="16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π</a:t>
                      </a:r>
                      <a:endParaRPr lang="cs-CZ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Šipka dolů 14"/>
          <p:cNvSpPr/>
          <p:nvPr/>
        </p:nvSpPr>
        <p:spPr>
          <a:xfrm rot="5400000">
            <a:off x="1775776" y="311305"/>
            <a:ext cx="501247" cy="2019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Šipka doleva 17"/>
          <p:cNvSpPr/>
          <p:nvPr/>
        </p:nvSpPr>
        <p:spPr>
          <a:xfrm>
            <a:off x="3151410" y="1201562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Šipka doleva 18"/>
          <p:cNvSpPr/>
          <p:nvPr/>
        </p:nvSpPr>
        <p:spPr>
          <a:xfrm>
            <a:off x="5143504" y="1214422"/>
            <a:ext cx="1714512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Šipka doleva 19"/>
          <p:cNvSpPr/>
          <p:nvPr/>
        </p:nvSpPr>
        <p:spPr>
          <a:xfrm>
            <a:off x="7072330" y="1285860"/>
            <a:ext cx="1714512" cy="1171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TextovéPole 21"/>
          <p:cNvSpPr txBox="1"/>
          <p:nvPr/>
        </p:nvSpPr>
        <p:spPr>
          <a:xfrm>
            <a:off x="1428728" y="81544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I. kvadrant</a:t>
            </a:r>
            <a:endParaRPr lang="cs-CZ" dirty="0"/>
          </a:p>
        </p:txBody>
      </p:sp>
      <p:sp>
        <p:nvSpPr>
          <p:cNvPr id="23" name="Obdélník 22"/>
          <p:cNvSpPr/>
          <p:nvPr/>
        </p:nvSpPr>
        <p:spPr>
          <a:xfrm>
            <a:off x="3425161" y="847821"/>
            <a:ext cx="123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sk-SK" dirty="0" smtClean="0">
                <a:solidFill>
                  <a:prstClr val="black"/>
                </a:solidFill>
              </a:rPr>
              <a:t>II. kvadrant</a:t>
            </a:r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>
            <a:off x="5357818" y="92867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III. kvadrant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7286644" y="1000108"/>
            <a:ext cx="16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IV. kvadrant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74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15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ál 17"/>
          <p:cNvSpPr/>
          <p:nvPr/>
        </p:nvSpPr>
        <p:spPr>
          <a:xfrm>
            <a:off x="250825" y="1196975"/>
            <a:ext cx="4968875" cy="4824413"/>
          </a:xfrm>
          <a:prstGeom prst="ellipse">
            <a:avLst/>
          </a:prstGeom>
          <a:solidFill>
            <a:srgbClr val="F7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9219" name="BlokTextu 8"/>
          <p:cNvSpPr txBox="1">
            <a:spLocks noChangeArrowheads="1"/>
          </p:cNvSpPr>
          <p:nvPr/>
        </p:nvSpPr>
        <p:spPr bwMode="auto">
          <a:xfrm>
            <a:off x="5795963" y="1412875"/>
            <a:ext cx="1366837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sk-SK" altLang="sk-SK" b="1"/>
              <a:t>  </a:t>
            </a:r>
            <a:r>
              <a:rPr lang="el-GR" altLang="sk-SK" sz="1600" b="1">
                <a:solidFill>
                  <a:srgbClr val="006600"/>
                </a:solidFill>
              </a:rPr>
              <a:t>β</a:t>
            </a:r>
            <a:r>
              <a:rPr lang="sk-SK" altLang="sk-SK" sz="1600" b="1">
                <a:solidFill>
                  <a:srgbClr val="006600"/>
                </a:solidFill>
              </a:rPr>
              <a:t> = 26º30´</a:t>
            </a:r>
          </a:p>
          <a:p>
            <a:pPr eaLnBrk="1" hangingPunct="1">
              <a:lnSpc>
                <a:spcPct val="150000"/>
              </a:lnSpc>
            </a:pPr>
            <a:r>
              <a:rPr lang="sk-SK" altLang="sk-SK" sz="1600" b="1">
                <a:solidFill>
                  <a:srgbClr val="006600"/>
                </a:solidFill>
              </a:rPr>
              <a:t>sin </a:t>
            </a:r>
            <a:r>
              <a:rPr lang="el-GR" altLang="sk-SK" sz="1600" b="1">
                <a:solidFill>
                  <a:srgbClr val="006600"/>
                </a:solidFill>
              </a:rPr>
              <a:t>β</a:t>
            </a:r>
            <a:r>
              <a:rPr lang="sk-SK" altLang="sk-SK" sz="1600" b="1">
                <a:solidFill>
                  <a:srgbClr val="006600"/>
                </a:solidFill>
              </a:rPr>
              <a:t> = </a:t>
            </a:r>
          </a:p>
        </p:txBody>
      </p:sp>
      <p:grpSp>
        <p:nvGrpSpPr>
          <p:cNvPr id="2" name="Skupina 10"/>
          <p:cNvGrpSpPr>
            <a:grpSpLocks/>
          </p:cNvGrpSpPr>
          <p:nvPr/>
        </p:nvGrpSpPr>
        <p:grpSpPr bwMode="auto">
          <a:xfrm>
            <a:off x="539750" y="1268413"/>
            <a:ext cx="4752975" cy="4392612"/>
            <a:chOff x="755576" y="1340768"/>
            <a:chExt cx="4464050" cy="4225925"/>
          </a:xfrm>
        </p:grpSpPr>
        <p:pic>
          <p:nvPicPr>
            <p:cNvPr id="6165" name="Obrázok 6" descr="unit-circle5.gif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340768"/>
              <a:ext cx="4464050" cy="422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Obdĺžnik 6"/>
            <p:cNvSpPr/>
            <p:nvPr/>
          </p:nvSpPr>
          <p:spPr bwMode="auto">
            <a:xfrm>
              <a:off x="2987601" y="3859218"/>
              <a:ext cx="863288" cy="290179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k-SK"/>
            </a:p>
          </p:txBody>
        </p:sp>
        <p:sp>
          <p:nvSpPr>
            <p:cNvPr id="13" name="Obdĺžnik 12"/>
            <p:cNvSpPr/>
            <p:nvPr/>
          </p:nvSpPr>
          <p:spPr bwMode="auto">
            <a:xfrm>
              <a:off x="2844466" y="2420540"/>
              <a:ext cx="1583441" cy="215344"/>
            </a:xfrm>
            <a:prstGeom prst="rect">
              <a:avLst/>
            </a:prstGeom>
            <a:solidFill>
              <a:srgbClr val="F7F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k-SK"/>
            </a:p>
          </p:txBody>
        </p:sp>
        <p:sp>
          <p:nvSpPr>
            <p:cNvPr id="6168" name="BlokTextu 8"/>
            <p:cNvSpPr txBox="1">
              <a:spLocks noChangeArrowheads="1"/>
            </p:cNvSpPr>
            <p:nvPr/>
          </p:nvSpPr>
          <p:spPr bwMode="auto">
            <a:xfrm>
              <a:off x="3059832" y="3212976"/>
              <a:ext cx="13681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k-SK" altLang="sk-SK"/>
                <a:t>  </a:t>
              </a:r>
              <a:r>
                <a:rPr lang="el-GR" altLang="sk-SK" sz="1400" i="1">
                  <a:solidFill>
                    <a:srgbClr val="006600"/>
                  </a:solidFill>
                </a:rPr>
                <a:t>β</a:t>
              </a:r>
              <a:r>
                <a:rPr lang="sk-SK" altLang="sk-SK" sz="1400" i="1">
                  <a:solidFill>
                    <a:srgbClr val="006600"/>
                  </a:solidFill>
                </a:rPr>
                <a:t> = 26º30´</a:t>
              </a:r>
              <a:endParaRPr lang="sk-SK" altLang="sk-SK" sz="1600" i="1">
                <a:solidFill>
                  <a:srgbClr val="006600"/>
                </a:solidFill>
              </a:endParaRPr>
            </a:p>
          </p:txBody>
        </p:sp>
      </p:grpSp>
      <p:sp>
        <p:nvSpPr>
          <p:cNvPr id="12" name="Nadpis 1"/>
          <p:cNvSpPr txBox="1">
            <a:spLocks/>
          </p:cNvSpPr>
          <p:nvPr/>
        </p:nvSpPr>
        <p:spPr bwMode="auto">
          <a:xfrm>
            <a:off x="0" y="188913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sk-SK" sz="2800" b="1" kern="0" dirty="0" smtClean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Definície funkcií Sínus a Kosínus:</a:t>
            </a:r>
            <a:endParaRPr lang="sk-SK" sz="2800" b="1" kern="0" dirty="0">
              <a:solidFill>
                <a:srgbClr val="33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9222" name="BlokTextu 8"/>
          <p:cNvSpPr txBox="1">
            <a:spLocks noChangeArrowheads="1"/>
          </p:cNvSpPr>
          <p:nvPr/>
        </p:nvSpPr>
        <p:spPr bwMode="auto">
          <a:xfrm>
            <a:off x="5795963" y="4005263"/>
            <a:ext cx="1366837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sk-SK" altLang="sk-SK" b="1"/>
              <a:t>  </a:t>
            </a:r>
            <a:r>
              <a:rPr lang="el-GR" altLang="sk-SK" sz="1600" b="1">
                <a:solidFill>
                  <a:srgbClr val="006600"/>
                </a:solidFill>
              </a:rPr>
              <a:t>β</a:t>
            </a:r>
            <a:r>
              <a:rPr lang="sk-SK" altLang="sk-SK" sz="1600" b="1">
                <a:solidFill>
                  <a:srgbClr val="006600"/>
                </a:solidFill>
              </a:rPr>
              <a:t> = 26º30´</a:t>
            </a:r>
          </a:p>
          <a:p>
            <a:pPr eaLnBrk="1" hangingPunct="1">
              <a:lnSpc>
                <a:spcPct val="150000"/>
              </a:lnSpc>
            </a:pPr>
            <a:r>
              <a:rPr lang="sk-SK" altLang="sk-SK" sz="1600" b="1">
                <a:solidFill>
                  <a:srgbClr val="006600"/>
                </a:solidFill>
              </a:rPr>
              <a:t>cos </a:t>
            </a:r>
            <a:r>
              <a:rPr lang="el-GR" altLang="sk-SK" sz="1600" b="1">
                <a:solidFill>
                  <a:srgbClr val="006600"/>
                </a:solidFill>
              </a:rPr>
              <a:t>β</a:t>
            </a:r>
            <a:r>
              <a:rPr lang="sk-SK" altLang="sk-SK" sz="1600" b="1">
                <a:solidFill>
                  <a:srgbClr val="006600"/>
                </a:solidFill>
              </a:rPr>
              <a:t> = </a:t>
            </a:r>
          </a:p>
        </p:txBody>
      </p:sp>
      <p:pic>
        <p:nvPicPr>
          <p:cNvPr id="6151" name="Obrázok 1" descr="Trigo-unitcircle-animation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5825" y="115888"/>
            <a:ext cx="1439863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Rovná spojovacia šípka 21"/>
          <p:cNvCxnSpPr/>
          <p:nvPr/>
        </p:nvCxnSpPr>
        <p:spPr>
          <a:xfrm flipH="1">
            <a:off x="2700338" y="2636838"/>
            <a:ext cx="1871662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25" name="Obrázok 20" descr="Clipboard03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125" y="1916113"/>
            <a:ext cx="1584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Obrázok 22" descr="Clipboard04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9563" y="4508500"/>
            <a:ext cx="16827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Rovná spojovacia šípka 15"/>
          <p:cNvCxnSpPr/>
          <p:nvPr/>
        </p:nvCxnSpPr>
        <p:spPr>
          <a:xfrm flipH="1">
            <a:off x="4572000" y="2708275"/>
            <a:ext cx="0" cy="865188"/>
          </a:xfrm>
          <a:prstGeom prst="straightConnector1">
            <a:avLst/>
          </a:prstGeom>
          <a:ln w="28575">
            <a:solidFill>
              <a:srgbClr val="FF9900"/>
            </a:solidFill>
            <a:prstDash val="dash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Obrázok 20" descr="Clipboard03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93938" y="2636838"/>
            <a:ext cx="406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Obrázok 22" descr="Clipboard04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29100" y="3573463"/>
            <a:ext cx="50958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BlokTextu 23"/>
          <p:cNvSpPr txBox="1"/>
          <p:nvPr/>
        </p:nvSpPr>
        <p:spPr>
          <a:xfrm>
            <a:off x="8172450" y="1844675"/>
            <a:ext cx="7921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= </a:t>
            </a:r>
            <a:r>
              <a:rPr lang="sk-SK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y</a:t>
            </a:r>
            <a:r>
              <a:rPr lang="sk-SK" sz="2400" b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M</a:t>
            </a:r>
            <a:endParaRPr lang="sk-SK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26" name="Obdĺžnik 25"/>
          <p:cNvSpPr>
            <a:spLocks noChangeArrowheads="1"/>
          </p:cNvSpPr>
          <p:nvPr/>
        </p:nvSpPr>
        <p:spPr bwMode="auto">
          <a:xfrm>
            <a:off x="5867400" y="2276475"/>
            <a:ext cx="30257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b="1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Sínus je funkcia, ktorá každému reálnemu číslu M zobrazenému na jednotkovej kružnici priradí druhú súradnicu (y) bodu M.</a:t>
            </a:r>
            <a:endParaRPr lang="sk-SK" altLang="sk-SK" b="1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Obdĺžnik 26"/>
          <p:cNvSpPr>
            <a:spLocks noChangeArrowheads="1"/>
          </p:cNvSpPr>
          <p:nvPr/>
        </p:nvSpPr>
        <p:spPr bwMode="auto">
          <a:xfrm>
            <a:off x="5724525" y="4868863"/>
            <a:ext cx="3024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sk-SK" altLang="sk-SK" b="1">
                <a:solidFill>
                  <a:srgbClr val="FF99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Kosínus je funkcia, ktorá každému reálnemu číslu M zobrazenému na jednotkovej kružnici priradí prvú súradnicu (x) bodu M.</a:t>
            </a:r>
            <a:endParaRPr lang="sk-SK" altLang="sk-SK" b="1">
              <a:solidFill>
                <a:srgbClr val="FF9900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BlokTextu 27"/>
          <p:cNvSpPr txBox="1"/>
          <p:nvPr/>
        </p:nvSpPr>
        <p:spPr>
          <a:xfrm>
            <a:off x="8351838" y="4437063"/>
            <a:ext cx="7921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k-SK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= </a:t>
            </a:r>
            <a:r>
              <a:rPr lang="sk-SK" sz="24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x</a:t>
            </a:r>
            <a:r>
              <a:rPr lang="sk-SK" sz="2400" b="1" baseline="-25000" dirty="0" err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M</a:t>
            </a:r>
            <a:endParaRPr lang="sk-SK" sz="2400" dirty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</p:txBody>
      </p:sp>
      <p:pic>
        <p:nvPicPr>
          <p:cNvPr id="6162" name="Picture 6" descr="http://sevci-pripravka.cz/wp-content/uploads/2014/11/vykricnik.jpg"/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5300663"/>
            <a:ext cx="107315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Ovál 30"/>
          <p:cNvSpPr/>
          <p:nvPr/>
        </p:nvSpPr>
        <p:spPr>
          <a:xfrm>
            <a:off x="4572000" y="2349500"/>
            <a:ext cx="215900" cy="215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k-SK"/>
          </a:p>
        </p:txBody>
      </p:sp>
      <p:sp>
        <p:nvSpPr>
          <p:cNvPr id="23" name="BlokTextu 22"/>
          <p:cNvSpPr txBox="1">
            <a:spLocks noChangeArrowheads="1"/>
          </p:cNvSpPr>
          <p:nvPr/>
        </p:nvSpPr>
        <p:spPr bwMode="auto">
          <a:xfrm>
            <a:off x="4643438" y="2349500"/>
            <a:ext cx="122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b="1">
                <a:solidFill>
                  <a:srgbClr val="336699"/>
                </a:solidFill>
                <a:latin typeface="Arial Narrow" panose="020B0606020202030204" pitchFamily="34" charset="0"/>
              </a:rPr>
              <a:t>M [ </a:t>
            </a:r>
            <a:r>
              <a:rPr lang="sk-SK" altLang="sk-SK" b="1">
                <a:solidFill>
                  <a:srgbClr val="FF9900"/>
                </a:solidFill>
                <a:latin typeface="Arial Narrow" panose="020B0606020202030204" pitchFamily="34" charset="0"/>
              </a:rPr>
              <a:t>x</a:t>
            </a:r>
            <a:r>
              <a:rPr lang="sk-SK" altLang="sk-SK" b="1" baseline="-25000">
                <a:solidFill>
                  <a:srgbClr val="FF9900"/>
                </a:solidFill>
                <a:latin typeface="Arial Narrow" panose="020B0606020202030204" pitchFamily="34" charset="0"/>
              </a:rPr>
              <a:t>M</a:t>
            </a:r>
            <a:r>
              <a:rPr lang="sk-SK" altLang="sk-SK" b="1">
                <a:solidFill>
                  <a:srgbClr val="336699"/>
                </a:solidFill>
                <a:latin typeface="Arial Narrow" panose="020B0606020202030204" pitchFamily="34" charset="0"/>
              </a:rPr>
              <a:t>, </a:t>
            </a:r>
            <a:r>
              <a:rPr lang="sk-SK" altLang="sk-SK" b="1">
                <a:solidFill>
                  <a:srgbClr val="C00000"/>
                </a:solidFill>
                <a:latin typeface="Arial Narrow" panose="020B0606020202030204" pitchFamily="34" charset="0"/>
              </a:rPr>
              <a:t>y</a:t>
            </a:r>
            <a:r>
              <a:rPr lang="sk-SK" altLang="sk-SK" b="1" baseline="-25000">
                <a:solidFill>
                  <a:srgbClr val="C00000"/>
                </a:solidFill>
                <a:latin typeface="Arial Narrow" panose="020B0606020202030204" pitchFamily="34" charset="0"/>
              </a:rPr>
              <a:t>M</a:t>
            </a:r>
            <a:r>
              <a:rPr lang="sk-SK" altLang="sk-SK" b="1">
                <a:solidFill>
                  <a:srgbClr val="336699"/>
                </a:solidFill>
                <a:latin typeface="Arial Narrow" panose="020B0606020202030204" pitchFamily="34" charset="0"/>
              </a:rPr>
              <a:t>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2" grpId="0"/>
      <p:bldP spid="24" grpId="0"/>
      <p:bldP spid="26" grpId="0"/>
      <p:bldP spid="27" grpId="0"/>
      <p:bldP spid="2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http://dj1hlxw0wr920.cloudfront.net/userfiles/wyzfiles/f0516fa1-669b-441d-9f11-a33907a2a0b0.gif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025"/>
          <a:stretch>
            <a:fillRect/>
          </a:stretch>
        </p:blipFill>
        <p:spPr bwMode="auto">
          <a:xfrm rot="434210">
            <a:off x="5843588" y="600075"/>
            <a:ext cx="3201987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Nadpis 1"/>
          <p:cNvSpPr txBox="1">
            <a:spLocks/>
          </p:cNvSpPr>
          <p:nvPr/>
        </p:nvSpPr>
        <p:spPr bwMode="auto">
          <a:xfrm>
            <a:off x="0" y="188913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sk-SK" sz="2800" b="1" kern="0" dirty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Sínus, kosínus a jednotková kružnica – dôkaz:</a:t>
            </a:r>
          </a:p>
        </p:txBody>
      </p:sp>
      <p:grpSp>
        <p:nvGrpSpPr>
          <p:cNvPr id="2" name="Skupina 18"/>
          <p:cNvGrpSpPr>
            <a:grpSpLocks/>
          </p:cNvGrpSpPr>
          <p:nvPr/>
        </p:nvGrpSpPr>
        <p:grpSpPr bwMode="auto">
          <a:xfrm>
            <a:off x="468313" y="1035050"/>
            <a:ext cx="4824412" cy="4683125"/>
            <a:chOff x="467544" y="1034427"/>
            <a:chExt cx="4824536" cy="4684016"/>
          </a:xfrm>
        </p:grpSpPr>
        <p:pic>
          <p:nvPicPr>
            <p:cNvPr id="7177" name="Obrázok 5" descr="618px-Sin-cos-defn-I.svg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034427"/>
              <a:ext cx="4824536" cy="468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8" name="Obdĺžnik 8"/>
            <p:cNvSpPr>
              <a:spLocks noChangeArrowheads="1"/>
            </p:cNvSpPr>
            <p:nvPr/>
          </p:nvSpPr>
          <p:spPr bwMode="auto">
            <a:xfrm>
              <a:off x="3203848" y="1916832"/>
              <a:ext cx="14750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sk-SK" altLang="sk-SK" sz="2400" b="1">
                  <a:solidFill>
                    <a:srgbClr val="336699"/>
                  </a:solidFill>
                  <a:latin typeface="Arial Narrow" panose="020B0606020202030204" pitchFamily="34" charset="0"/>
                </a:rPr>
                <a:t>M [ </a:t>
              </a:r>
              <a:r>
                <a:rPr lang="sk-SK" altLang="sk-SK" sz="24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x</a:t>
              </a:r>
              <a:r>
                <a:rPr lang="sk-SK" altLang="sk-SK" sz="2400" b="1" baseline="-25000">
                  <a:solidFill>
                    <a:srgbClr val="FF0000"/>
                  </a:solidFill>
                  <a:latin typeface="Arial Narrow" panose="020B0606020202030204" pitchFamily="34" charset="0"/>
                </a:rPr>
                <a:t>M</a:t>
              </a:r>
              <a:r>
                <a:rPr lang="sk-SK" altLang="sk-SK" sz="2400" b="1">
                  <a:solidFill>
                    <a:srgbClr val="336699"/>
                  </a:solidFill>
                  <a:latin typeface="Arial Narrow" panose="020B0606020202030204" pitchFamily="34" charset="0"/>
                </a:rPr>
                <a:t>, </a:t>
              </a:r>
              <a:r>
                <a:rPr lang="sk-SK" altLang="sk-SK" sz="2400" b="1">
                  <a:solidFill>
                    <a:srgbClr val="00B050"/>
                  </a:solidFill>
                  <a:latin typeface="Arial Narrow" panose="020B0606020202030204" pitchFamily="34" charset="0"/>
                </a:rPr>
                <a:t>y</a:t>
              </a:r>
              <a:r>
                <a:rPr lang="sk-SK" altLang="sk-SK" sz="2400" b="1" baseline="-25000">
                  <a:solidFill>
                    <a:srgbClr val="00B050"/>
                  </a:solidFill>
                  <a:latin typeface="Arial Narrow" panose="020B0606020202030204" pitchFamily="34" charset="0"/>
                </a:rPr>
                <a:t>M</a:t>
              </a:r>
              <a:r>
                <a:rPr lang="sk-SK" altLang="sk-SK" sz="2400" b="1">
                  <a:solidFill>
                    <a:srgbClr val="336699"/>
                  </a:solidFill>
                  <a:latin typeface="Arial Narrow" panose="020B0606020202030204" pitchFamily="34" charset="0"/>
                </a:rPr>
                <a:t> ]</a:t>
              </a:r>
            </a:p>
          </p:txBody>
        </p:sp>
        <p:sp>
          <p:nvSpPr>
            <p:cNvPr id="7179" name="Obdĺžnik 10"/>
            <p:cNvSpPr>
              <a:spLocks noChangeArrowheads="1"/>
            </p:cNvSpPr>
            <p:nvPr/>
          </p:nvSpPr>
          <p:spPr bwMode="auto">
            <a:xfrm>
              <a:off x="3131840" y="3573016"/>
              <a:ext cx="4972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sk-SK" altLang="sk-SK" sz="2400" b="1" i="1">
                  <a:latin typeface="Arial Narrow" panose="020B0606020202030204" pitchFamily="34" charset="0"/>
                </a:rPr>
                <a:t>M´</a:t>
              </a:r>
            </a:p>
          </p:txBody>
        </p:sp>
        <p:sp>
          <p:nvSpPr>
            <p:cNvPr id="7180" name="Obdĺžnik 11"/>
            <p:cNvSpPr>
              <a:spLocks noChangeArrowheads="1"/>
            </p:cNvSpPr>
            <p:nvPr/>
          </p:nvSpPr>
          <p:spPr bwMode="auto">
            <a:xfrm>
              <a:off x="2195736" y="3573016"/>
              <a:ext cx="3818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sk-SK" altLang="sk-SK" sz="2400" b="1" i="1">
                  <a:latin typeface="Arial Narrow" panose="020B0606020202030204" pitchFamily="34" charset="0"/>
                </a:rPr>
                <a:t>O</a:t>
              </a:r>
            </a:p>
          </p:txBody>
        </p:sp>
        <p:sp>
          <p:nvSpPr>
            <p:cNvPr id="7181" name="Obdĺžnik 12"/>
            <p:cNvSpPr>
              <a:spLocks noChangeArrowheads="1"/>
            </p:cNvSpPr>
            <p:nvPr/>
          </p:nvSpPr>
          <p:spPr bwMode="auto">
            <a:xfrm>
              <a:off x="2195736" y="1772816"/>
              <a:ext cx="325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sk-SK" altLang="sk-SK" sz="2400" b="1" i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182" name="Obdĺžnik 13"/>
            <p:cNvSpPr>
              <a:spLocks noChangeArrowheads="1"/>
            </p:cNvSpPr>
            <p:nvPr/>
          </p:nvSpPr>
          <p:spPr bwMode="auto">
            <a:xfrm>
              <a:off x="683568" y="3573016"/>
              <a:ext cx="409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sk-SK" altLang="sk-SK" sz="2400" b="1" i="1">
                  <a:latin typeface="Arial Narrow" panose="020B0606020202030204" pitchFamily="34" charset="0"/>
                </a:rPr>
                <a:t>-1</a:t>
              </a:r>
            </a:p>
          </p:txBody>
        </p:sp>
        <p:sp>
          <p:nvSpPr>
            <p:cNvPr id="7183" name="Obdĺžnik 14"/>
            <p:cNvSpPr>
              <a:spLocks noChangeArrowheads="1"/>
            </p:cNvSpPr>
            <p:nvPr/>
          </p:nvSpPr>
          <p:spPr bwMode="auto">
            <a:xfrm>
              <a:off x="3995936" y="3573016"/>
              <a:ext cx="325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sk-SK" altLang="sk-SK" sz="2400" b="1" i="1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7184" name="Obdĺžnik 15"/>
            <p:cNvSpPr>
              <a:spLocks noChangeArrowheads="1"/>
            </p:cNvSpPr>
            <p:nvPr/>
          </p:nvSpPr>
          <p:spPr bwMode="auto">
            <a:xfrm>
              <a:off x="2123728" y="5085184"/>
              <a:ext cx="4090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sk-SK" altLang="sk-SK" sz="2400" b="1" i="1">
                  <a:latin typeface="Arial Narrow" panose="020B0606020202030204" pitchFamily="34" charset="0"/>
                </a:rPr>
                <a:t>-1</a:t>
              </a:r>
            </a:p>
          </p:txBody>
        </p:sp>
      </p:grpSp>
      <p:pic>
        <p:nvPicPr>
          <p:cNvPr id="17" name="Obrázok 16" descr="Clipboard05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725" y="2420938"/>
            <a:ext cx="35274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http://sevci-pripravka.cz/wp-content/uploads/2014/11/vykricnik.jpg"/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0825" y="5300663"/>
            <a:ext cx="1073150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Obrázok 19" descr="Clipboard05.jp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9700" y="4149725"/>
            <a:ext cx="352901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Obrázok 20" descr="Clipboard05.jp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9700" y="5300663"/>
            <a:ext cx="352901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Obrázok 3" descr="sine_gen_8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416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dpis 1"/>
          <p:cNvSpPr txBox="1">
            <a:spLocks/>
          </p:cNvSpPr>
          <p:nvPr/>
        </p:nvSpPr>
        <p:spPr bwMode="auto">
          <a:xfrm>
            <a:off x="0" y="188913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sk-SK" sz="2800" b="1" kern="0" dirty="0">
                <a:solidFill>
                  <a:srgbClr val="33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Jednotková kružnica a graf funkcie sínus:</a:t>
            </a:r>
          </a:p>
        </p:txBody>
      </p:sp>
      <p:sp>
        <p:nvSpPr>
          <p:cNvPr id="6" name="Obdĺžnik 14"/>
          <p:cNvSpPr>
            <a:spLocks noChangeArrowheads="1"/>
          </p:cNvSpPr>
          <p:nvPr/>
        </p:nvSpPr>
        <p:spPr bwMode="auto">
          <a:xfrm>
            <a:off x="971550" y="1268413"/>
            <a:ext cx="7272338" cy="646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sk-SK" b="1" dirty="0">
                <a:latin typeface="Arial Narrow" pitchFamily="34" charset="0"/>
                <a:cs typeface="Times New Roman" pitchFamily="18" charset="0"/>
              </a:rPr>
              <a:t>Transformácia hodnôt súradníc </a:t>
            </a:r>
            <a:r>
              <a:rPr lang="sk-SK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y</a:t>
            </a:r>
            <a:r>
              <a:rPr lang="sk-SK" b="1" dirty="0">
                <a:solidFill>
                  <a:srgbClr val="0000FF"/>
                </a:solidFill>
                <a:latin typeface="Arial Narrow" pitchFamily="34" charset="0"/>
                <a:cs typeface="Times New Roman" pitchFamily="18" charset="0"/>
              </a:rPr>
              <a:t> </a:t>
            </a:r>
            <a:r>
              <a:rPr lang="sk-SK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= sin </a:t>
            </a:r>
            <a:r>
              <a:rPr lang="el-GR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β</a:t>
            </a:r>
            <a:r>
              <a:rPr lang="sk-SK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Times New Roman" pitchFamily="18" charset="0"/>
              </a:rPr>
              <a:t> </a:t>
            </a:r>
            <a:r>
              <a:rPr lang="sk-SK" b="1" dirty="0">
                <a:latin typeface="Arial Narrow" pitchFamily="34" charset="0"/>
                <a:cs typeface="Times New Roman" pitchFamily="18" charset="0"/>
              </a:rPr>
              <a:t>všetkých bodov jednotkovej kružnice</a:t>
            </a:r>
          </a:p>
          <a:p>
            <a:pPr algn="ctr" eaLnBrk="0" hangingPunct="0">
              <a:defRPr/>
            </a:pPr>
            <a:r>
              <a:rPr lang="sk-SK" b="1" dirty="0">
                <a:latin typeface="Arial Narrow" pitchFamily="34" charset="0"/>
                <a:cs typeface="Times New Roman" pitchFamily="18" charset="0"/>
              </a:rPr>
              <a:t>na intervale (0, 2</a:t>
            </a:r>
            <a:r>
              <a:rPr lang="el-GR" b="1" dirty="0">
                <a:latin typeface="Arial Narrow" pitchFamily="34" charset="0"/>
                <a:cs typeface="Times New Roman" pitchFamily="18" charset="0"/>
              </a:rPr>
              <a:t>π</a:t>
            </a:r>
            <a:r>
              <a:rPr lang="sk-SK" b="1" dirty="0">
                <a:latin typeface="Arial Narrow" pitchFamily="34" charset="0"/>
                <a:cs typeface="Times New Roman" pitchFamily="18" charset="0"/>
              </a:rPr>
              <a:t>) do súradnicovej sústavy (animácia): </a:t>
            </a:r>
            <a:endParaRPr lang="sk-SK" sz="800" b="1" dirty="0">
              <a:latin typeface="Arial Narrow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Obrázok 2" descr="1oSJw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6238" y="1341438"/>
            <a:ext cx="52705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Obrázok 3" descr="go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3429000"/>
            <a:ext cx="8761413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dpis 1"/>
          <p:cNvSpPr txBox="1">
            <a:spLocks/>
          </p:cNvSpPr>
          <p:nvPr/>
        </p:nvSpPr>
        <p:spPr bwMode="auto">
          <a:xfrm>
            <a:off x="0" y="188913"/>
            <a:ext cx="7366000" cy="5619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sk-SK" sz="2800" b="1" kern="0" dirty="0">
                <a:latin typeface="Arial Narrow" pitchFamily="34" charset="0"/>
                <a:ea typeface="+mj-ea"/>
                <a:cs typeface="+mj-cs"/>
              </a:rPr>
              <a:t>Grafom funkcie </a:t>
            </a:r>
            <a:r>
              <a:rPr lang="sk-SK" sz="2800" b="1" i="1" kern="0" dirty="0">
                <a:latin typeface="Arial Narrow" pitchFamily="34" charset="0"/>
                <a:ea typeface="+mj-ea"/>
                <a:cs typeface="+mj-cs"/>
              </a:rPr>
              <a:t>y = sin (x) </a:t>
            </a:r>
            <a:r>
              <a:rPr lang="sk-SK" sz="2800" b="1" kern="0" dirty="0">
                <a:latin typeface="Arial Narrow" pitchFamily="34" charset="0"/>
                <a:ea typeface="+mj-ea"/>
                <a:cs typeface="+mj-cs"/>
              </a:rPr>
              <a:t>je </a:t>
            </a:r>
            <a:r>
              <a:rPr lang="sk-SK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j-ea"/>
                <a:cs typeface="+mj-cs"/>
              </a:rPr>
              <a:t>sínusoida</a:t>
            </a:r>
            <a:r>
              <a:rPr lang="sk-SK" sz="2800" b="1" kern="0" dirty="0">
                <a:latin typeface="Arial Narrow" pitchFamily="34" charset="0"/>
                <a:ea typeface="+mj-ea"/>
                <a:cs typeface="+mj-c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833</Words>
  <Application>Microsoft Office PowerPoint</Application>
  <PresentationFormat>Prezentácia na obrazovke (4:3)</PresentationFormat>
  <Paragraphs>184</Paragraphs>
  <Slides>21</Slides>
  <Notes>8</Notes>
  <HiddenSlides>2</HiddenSlides>
  <MMClips>0</MMClips>
  <ScaleCrop>false</ScaleCrop>
  <HeadingPairs>
    <vt:vector size="8" baseType="variant">
      <vt:variant>
        <vt:lpstr>Použité písma</vt:lpstr>
      </vt:variant>
      <vt:variant>
        <vt:i4>9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32" baseType="lpstr">
      <vt:lpstr>Arial</vt:lpstr>
      <vt:lpstr>Arial Narrow</vt:lpstr>
      <vt:lpstr>Calibri</vt:lpstr>
      <vt:lpstr>Courier New</vt:lpstr>
      <vt:lpstr>Freehand521 BT</vt:lpstr>
      <vt:lpstr>Mathematica1</vt:lpstr>
      <vt:lpstr>Times New Roman</vt:lpstr>
      <vt:lpstr>Verdana</vt:lpstr>
      <vt:lpstr>Wingdings</vt:lpstr>
      <vt:lpstr>Modèle par défaut</vt:lpstr>
      <vt:lpstr>Rovnica</vt:lpstr>
      <vt:lpstr>Prezentácia programu PowerPoint</vt:lpstr>
      <vt:lpstr>Goniometrické funkcie v pravouhlom trojuholníku</vt:lpstr>
      <vt:lpstr>Goniometrické funkcie v pravouhlom trojuholníku</vt:lpstr>
      <vt:lpstr>Prezentácia programu PowerPoint</vt:lpstr>
      <vt:lpstr>Stupne , radiány 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Graf funkcie  y = sin x</vt:lpstr>
      <vt:lpstr>Vlastnosti funkcie  y = sin x</vt:lpstr>
      <vt:lpstr>Graf funkcie  y = cos x </vt:lpstr>
      <vt:lpstr>Vlastnosti funkcie  y = cos x</vt:lpstr>
      <vt:lpstr>Cvičenia         1 / 4</vt:lpstr>
      <vt:lpstr>Cvičenia          2 / 4</vt:lpstr>
      <vt:lpstr>Cvičenia           3 / 4</vt:lpstr>
      <vt:lpstr>Cvičenia          4 /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www.powerpointstyles.com</dc:creator>
  <cp:lastModifiedBy>Dušan Andraško</cp:lastModifiedBy>
  <cp:revision>84</cp:revision>
  <dcterms:created xsi:type="dcterms:W3CDTF">2009-03-23T15:23:24Z</dcterms:created>
  <dcterms:modified xsi:type="dcterms:W3CDTF">2022-01-27T08:08:49Z</dcterms:modified>
</cp:coreProperties>
</file>