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78" r:id="rId2"/>
    <p:sldId id="279" r:id="rId3"/>
    <p:sldId id="257" r:id="rId4"/>
    <p:sldId id="280" r:id="rId5"/>
    <p:sldId id="259" r:id="rId6"/>
    <p:sldId id="263" r:id="rId7"/>
    <p:sldId id="276" r:id="rId8"/>
    <p:sldId id="260" r:id="rId9"/>
    <p:sldId id="277" r:id="rId10"/>
  </p:sldIdLst>
  <p:sldSz cx="9144000" cy="6858000" type="screen4x3"/>
  <p:notesSz cx="9875838" cy="67992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>
          <p15:clr>
            <a:srgbClr val="A4A3A4"/>
          </p15:clr>
        </p15:guide>
        <p15:guide id="2" pos="311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CC66"/>
    <a:srgbClr val="00FFFF"/>
    <a:srgbClr val="00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59" autoAdjust="0"/>
    <p:restoredTop sz="90929"/>
  </p:normalViewPr>
  <p:slideViewPr>
    <p:cSldViewPr>
      <p:cViewPr varScale="1">
        <p:scale>
          <a:sx n="64" d="100"/>
          <a:sy n="64" d="100"/>
        </p:scale>
        <p:origin x="142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1506" y="-96"/>
      </p:cViewPr>
      <p:guideLst>
        <p:guide orient="horz" pos="2142"/>
        <p:guide pos="311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0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quarter" idx="1"/>
          </p:nvPr>
        </p:nvSpPr>
        <p:spPr>
          <a:xfrm>
            <a:off x="5594350" y="0"/>
            <a:ext cx="427990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9301F30-8BA8-4CDE-A477-D56DBDFCFFE7}" type="datetimeFigureOut">
              <a:rPr lang="sk-SK"/>
              <a:pPr>
                <a:defRPr/>
              </a:pPr>
              <a:t>27. 2. 2023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2"/>
          </p:nvPr>
        </p:nvSpPr>
        <p:spPr>
          <a:xfrm>
            <a:off x="0" y="6457950"/>
            <a:ext cx="42799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3"/>
          </p:nvPr>
        </p:nvSpPr>
        <p:spPr>
          <a:xfrm>
            <a:off x="5594350" y="6457950"/>
            <a:ext cx="42799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345612F-1483-4489-B8D7-CE62A8028EC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99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5938" y="0"/>
            <a:ext cx="42799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85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6038" y="3228975"/>
            <a:ext cx="7243762" cy="306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sk-SK" noProof="0" smtClean="0"/>
              <a:t>Klepnutím lze upravit styly předlohy textu</a:t>
            </a:r>
          </a:p>
          <a:p>
            <a:pPr lvl="1"/>
            <a:r>
              <a:rPr lang="sk-SK" altLang="sk-SK" noProof="0" smtClean="0"/>
              <a:t>Druhá úroveň</a:t>
            </a:r>
          </a:p>
          <a:p>
            <a:pPr lvl="2"/>
            <a:r>
              <a:rPr lang="sk-SK" altLang="sk-SK" noProof="0" smtClean="0"/>
              <a:t>Třetí úroveň</a:t>
            </a:r>
          </a:p>
          <a:p>
            <a:pPr lvl="3"/>
            <a:r>
              <a:rPr lang="sk-SK" altLang="sk-SK" noProof="0" smtClean="0"/>
              <a:t>Čtvrtá úroveň</a:t>
            </a:r>
          </a:p>
          <a:p>
            <a:pPr lvl="4"/>
            <a:r>
              <a:rPr lang="sk-SK" altLang="sk-SK" noProof="0" smtClean="0"/>
              <a:t>Pátá úroveň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9538"/>
            <a:ext cx="42799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5938" y="6459538"/>
            <a:ext cx="42799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E2466BD-948B-4D00-9494-204D29379D8C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:\paint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09600"/>
            <a:ext cx="7721600" cy="1219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CA" altLang="sk-SK" noProof="0" smtClean="0"/>
              <a:t>Klepnutím upravíte styl předlohy nadpisu.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anose="020B0A04020102020204" pitchFamily="34" charset="0"/>
              </a:defRPr>
            </a:lvl1pPr>
          </a:lstStyle>
          <a:p>
            <a:pPr lvl="0"/>
            <a:r>
              <a:rPr lang="en-CA" altLang="sk-SK" noProof="0" smtClean="0"/>
              <a:t>Klepnutím upravíte styl předlohy podnadpisu.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CA" alt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CA" alt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F51ED951-1436-4C64-ABF9-4201312D0F76}" type="slidenum">
              <a:rPr lang="en-CA" altLang="sk-SK"/>
              <a:pPr>
                <a:defRPr/>
              </a:pPr>
              <a:t>‹#›</a:t>
            </a:fld>
            <a:endParaRPr lang="en-CA" altLang="sk-SK"/>
          </a:p>
        </p:txBody>
      </p:sp>
    </p:spTree>
    <p:extLst>
      <p:ext uri="{BB962C8B-B14F-4D97-AF65-F5344CB8AC3E}">
        <p14:creationId xmlns:p14="http://schemas.microsoft.com/office/powerpoint/2010/main" val="88313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71D1F4-B772-4F33-A6C9-9AE014B16B89}" type="slidenum">
              <a:rPr lang="en-CA" altLang="sk-SK"/>
              <a:pPr>
                <a:defRPr/>
              </a:pPr>
              <a:t>‹#›</a:t>
            </a:fld>
            <a:endParaRPr lang="en-CA" altLang="sk-SK"/>
          </a:p>
        </p:txBody>
      </p:sp>
    </p:spTree>
    <p:extLst>
      <p:ext uri="{BB962C8B-B14F-4D97-AF65-F5344CB8AC3E}">
        <p14:creationId xmlns:p14="http://schemas.microsoft.com/office/powerpoint/2010/main" val="335669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5905500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590550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30FA5-38D3-4992-B03F-2EA5A314CB63}" type="slidenum">
              <a:rPr lang="en-CA" altLang="sk-SK"/>
              <a:pPr>
                <a:defRPr/>
              </a:pPr>
              <a:t>‹#›</a:t>
            </a:fld>
            <a:endParaRPr lang="en-CA" altLang="sk-SK"/>
          </a:p>
        </p:txBody>
      </p:sp>
    </p:spTree>
    <p:extLst>
      <p:ext uri="{BB962C8B-B14F-4D97-AF65-F5344CB8AC3E}">
        <p14:creationId xmlns:p14="http://schemas.microsoft.com/office/powerpoint/2010/main" val="359216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CD6E5-C6FA-4F58-9658-87DD38BE26E3}" type="slidenum">
              <a:rPr lang="en-CA" altLang="sk-SK"/>
              <a:pPr>
                <a:defRPr/>
              </a:pPr>
              <a:t>‹#›</a:t>
            </a:fld>
            <a:endParaRPr lang="en-CA" altLang="sk-SK"/>
          </a:p>
        </p:txBody>
      </p:sp>
    </p:spTree>
    <p:extLst>
      <p:ext uri="{BB962C8B-B14F-4D97-AF65-F5344CB8AC3E}">
        <p14:creationId xmlns:p14="http://schemas.microsoft.com/office/powerpoint/2010/main" val="260441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D66DA-954E-4047-9248-A5CEDEA06B4E}" type="slidenum">
              <a:rPr lang="en-CA" altLang="sk-SK"/>
              <a:pPr>
                <a:defRPr/>
              </a:pPr>
              <a:t>‹#›</a:t>
            </a:fld>
            <a:endParaRPr lang="en-CA" altLang="sk-SK"/>
          </a:p>
        </p:txBody>
      </p:sp>
    </p:spTree>
    <p:extLst>
      <p:ext uri="{BB962C8B-B14F-4D97-AF65-F5344CB8AC3E}">
        <p14:creationId xmlns:p14="http://schemas.microsoft.com/office/powerpoint/2010/main" val="136443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25C62-2044-42BF-AA62-E1B93F6406E3}" type="slidenum">
              <a:rPr lang="en-CA" altLang="sk-SK"/>
              <a:pPr>
                <a:defRPr/>
              </a:pPr>
              <a:t>‹#›</a:t>
            </a:fld>
            <a:endParaRPr lang="en-CA" altLang="sk-SK"/>
          </a:p>
        </p:txBody>
      </p:sp>
    </p:spTree>
    <p:extLst>
      <p:ext uri="{BB962C8B-B14F-4D97-AF65-F5344CB8AC3E}">
        <p14:creationId xmlns:p14="http://schemas.microsoft.com/office/powerpoint/2010/main" val="394195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sk-S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sk-S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26F7C-E0F7-4212-AC12-E3B4E23F9F85}" type="slidenum">
              <a:rPr lang="en-CA" altLang="sk-SK"/>
              <a:pPr>
                <a:defRPr/>
              </a:pPr>
              <a:t>‹#›</a:t>
            </a:fld>
            <a:endParaRPr lang="en-CA" altLang="sk-SK"/>
          </a:p>
        </p:txBody>
      </p:sp>
    </p:spTree>
    <p:extLst>
      <p:ext uri="{BB962C8B-B14F-4D97-AF65-F5344CB8AC3E}">
        <p14:creationId xmlns:p14="http://schemas.microsoft.com/office/powerpoint/2010/main" val="293690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A1F51-D13C-4636-B825-E8686AACFEF1}" type="slidenum">
              <a:rPr lang="en-CA" altLang="sk-SK"/>
              <a:pPr>
                <a:defRPr/>
              </a:pPr>
              <a:t>‹#›</a:t>
            </a:fld>
            <a:endParaRPr lang="en-CA" altLang="sk-SK"/>
          </a:p>
        </p:txBody>
      </p:sp>
    </p:spTree>
    <p:extLst>
      <p:ext uri="{BB962C8B-B14F-4D97-AF65-F5344CB8AC3E}">
        <p14:creationId xmlns:p14="http://schemas.microsoft.com/office/powerpoint/2010/main" val="9713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sk-S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sk-S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660EB-4031-42F1-A2D3-6420351DDBA1}" type="slidenum">
              <a:rPr lang="en-CA" altLang="sk-SK"/>
              <a:pPr>
                <a:defRPr/>
              </a:pPr>
              <a:t>‹#›</a:t>
            </a:fld>
            <a:endParaRPr lang="en-CA" altLang="sk-SK"/>
          </a:p>
        </p:txBody>
      </p:sp>
    </p:spTree>
    <p:extLst>
      <p:ext uri="{BB962C8B-B14F-4D97-AF65-F5344CB8AC3E}">
        <p14:creationId xmlns:p14="http://schemas.microsoft.com/office/powerpoint/2010/main" val="17703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37F8F-8DDF-42B3-974B-52A63B28BCC5}" type="slidenum">
              <a:rPr lang="en-CA" altLang="sk-SK"/>
              <a:pPr>
                <a:defRPr/>
              </a:pPr>
              <a:t>‹#›</a:t>
            </a:fld>
            <a:endParaRPr lang="en-CA" altLang="sk-SK"/>
          </a:p>
        </p:txBody>
      </p:sp>
    </p:spTree>
    <p:extLst>
      <p:ext uri="{BB962C8B-B14F-4D97-AF65-F5344CB8AC3E}">
        <p14:creationId xmlns:p14="http://schemas.microsoft.com/office/powerpoint/2010/main" val="346654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190AE-A62C-4532-8894-164ECF7050B3}" type="slidenum">
              <a:rPr lang="en-CA" altLang="sk-SK"/>
              <a:pPr>
                <a:defRPr/>
              </a:pPr>
              <a:t>‹#›</a:t>
            </a:fld>
            <a:endParaRPr lang="en-CA" altLang="sk-SK"/>
          </a:p>
        </p:txBody>
      </p:sp>
    </p:spTree>
    <p:extLst>
      <p:ext uri="{BB962C8B-B14F-4D97-AF65-F5344CB8AC3E}">
        <p14:creationId xmlns:p14="http://schemas.microsoft.com/office/powerpoint/2010/main" val="160727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7772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sk-SK" smtClean="0"/>
              <a:t>Klepnutím upravíte styl předlohy nadpisu.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sk-SK" smtClean="0"/>
              <a:t>Klepnutím upravíte styly předlohy textu.</a:t>
            </a:r>
          </a:p>
          <a:p>
            <a:pPr lvl="1"/>
            <a:r>
              <a:rPr lang="en-CA" altLang="sk-SK" smtClean="0"/>
              <a:t>Druhá úroveň</a:t>
            </a:r>
          </a:p>
          <a:p>
            <a:pPr lvl="2"/>
            <a:r>
              <a:rPr lang="en-CA" altLang="sk-SK" smtClean="0"/>
              <a:t>Třetí úroveň</a:t>
            </a:r>
          </a:p>
          <a:p>
            <a:pPr lvl="3"/>
            <a:r>
              <a:rPr lang="en-CA" altLang="sk-SK" smtClean="0"/>
              <a:t>Čtvrtá úroveň</a:t>
            </a:r>
          </a:p>
          <a:p>
            <a:pPr lvl="4"/>
            <a:r>
              <a:rPr lang="en-CA" altLang="sk-SK" smtClean="0"/>
              <a:t>Pátá úroveň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b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CA" altLang="sk-SK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b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CA" altLang="sk-SK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F81472D-D823-4A9F-9E58-30F7331A6E3A}" type="slidenum">
              <a:rPr lang="en-CA" altLang="sk-SK"/>
              <a:pPr>
                <a:defRPr/>
              </a:pPr>
              <a:t>‹#›</a:t>
            </a:fld>
            <a:endParaRPr lang="en-CA" altLang="sk-SK"/>
          </a:p>
        </p:txBody>
      </p:sp>
      <p:pic>
        <p:nvPicPr>
          <p:cNvPr id="1031" name="Picture 7" descr="A:\paint.GIF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9750" y="188913"/>
            <a:ext cx="8096250" cy="3095625"/>
          </a:xfrm>
        </p:spPr>
        <p:txBody>
          <a:bodyPr/>
          <a:lstStyle/>
          <a:p>
            <a:pPr algn="ctr">
              <a:defRPr/>
            </a:pPr>
            <a:r>
              <a:rPr lang="cs-CZ" altLang="sk-SK" sz="8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GUĽOVÁ PLOCHA</a:t>
            </a:r>
            <a:endParaRPr lang="sk-SK" sz="8000" dirty="0" smtClean="0"/>
          </a:p>
        </p:txBody>
      </p:sp>
      <p:sp>
        <p:nvSpPr>
          <p:cNvPr id="5123" name="Podnadpis 2"/>
          <p:cNvSpPr>
            <a:spLocks noGrp="1"/>
          </p:cNvSpPr>
          <p:nvPr>
            <p:ph type="subTitle" idx="1"/>
          </p:nvPr>
        </p:nvSpPr>
        <p:spPr>
          <a:xfrm>
            <a:off x="5508625" y="5229225"/>
            <a:ext cx="3386138" cy="1368425"/>
          </a:xfrm>
        </p:spPr>
        <p:txBody>
          <a:bodyPr/>
          <a:lstStyle/>
          <a:p>
            <a:pPr algn="ctr"/>
            <a:r>
              <a:rPr lang="sk-SK" altLang="sk-SK" sz="2000" b="1" smtClean="0">
                <a:latin typeface="Comic Sans MS" panose="030F0702030302020204" pitchFamily="66" charset="0"/>
              </a:rPr>
              <a:t>Mgr. Anna Černinská</a:t>
            </a:r>
          </a:p>
          <a:p>
            <a:pPr algn="ctr"/>
            <a:r>
              <a:rPr lang="sk-SK" altLang="sk-SK" sz="2000" b="1" smtClean="0">
                <a:latin typeface="Comic Sans MS" panose="030F0702030302020204" pitchFamily="66" charset="0"/>
              </a:rPr>
              <a:t> SOŠ elektrotechnická </a:t>
            </a:r>
          </a:p>
          <a:p>
            <a:pPr algn="ctr"/>
            <a:r>
              <a:rPr lang="sk-SK" altLang="sk-SK" sz="2000" b="1" smtClean="0">
                <a:latin typeface="Comic Sans MS" panose="030F0702030302020204" pitchFamily="66" charset="0"/>
              </a:rPr>
              <a:t>Liptovský Hrádok</a:t>
            </a:r>
          </a:p>
          <a:p>
            <a:endParaRPr lang="sk-SK" altLang="sk-S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adpis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2005013" cy="755650"/>
          </a:xfrm>
        </p:spPr>
        <p:txBody>
          <a:bodyPr/>
          <a:lstStyle/>
          <a:p>
            <a:r>
              <a:rPr lang="sk-SK" altLang="sk-SK" b="1" smtClean="0">
                <a:latin typeface="Comic Sans MS" panose="030F0702030302020204" pitchFamily="66" charset="0"/>
              </a:rPr>
              <a:t>Obsah:</a:t>
            </a:r>
            <a:endParaRPr lang="sk-SK" altLang="sk-SK" smtClean="0"/>
          </a:p>
        </p:txBody>
      </p:sp>
      <p:sp>
        <p:nvSpPr>
          <p:cNvPr id="6147" name="Zástupný symbol obsahu 2"/>
          <p:cNvSpPr>
            <a:spLocks noGrp="1"/>
          </p:cNvSpPr>
          <p:nvPr>
            <p:ph idx="1"/>
          </p:nvPr>
        </p:nvSpPr>
        <p:spPr>
          <a:xfrm>
            <a:off x="250825" y="1700213"/>
            <a:ext cx="8642350" cy="47117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altLang="sk-SK" sz="2800" smtClean="0">
                <a:latin typeface="Comic Sans MS" panose="030F0702030302020204" pitchFamily="66" charset="0"/>
              </a:rPr>
              <a:t>Definícia guľovej plochy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altLang="sk-SK" sz="2800" smtClean="0">
                <a:latin typeface="Comic Sans MS" panose="030F0702030302020204" pitchFamily="66" charset="0"/>
              </a:rPr>
              <a:t>Rovnica guľovej plochy so stredom </a:t>
            </a:r>
            <a:r>
              <a:rPr lang="sk-SK" altLang="sk-SK" sz="2800" smtClean="0">
                <a:latin typeface="Comic Sans MS" panose="030F0702030302020204" pitchFamily="66" charset="0"/>
                <a:hlinkClick r:id="rId2" action="ppaction://hlinksldjump"/>
              </a:rPr>
              <a:t>S[0,0,0]</a:t>
            </a:r>
            <a:endParaRPr lang="sk-SK" altLang="sk-SK" sz="2800" smtClean="0">
              <a:latin typeface="Comic Sans MS" panose="030F0702030302020204" pitchFamily="66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sk-SK" altLang="sk-SK" sz="2800" smtClean="0">
                <a:latin typeface="Comic Sans MS" panose="030F0702030302020204" pitchFamily="66" charset="0"/>
              </a:rPr>
              <a:t>Rovnica guľovej plochy so stredom </a:t>
            </a:r>
            <a:r>
              <a:rPr lang="sk-SK" altLang="sk-SK" sz="2800" smtClean="0">
                <a:latin typeface="Comic Sans MS" panose="030F0702030302020204" pitchFamily="66" charset="0"/>
                <a:hlinkClick r:id="rId3" action="ppaction://hlinksldjump"/>
              </a:rPr>
              <a:t>S[m,n,q]</a:t>
            </a:r>
            <a:endParaRPr lang="sk-SK" altLang="sk-SK" sz="2800" smtClean="0">
              <a:latin typeface="Comic Sans MS" panose="030F0702030302020204" pitchFamily="66" charset="0"/>
            </a:endParaRPr>
          </a:p>
          <a:p>
            <a:endParaRPr lang="sk-SK" altLang="sk-S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2" name="Oval 22"/>
          <p:cNvSpPr>
            <a:spLocks noChangeArrowheads="1"/>
          </p:cNvSpPr>
          <p:nvPr/>
        </p:nvSpPr>
        <p:spPr bwMode="auto">
          <a:xfrm>
            <a:off x="6324600" y="2438400"/>
            <a:ext cx="2438400" cy="24384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sk-SK" altLang="sk-SK" sz="2400">
              <a:latin typeface="Comic Sans MS" panose="030F0702030302020204" pitchFamily="66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486775" cy="1219200"/>
          </a:xfrm>
        </p:spPr>
        <p:txBody>
          <a:bodyPr/>
          <a:lstStyle/>
          <a:p>
            <a:pPr>
              <a:defRPr/>
            </a:pPr>
            <a:r>
              <a:rPr lang="cs-CZ" altLang="sk-SK" sz="5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Definícia</a:t>
            </a:r>
            <a:r>
              <a:rPr lang="cs-CZ" altLang="sk-SK" sz="5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cs-CZ" altLang="sk-SK" sz="5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guľovej</a:t>
            </a:r>
            <a:r>
              <a:rPr lang="cs-CZ" altLang="sk-SK" sz="5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plochy </a:t>
            </a:r>
            <a:r>
              <a:rPr lang="el-GR" altLang="sk-SK" sz="5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κ</a:t>
            </a:r>
            <a:endParaRPr lang="sk-SK" altLang="sk-SK" sz="50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57200" y="1905000"/>
            <a:ext cx="579120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>
                <a:latin typeface="Comic Sans MS" panose="030F0702030302020204" pitchFamily="66" charset="0"/>
              </a:rPr>
              <a:t>Množina všetkých bodov </a:t>
            </a:r>
            <a:r>
              <a:rPr kumimoji="0" lang="sk-SK" altLang="sk-SK" sz="3600">
                <a:latin typeface="Comic Sans MS" panose="030F0702030302020204" pitchFamily="66" charset="0"/>
              </a:rPr>
              <a:t>X</a:t>
            </a:r>
            <a:r>
              <a:rPr kumimoji="0" lang="sk-SK" altLang="sk-SK" sz="2400">
                <a:latin typeface="Comic Sans MS" panose="030F0702030302020204" pitchFamily="66" charset="0"/>
              </a:rPr>
              <a:t> </a:t>
            </a:r>
            <a:r>
              <a:rPr kumimoji="0" lang="sk-SK" altLang="sk-SK" sz="2400">
                <a:solidFill>
                  <a:srgbClr val="FF0000"/>
                </a:solidFill>
                <a:latin typeface="Comic Sans MS" panose="030F0702030302020204" pitchFamily="66" charset="0"/>
              </a:rPr>
              <a:t>priestoru</a:t>
            </a:r>
            <a:r>
              <a:rPr kumimoji="0" lang="sk-SK" altLang="sk-SK" sz="2400">
                <a:latin typeface="Comic Sans MS" panose="030F0702030302020204" pitchFamily="66" charset="0"/>
              </a:rPr>
              <a:t>,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>
                <a:latin typeface="Comic Sans MS" panose="030F0702030302020204" pitchFamily="66" charset="0"/>
              </a:rPr>
              <a:t>ktoré majú od pevne daného bodu </a:t>
            </a:r>
            <a:r>
              <a:rPr kumimoji="0" lang="sk-SK" altLang="sk-SK" sz="3600">
                <a:latin typeface="Comic Sans MS" panose="030F0702030302020204" pitchFamily="66" charset="0"/>
              </a:rPr>
              <a:t>S</a:t>
            </a:r>
            <a:endParaRPr kumimoji="0" lang="sk-SK" altLang="sk-SK" sz="2400">
              <a:latin typeface="Comic Sans MS" panose="030F0702030302020204" pitchFamily="66" charset="0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>
                <a:latin typeface="Comic Sans MS" panose="030F0702030302020204" pitchFamily="66" charset="0"/>
              </a:rPr>
              <a:t>konštantnú vzdialenosť  </a:t>
            </a:r>
            <a:r>
              <a:rPr kumimoji="0" lang="sk-SK" altLang="sk-SK" sz="3600">
                <a:solidFill>
                  <a:srgbClr val="00CCFF"/>
                </a:solidFill>
                <a:latin typeface="Comic Sans MS" panose="030F0702030302020204" pitchFamily="66" charset="0"/>
              </a:rPr>
              <a:t>r</a:t>
            </a:r>
            <a:r>
              <a:rPr kumimoji="0" lang="sk-SK" altLang="sk-SK" sz="3600">
                <a:latin typeface="Comic Sans MS" panose="030F0702030302020204" pitchFamily="66" charset="0"/>
              </a:rPr>
              <a:t>.</a:t>
            </a:r>
            <a:endParaRPr kumimoji="0" lang="sk-SK" altLang="sk-SK" sz="200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endParaRPr kumimoji="0" lang="sk-SK" altLang="sk-SK" sz="1400" b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sk-SK" altLang="sk-SK" sz="4000" b="0">
              <a:latin typeface="Comic Sans MS" panose="030F0702030302020204" pitchFamily="66" charset="0"/>
            </a:endParaRP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6454775" y="2163763"/>
            <a:ext cx="4064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>
                <a:solidFill>
                  <a:schemeClr val="tx2"/>
                </a:solidFill>
                <a:latin typeface="Comic Sans MS" panose="030F0702030302020204" pitchFamily="66" charset="0"/>
              </a:rPr>
              <a:t>κ</a:t>
            </a:r>
            <a:endParaRPr kumimoji="0" lang="sk-SK" altLang="sk-SK" sz="2400" b="0">
              <a:latin typeface="Times New Roman" panose="02020603050405020304" pitchFamily="18" charset="0"/>
            </a:endParaRP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593725" y="5029200"/>
            <a:ext cx="3287713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4800">
                <a:latin typeface="Comic Sans MS" panose="030F0702030302020204" pitchFamily="66" charset="0"/>
              </a:rPr>
              <a:t>| XS | = r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7086600" y="3489325"/>
            <a:ext cx="5222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sk-SK" altLang="sk-SK" sz="4000">
                <a:latin typeface="Arial" panose="020B0604020202020204" pitchFamily="34" charset="0"/>
              </a:rPr>
              <a:t>S</a:t>
            </a:r>
            <a:endParaRPr kumimoji="0" lang="sk-SK" altLang="sk-SK" sz="4800">
              <a:latin typeface="Arial" panose="020B0604020202020204" pitchFamily="34" charset="0"/>
            </a:endParaRP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8077200" y="1905000"/>
            <a:ext cx="5222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sk-SK" altLang="sk-SK" sz="4000">
                <a:latin typeface="Arial" panose="020B0604020202020204" pitchFamily="34" charset="0"/>
              </a:rPr>
              <a:t>X</a:t>
            </a:r>
            <a:endParaRPr kumimoji="0" lang="sk-SK" altLang="sk-SK" sz="4800">
              <a:latin typeface="Arial" panose="020B0604020202020204" pitchFamily="34" charset="0"/>
            </a:endParaRPr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 rot="-3706805">
            <a:off x="7285038" y="3081337"/>
            <a:ext cx="1143000" cy="15875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5143" name="Line 23"/>
          <p:cNvSpPr>
            <a:spLocks noChangeShapeType="1"/>
          </p:cNvSpPr>
          <p:nvPr/>
        </p:nvSpPr>
        <p:spPr bwMode="auto">
          <a:xfrm rot="-6653201">
            <a:off x="6802438" y="2981325"/>
            <a:ext cx="1201737" cy="93663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5144" name="Line 24"/>
          <p:cNvSpPr>
            <a:spLocks noChangeShapeType="1"/>
          </p:cNvSpPr>
          <p:nvPr/>
        </p:nvSpPr>
        <p:spPr bwMode="auto">
          <a:xfrm rot="-8981061">
            <a:off x="6477000" y="3276600"/>
            <a:ext cx="1125538" cy="17463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5145" name="Line 25"/>
          <p:cNvSpPr>
            <a:spLocks noChangeShapeType="1"/>
          </p:cNvSpPr>
          <p:nvPr/>
        </p:nvSpPr>
        <p:spPr bwMode="auto">
          <a:xfrm rot="7045630">
            <a:off x="6619081" y="4179094"/>
            <a:ext cx="1214438" cy="19050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5146" name="Line 26"/>
          <p:cNvSpPr>
            <a:spLocks noChangeShapeType="1"/>
          </p:cNvSpPr>
          <p:nvPr/>
        </p:nvSpPr>
        <p:spPr bwMode="auto">
          <a:xfrm rot="-7623444">
            <a:off x="7323931" y="4101307"/>
            <a:ext cx="1184275" cy="26988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5147" name="Line 27"/>
          <p:cNvSpPr>
            <a:spLocks noChangeShapeType="1"/>
          </p:cNvSpPr>
          <p:nvPr/>
        </p:nvSpPr>
        <p:spPr bwMode="auto">
          <a:xfrm rot="241426">
            <a:off x="7620000" y="3657600"/>
            <a:ext cx="1125538" cy="17463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5149" name="Text Box 29"/>
          <p:cNvSpPr txBox="1">
            <a:spLocks noChangeArrowheads="1"/>
          </p:cNvSpPr>
          <p:nvPr/>
        </p:nvSpPr>
        <p:spPr bwMode="auto">
          <a:xfrm>
            <a:off x="7848600" y="2819400"/>
            <a:ext cx="322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800">
                <a:solidFill>
                  <a:srgbClr val="00CCFF"/>
                </a:solidFill>
                <a:latin typeface="Arial" panose="020B0604020202020204" pitchFamily="34" charset="0"/>
              </a:rPr>
              <a:t>r</a:t>
            </a:r>
            <a:endParaRPr kumimoji="0" lang="sk-SK" altLang="sk-SK" sz="2400">
              <a:latin typeface="Arial" panose="020B0604020202020204" pitchFamily="34" charset="0"/>
            </a:endParaRPr>
          </a:p>
        </p:txBody>
      </p:sp>
      <p:sp>
        <p:nvSpPr>
          <p:cNvPr id="5150" name="AutoShape 30"/>
          <p:cNvSpPr>
            <a:spLocks noChangeArrowheads="1"/>
          </p:cNvSpPr>
          <p:nvPr/>
        </p:nvSpPr>
        <p:spPr bwMode="auto">
          <a:xfrm>
            <a:off x="8077200" y="2514600"/>
            <a:ext cx="152400" cy="152400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sk-SK" altLang="sk-SK" sz="2400">
              <a:latin typeface="Comic Sans MS" panose="030F0702030302020204" pitchFamily="66" charset="0"/>
            </a:endParaRPr>
          </a:p>
        </p:txBody>
      </p:sp>
      <p:sp>
        <p:nvSpPr>
          <p:cNvPr id="5151" name="AutoShape 31"/>
          <p:cNvSpPr>
            <a:spLocks noChangeArrowheads="1"/>
          </p:cNvSpPr>
          <p:nvPr/>
        </p:nvSpPr>
        <p:spPr bwMode="auto">
          <a:xfrm>
            <a:off x="7467600" y="3505200"/>
            <a:ext cx="152400" cy="152400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sk-SK" altLang="sk-SK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advTm="93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6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9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52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55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2" grpId="0" animBg="1"/>
      <p:bldP spid="5124" grpId="0"/>
      <p:bldP spid="5127" grpId="0" autoUpdateAnimBg="0"/>
      <p:bldP spid="5128" grpId="0"/>
      <p:bldP spid="5130" grpId="0" autoUpdateAnimBg="0"/>
      <p:bldP spid="5131" grpId="0" autoUpdateAnimBg="0"/>
      <p:bldP spid="5149" grpId="0" autoUpdateAnimBg="0"/>
      <p:bldP spid="5150" grpId="0" animBg="1"/>
      <p:bldP spid="51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2" name="Oval 22"/>
          <p:cNvSpPr>
            <a:spLocks noChangeArrowheads="1"/>
          </p:cNvSpPr>
          <p:nvPr/>
        </p:nvSpPr>
        <p:spPr bwMode="auto">
          <a:xfrm>
            <a:off x="6324600" y="2438400"/>
            <a:ext cx="2438400" cy="24384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sk-SK" altLang="sk-SK" sz="2400">
              <a:latin typeface="Comic Sans MS" panose="030F0702030302020204" pitchFamily="66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486775" cy="1219200"/>
          </a:xfrm>
        </p:spPr>
        <p:txBody>
          <a:bodyPr/>
          <a:lstStyle/>
          <a:p>
            <a:pPr>
              <a:defRPr/>
            </a:pPr>
            <a:r>
              <a:rPr lang="cs-CZ" altLang="sk-SK" sz="5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Definícia</a:t>
            </a:r>
            <a:r>
              <a:rPr lang="cs-CZ" altLang="sk-SK" sz="5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cs-CZ" altLang="sk-SK" sz="5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gule</a:t>
            </a:r>
            <a:r>
              <a:rPr lang="cs-CZ" altLang="sk-SK" sz="5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G</a:t>
            </a:r>
            <a:endParaRPr lang="sk-SK" altLang="sk-SK" sz="50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79388" y="2255838"/>
            <a:ext cx="6232525" cy="333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dirty="0">
                <a:latin typeface="Comic Sans MS" panose="030F0702030302020204" pitchFamily="66" charset="0"/>
              </a:rPr>
              <a:t>Množina všetkých bodov </a:t>
            </a:r>
            <a:r>
              <a:rPr kumimoji="0" lang="sk-SK" altLang="sk-SK" sz="3600" dirty="0">
                <a:latin typeface="Comic Sans MS" panose="030F0702030302020204" pitchFamily="66" charset="0"/>
              </a:rPr>
              <a:t>X</a:t>
            </a:r>
            <a:r>
              <a:rPr kumimoji="0" lang="sk-SK" altLang="sk-SK" sz="2400" dirty="0">
                <a:latin typeface="Comic Sans MS" panose="030F0702030302020204" pitchFamily="66" charset="0"/>
              </a:rPr>
              <a:t> </a:t>
            </a:r>
            <a:r>
              <a:rPr kumimoji="0" lang="sk-SK" altLang="sk-SK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priestoru</a:t>
            </a:r>
            <a:r>
              <a:rPr kumimoji="0" lang="sk-SK" altLang="sk-SK" sz="2400" dirty="0">
                <a:latin typeface="Comic Sans MS" panose="030F0702030302020204" pitchFamily="66" charset="0"/>
              </a:rPr>
              <a:t>,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dirty="0">
                <a:latin typeface="Comic Sans MS" panose="030F0702030302020204" pitchFamily="66" charset="0"/>
              </a:rPr>
              <a:t>ktoré majú od pevne daného bodu </a:t>
            </a:r>
            <a:r>
              <a:rPr kumimoji="0" lang="sk-SK" altLang="sk-SK" sz="3600" dirty="0">
                <a:latin typeface="Comic Sans MS" panose="030F0702030302020204" pitchFamily="66" charset="0"/>
              </a:rPr>
              <a:t>S</a:t>
            </a:r>
            <a:endParaRPr kumimoji="0" lang="sk-SK" altLang="sk-SK" sz="2400" dirty="0">
              <a:latin typeface="Comic Sans MS" panose="030F0702030302020204" pitchFamily="66" charset="0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dirty="0">
                <a:latin typeface="Comic Sans MS" panose="030F0702030302020204" pitchFamily="66" charset="0"/>
              </a:rPr>
              <a:t>v</a:t>
            </a:r>
            <a:r>
              <a:rPr kumimoji="0" lang="sk-SK" altLang="sk-SK" sz="2400" dirty="0" smtClean="0">
                <a:latin typeface="Comic Sans MS" panose="030F0702030302020204" pitchFamily="66" charset="0"/>
              </a:rPr>
              <a:t>zdialenosť </a:t>
            </a:r>
            <a:r>
              <a:rPr kumimoji="0" lang="sk-SK" altLang="sk-SK" sz="2400" dirty="0">
                <a:latin typeface="Comic Sans MS" panose="030F0702030302020204" pitchFamily="66" charset="0"/>
              </a:rPr>
              <a:t>rovnú alebo menšiu ako  </a:t>
            </a:r>
            <a:r>
              <a:rPr kumimoji="0" lang="sk-SK" altLang="sk-SK" sz="3600" dirty="0">
                <a:solidFill>
                  <a:srgbClr val="00CCFF"/>
                </a:solidFill>
                <a:latin typeface="Comic Sans MS" panose="030F0702030302020204" pitchFamily="66" charset="0"/>
              </a:rPr>
              <a:t>r</a:t>
            </a:r>
            <a:r>
              <a:rPr kumimoji="0" lang="sk-SK" altLang="sk-SK" sz="3600" dirty="0">
                <a:latin typeface="Comic Sans MS" panose="030F0702030302020204" pitchFamily="66" charset="0"/>
              </a:rPr>
              <a:t>.</a:t>
            </a:r>
            <a:endParaRPr kumimoji="0" lang="sk-SK" altLang="sk-SK" sz="2000" dirty="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endParaRPr kumimoji="0" lang="sk-SK" altLang="sk-SK" sz="1400" b="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sk-SK" altLang="sk-SK" sz="4000" b="0" dirty="0">
              <a:latin typeface="Comic Sans MS" panose="030F0702030302020204" pitchFamily="66" charset="0"/>
            </a:endParaRP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6454775" y="2163763"/>
            <a:ext cx="4635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>
                <a:solidFill>
                  <a:schemeClr val="tx2"/>
                </a:solidFill>
                <a:latin typeface="Comic Sans MS" panose="030F0702030302020204" pitchFamily="66" charset="0"/>
              </a:rPr>
              <a:t>G</a:t>
            </a:r>
            <a:endParaRPr kumimoji="0" lang="sk-SK" altLang="sk-SK" sz="2400" b="0">
              <a:latin typeface="Times New Roman" panose="02020603050405020304" pitchFamily="18" charset="0"/>
            </a:endParaRP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593725" y="5029200"/>
            <a:ext cx="331787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4800">
                <a:latin typeface="Comic Sans MS" panose="030F0702030302020204" pitchFamily="66" charset="0"/>
              </a:rPr>
              <a:t>| XS | ≤ r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7086600" y="3489325"/>
            <a:ext cx="5222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sk-SK" altLang="sk-SK" sz="4000">
                <a:latin typeface="Arial" panose="020B0604020202020204" pitchFamily="34" charset="0"/>
              </a:rPr>
              <a:t>S</a:t>
            </a:r>
            <a:endParaRPr kumimoji="0" lang="sk-SK" altLang="sk-SK" sz="4800">
              <a:latin typeface="Arial" panose="020B0604020202020204" pitchFamily="34" charset="0"/>
            </a:endParaRP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8077200" y="1905000"/>
            <a:ext cx="5222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sk-SK" altLang="sk-SK" sz="4000">
                <a:latin typeface="Arial" panose="020B0604020202020204" pitchFamily="34" charset="0"/>
              </a:rPr>
              <a:t>X</a:t>
            </a:r>
            <a:endParaRPr kumimoji="0" lang="sk-SK" altLang="sk-SK" sz="4800">
              <a:latin typeface="Arial" panose="020B0604020202020204" pitchFamily="34" charset="0"/>
            </a:endParaRPr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 rot="-3706805">
            <a:off x="7285038" y="3081337"/>
            <a:ext cx="1143000" cy="15875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5143" name="Line 23"/>
          <p:cNvSpPr>
            <a:spLocks noChangeShapeType="1"/>
          </p:cNvSpPr>
          <p:nvPr/>
        </p:nvSpPr>
        <p:spPr bwMode="auto">
          <a:xfrm rot="-6653201">
            <a:off x="6802438" y="2981325"/>
            <a:ext cx="1201737" cy="93663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5144" name="Line 24"/>
          <p:cNvSpPr>
            <a:spLocks noChangeShapeType="1"/>
          </p:cNvSpPr>
          <p:nvPr/>
        </p:nvSpPr>
        <p:spPr bwMode="auto">
          <a:xfrm rot="-8981061">
            <a:off x="6477000" y="3276600"/>
            <a:ext cx="1125538" cy="17463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5145" name="Line 25"/>
          <p:cNvSpPr>
            <a:spLocks noChangeShapeType="1"/>
          </p:cNvSpPr>
          <p:nvPr/>
        </p:nvSpPr>
        <p:spPr bwMode="auto">
          <a:xfrm rot="7045630">
            <a:off x="6619081" y="4179094"/>
            <a:ext cx="1214438" cy="19050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5146" name="Line 26"/>
          <p:cNvSpPr>
            <a:spLocks noChangeShapeType="1"/>
          </p:cNvSpPr>
          <p:nvPr/>
        </p:nvSpPr>
        <p:spPr bwMode="auto">
          <a:xfrm rot="-7623444">
            <a:off x="7323931" y="4101307"/>
            <a:ext cx="1184275" cy="26988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5147" name="Line 27"/>
          <p:cNvSpPr>
            <a:spLocks noChangeShapeType="1"/>
          </p:cNvSpPr>
          <p:nvPr/>
        </p:nvSpPr>
        <p:spPr bwMode="auto">
          <a:xfrm rot="241426">
            <a:off x="7620000" y="3657600"/>
            <a:ext cx="1125538" cy="17463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5149" name="Text Box 29"/>
          <p:cNvSpPr txBox="1">
            <a:spLocks noChangeArrowheads="1"/>
          </p:cNvSpPr>
          <p:nvPr/>
        </p:nvSpPr>
        <p:spPr bwMode="auto">
          <a:xfrm>
            <a:off x="7848600" y="2819400"/>
            <a:ext cx="322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800">
                <a:solidFill>
                  <a:srgbClr val="00CCFF"/>
                </a:solidFill>
                <a:latin typeface="Arial" panose="020B0604020202020204" pitchFamily="34" charset="0"/>
              </a:rPr>
              <a:t>r</a:t>
            </a:r>
            <a:endParaRPr kumimoji="0" lang="sk-SK" altLang="sk-SK" sz="2400">
              <a:latin typeface="Arial" panose="020B0604020202020204" pitchFamily="34" charset="0"/>
            </a:endParaRPr>
          </a:p>
        </p:txBody>
      </p:sp>
      <p:sp>
        <p:nvSpPr>
          <p:cNvPr id="5150" name="AutoShape 30"/>
          <p:cNvSpPr>
            <a:spLocks noChangeArrowheads="1"/>
          </p:cNvSpPr>
          <p:nvPr/>
        </p:nvSpPr>
        <p:spPr bwMode="auto">
          <a:xfrm>
            <a:off x="8077200" y="2514600"/>
            <a:ext cx="152400" cy="152400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sk-SK" altLang="sk-SK" sz="2400">
              <a:latin typeface="Comic Sans MS" panose="030F0702030302020204" pitchFamily="66" charset="0"/>
            </a:endParaRPr>
          </a:p>
        </p:txBody>
      </p:sp>
      <p:sp>
        <p:nvSpPr>
          <p:cNvPr id="5151" name="AutoShape 31"/>
          <p:cNvSpPr>
            <a:spLocks noChangeArrowheads="1"/>
          </p:cNvSpPr>
          <p:nvPr/>
        </p:nvSpPr>
        <p:spPr bwMode="auto">
          <a:xfrm>
            <a:off x="7467600" y="3505200"/>
            <a:ext cx="152400" cy="152400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sk-SK" altLang="sk-SK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advTm="93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6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9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52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55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2" grpId="0" animBg="1"/>
      <p:bldP spid="5124" grpId="0"/>
      <p:bldP spid="5127" grpId="0" autoUpdateAnimBg="0"/>
      <p:bldP spid="5128" grpId="0"/>
      <p:bldP spid="5130" grpId="0" autoUpdateAnimBg="0"/>
      <p:bldP spid="5131" grpId="0" autoUpdateAnimBg="0"/>
      <p:bldP spid="5149" grpId="0" autoUpdateAnimBg="0"/>
      <p:bldP spid="5150" grpId="0" animBg="1"/>
      <p:bldP spid="51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361950" y="1817688"/>
            <a:ext cx="2819400" cy="28194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sk-SK" altLang="sk-SK" sz="2400" b="0">
              <a:latin typeface="Comic Sans MS" panose="030F0702030302020204" pitchFamily="66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225"/>
            <a:ext cx="6370638" cy="838200"/>
          </a:xfrm>
        </p:spPr>
        <p:txBody>
          <a:bodyPr/>
          <a:lstStyle/>
          <a:p>
            <a:r>
              <a:rPr lang="sk-SK" altLang="sk-SK" b="1" smtClean="0">
                <a:latin typeface="Comic Sans MS" panose="030F0702030302020204" pitchFamily="66" charset="0"/>
              </a:rPr>
              <a:t>Rovnica guľovej plochy</a:t>
            </a:r>
            <a:endParaRPr lang="sk-SK" altLang="sk-SK" smtClean="0">
              <a:latin typeface="Comic Sans MS" panose="030F0702030302020204" pitchFamily="66" charset="0"/>
            </a:endParaRP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152400" y="32766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1809750" y="1360488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1752600" y="3249613"/>
            <a:ext cx="69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sk-SK" altLang="sk-SK" sz="2000" b="0">
                <a:latin typeface="Arial" panose="020B0604020202020204" pitchFamily="34" charset="0"/>
              </a:rPr>
              <a:t>S=O</a:t>
            </a:r>
            <a:endParaRPr kumimoji="0" lang="sk-SK" altLang="sk-SK" sz="4800">
              <a:latin typeface="Arial" panose="020B0604020202020204" pitchFamily="34" charset="0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473075" y="1484313"/>
            <a:ext cx="10048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sk-SK" altLang="sk-SK" sz="2000" b="0">
                <a:latin typeface="Arial" panose="020B0604020202020204" pitchFamily="34" charset="0"/>
              </a:rPr>
              <a:t>X[x,y,z]</a:t>
            </a:r>
            <a:endParaRPr kumimoji="0" lang="sk-SK" altLang="sk-SK" sz="4800">
              <a:latin typeface="Arial" panose="020B0604020202020204" pitchFamily="34" charset="0"/>
            </a:endParaRPr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 rot="17893195" flipH="1">
            <a:off x="1068388" y="2020887"/>
            <a:ext cx="838200" cy="1177925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9230" name="Text Box 14" descr="50%"/>
          <p:cNvSpPr txBox="1">
            <a:spLocks noChangeArrowheads="1"/>
          </p:cNvSpPr>
          <p:nvPr/>
        </p:nvSpPr>
        <p:spPr bwMode="auto">
          <a:xfrm>
            <a:off x="4243388" y="1930400"/>
            <a:ext cx="3562350" cy="584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>
                <a:latin typeface="Comic Sans MS" panose="030F0702030302020204" pitchFamily="66" charset="0"/>
              </a:rPr>
              <a:t>x</a:t>
            </a:r>
            <a:r>
              <a:rPr kumimoji="0" lang="sk-SK" altLang="sk-SK" baseline="30000">
                <a:latin typeface="Comic Sans MS" panose="030F0702030302020204" pitchFamily="66" charset="0"/>
              </a:rPr>
              <a:t>2</a:t>
            </a:r>
            <a:r>
              <a:rPr kumimoji="0" lang="sk-SK" altLang="sk-SK">
                <a:latin typeface="Comic Sans MS" panose="030F0702030302020204" pitchFamily="66" charset="0"/>
              </a:rPr>
              <a:t> + y</a:t>
            </a:r>
            <a:r>
              <a:rPr kumimoji="0" lang="sk-SK" altLang="sk-SK" baseline="30000">
                <a:latin typeface="Comic Sans MS" panose="030F0702030302020204" pitchFamily="66" charset="0"/>
              </a:rPr>
              <a:t>2</a:t>
            </a:r>
            <a:r>
              <a:rPr kumimoji="0" lang="sk-SK" altLang="sk-SK">
                <a:latin typeface="Comic Sans MS" panose="030F0702030302020204" pitchFamily="66" charset="0"/>
              </a:rPr>
              <a:t> + z</a:t>
            </a:r>
            <a:r>
              <a:rPr kumimoji="0" lang="sk-SK" altLang="sk-SK" baseline="30000">
                <a:latin typeface="Comic Sans MS" panose="030F0702030302020204" pitchFamily="66" charset="0"/>
              </a:rPr>
              <a:t>2</a:t>
            </a:r>
            <a:r>
              <a:rPr kumimoji="0" lang="sk-SK" altLang="sk-SK">
                <a:latin typeface="Comic Sans MS" panose="030F0702030302020204" pitchFamily="66" charset="0"/>
              </a:rPr>
              <a:t> = r</a:t>
            </a:r>
            <a:r>
              <a:rPr kumimoji="0" lang="sk-SK" altLang="sk-SK" baseline="30000">
                <a:latin typeface="Comic Sans MS" panose="030F0702030302020204" pitchFamily="66" charset="0"/>
              </a:rPr>
              <a:t>2</a:t>
            </a:r>
            <a:endParaRPr kumimoji="0" lang="sk-SK" altLang="sk-SK">
              <a:latin typeface="Comic Sans MS" panose="030F0702030302020204" pitchFamily="66" charset="0"/>
            </a:endParaRP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1487488" y="2263775"/>
            <a:ext cx="30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>
                <a:solidFill>
                  <a:srgbClr val="00CCFF"/>
                </a:solidFill>
                <a:latin typeface="Arial" panose="020B0604020202020204" pitchFamily="34" charset="0"/>
              </a:rPr>
              <a:t>r</a:t>
            </a:r>
            <a:endParaRPr kumimoji="0" lang="sk-SK" altLang="sk-SK" sz="2400">
              <a:latin typeface="Arial" panose="020B0604020202020204" pitchFamily="34" charset="0"/>
            </a:endParaRPr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2419350" y="1543050"/>
            <a:ext cx="4064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>
                <a:solidFill>
                  <a:schemeClr val="tx2"/>
                </a:solidFill>
                <a:latin typeface="Comic Sans MS" panose="030F0702030302020204" pitchFamily="66" charset="0"/>
              </a:rPr>
              <a:t>κ</a:t>
            </a:r>
            <a:endParaRPr kumimoji="0" lang="sk-SK" altLang="sk-SK" sz="2400" b="0">
              <a:latin typeface="Times New Roman" panose="02020603050405020304" pitchFamily="18" charset="0"/>
            </a:endParaRPr>
          </a:p>
        </p:txBody>
      </p:sp>
      <p:sp>
        <p:nvSpPr>
          <p:cNvPr id="9228" name="Rectangle 21"/>
          <p:cNvSpPr>
            <a:spLocks noChangeArrowheads="1"/>
          </p:cNvSpPr>
          <p:nvPr/>
        </p:nvSpPr>
        <p:spPr bwMode="auto">
          <a:xfrm>
            <a:off x="4794250" y="739775"/>
            <a:ext cx="370681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l-GR" altLang="sk-SK" sz="4800">
                <a:solidFill>
                  <a:schemeClr val="tx2"/>
                </a:solidFill>
                <a:latin typeface="Comic Sans MS" panose="030F0702030302020204" pitchFamily="66" charset="0"/>
              </a:rPr>
              <a:t>κ</a:t>
            </a:r>
            <a:r>
              <a:rPr kumimoji="0" lang="sk-SK" altLang="sk-SK" sz="4000">
                <a:solidFill>
                  <a:schemeClr val="tx2"/>
                </a:solidFill>
                <a:latin typeface="Comic Sans MS" panose="030F0702030302020204" pitchFamily="66" charset="0"/>
              </a:rPr>
              <a:t> (</a:t>
            </a:r>
            <a:r>
              <a:rPr kumimoji="0" lang="sk-SK" altLang="sk-SK" sz="4000">
                <a:latin typeface="Comic Sans MS" panose="030F0702030302020204" pitchFamily="66" charset="0"/>
              </a:rPr>
              <a:t>S[0,0,0];</a:t>
            </a:r>
            <a:r>
              <a:rPr kumimoji="0" lang="sk-SK" altLang="sk-SK" sz="4000">
                <a:solidFill>
                  <a:srgbClr val="00CCFF"/>
                </a:solidFill>
                <a:latin typeface="Comic Sans MS" panose="030F0702030302020204" pitchFamily="66" charset="0"/>
              </a:rPr>
              <a:t>r</a:t>
            </a:r>
            <a:r>
              <a:rPr kumimoji="0" lang="sk-SK" altLang="sk-SK" sz="4000">
                <a:solidFill>
                  <a:schemeClr val="tx2"/>
                </a:solidFill>
                <a:latin typeface="Comic Sans MS" panose="030F0702030302020204" pitchFamily="66" charset="0"/>
              </a:rPr>
              <a:t>)</a:t>
            </a:r>
            <a:endParaRPr kumimoji="0" lang="sk-SK" altLang="sk-SK" sz="4800">
              <a:latin typeface="Arial" panose="020B0604020202020204" pitchFamily="34" charset="0"/>
            </a:endParaRPr>
          </a:p>
        </p:txBody>
      </p:sp>
      <p:sp>
        <p:nvSpPr>
          <p:cNvPr id="9239" name="Text Box 23" descr="50%"/>
          <p:cNvSpPr txBox="1">
            <a:spLocks noChangeArrowheads="1"/>
          </p:cNvSpPr>
          <p:nvPr/>
        </p:nvSpPr>
        <p:spPr bwMode="auto">
          <a:xfrm>
            <a:off x="5253038" y="2484438"/>
            <a:ext cx="2533650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stredová rovnica</a:t>
            </a:r>
          </a:p>
        </p:txBody>
      </p:sp>
      <p:sp>
        <p:nvSpPr>
          <p:cNvPr id="9240" name="Text Box 24" descr="50%"/>
          <p:cNvSpPr txBox="1">
            <a:spLocks noChangeArrowheads="1"/>
          </p:cNvSpPr>
          <p:nvPr/>
        </p:nvSpPr>
        <p:spPr bwMode="auto">
          <a:xfrm>
            <a:off x="4248150" y="3152775"/>
            <a:ext cx="4354513" cy="5842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>
                <a:latin typeface="Comic Sans MS" panose="030F0702030302020204" pitchFamily="66" charset="0"/>
              </a:rPr>
              <a:t>x</a:t>
            </a:r>
            <a:r>
              <a:rPr kumimoji="0" lang="sk-SK" altLang="sk-SK" baseline="30000">
                <a:latin typeface="Comic Sans MS" panose="030F0702030302020204" pitchFamily="66" charset="0"/>
              </a:rPr>
              <a:t>2</a:t>
            </a:r>
            <a:r>
              <a:rPr kumimoji="0" lang="sk-SK" altLang="sk-SK">
                <a:latin typeface="Comic Sans MS" panose="030F0702030302020204" pitchFamily="66" charset="0"/>
              </a:rPr>
              <a:t> + y</a:t>
            </a:r>
            <a:r>
              <a:rPr kumimoji="0" lang="sk-SK" altLang="sk-SK" baseline="30000">
                <a:latin typeface="Comic Sans MS" panose="030F0702030302020204" pitchFamily="66" charset="0"/>
              </a:rPr>
              <a:t>2</a:t>
            </a:r>
            <a:r>
              <a:rPr kumimoji="0" lang="sk-SK" altLang="sk-SK">
                <a:latin typeface="Comic Sans MS" panose="030F0702030302020204" pitchFamily="66" charset="0"/>
              </a:rPr>
              <a:t> + z</a:t>
            </a:r>
            <a:r>
              <a:rPr kumimoji="0" lang="sk-SK" altLang="sk-SK" baseline="30000">
                <a:latin typeface="Comic Sans MS" panose="030F0702030302020204" pitchFamily="66" charset="0"/>
              </a:rPr>
              <a:t>2</a:t>
            </a:r>
            <a:r>
              <a:rPr kumimoji="0" lang="sk-SK" altLang="sk-SK">
                <a:latin typeface="Comic Sans MS" panose="030F0702030302020204" pitchFamily="66" charset="0"/>
              </a:rPr>
              <a:t> - r</a:t>
            </a:r>
            <a:r>
              <a:rPr kumimoji="0" lang="sk-SK" altLang="sk-SK" baseline="30000">
                <a:latin typeface="Comic Sans MS" panose="030F0702030302020204" pitchFamily="66" charset="0"/>
              </a:rPr>
              <a:t>2 </a:t>
            </a:r>
            <a:r>
              <a:rPr kumimoji="0" lang="sk-SK" altLang="sk-SK">
                <a:latin typeface="Comic Sans MS" panose="030F0702030302020204" pitchFamily="66" charset="0"/>
              </a:rPr>
              <a:t>= 0</a:t>
            </a:r>
          </a:p>
        </p:txBody>
      </p:sp>
      <p:sp>
        <p:nvSpPr>
          <p:cNvPr id="9241" name="Text Box 25" descr="50%"/>
          <p:cNvSpPr txBox="1">
            <a:spLocks noChangeArrowheads="1"/>
          </p:cNvSpPr>
          <p:nvPr/>
        </p:nvSpPr>
        <p:spPr bwMode="auto">
          <a:xfrm>
            <a:off x="5257800" y="3733800"/>
            <a:ext cx="3338513" cy="4572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všeobecná rovnica       </a:t>
            </a:r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1704975" y="5486400"/>
            <a:ext cx="885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napr.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3013075" y="4724400"/>
            <a:ext cx="2692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l-GR" altLang="sk-SK" sz="2400" b="0" dirty="0" smtClean="0">
                <a:latin typeface="Comic Sans MS" panose="030F0702030302020204" pitchFamily="66" charset="0"/>
              </a:rPr>
              <a:t>κ</a:t>
            </a:r>
            <a:r>
              <a:rPr kumimoji="0" lang="sk-SK" altLang="sk-SK" sz="2400" b="0" baseline="-25000" dirty="0" smtClean="0">
                <a:latin typeface="Comic Sans MS" panose="030F0702030302020204" pitchFamily="66" charset="0"/>
              </a:rPr>
              <a:t>1</a:t>
            </a:r>
            <a:r>
              <a:rPr kumimoji="0" lang="sk-SK" altLang="sk-SK" sz="2400" b="0" dirty="0">
                <a:latin typeface="Comic Sans MS" panose="030F0702030302020204" pitchFamily="66" charset="0"/>
              </a:rPr>
              <a:t>: x</a:t>
            </a:r>
            <a:r>
              <a:rPr kumimoji="0" lang="sk-SK" altLang="sk-SK" sz="2400" b="0" baseline="30000" dirty="0">
                <a:latin typeface="Comic Sans MS" panose="030F0702030302020204" pitchFamily="66" charset="0"/>
              </a:rPr>
              <a:t>2</a:t>
            </a:r>
            <a:r>
              <a:rPr kumimoji="0" lang="sk-SK" altLang="sk-SK" sz="2400" b="0" dirty="0">
                <a:latin typeface="Comic Sans MS" panose="030F0702030302020204" pitchFamily="66" charset="0"/>
              </a:rPr>
              <a:t> + y</a:t>
            </a:r>
            <a:r>
              <a:rPr kumimoji="0" lang="sk-SK" altLang="sk-SK" sz="2400" b="0" baseline="30000" dirty="0">
                <a:latin typeface="Comic Sans MS" panose="030F0702030302020204" pitchFamily="66" charset="0"/>
              </a:rPr>
              <a:t>2</a:t>
            </a:r>
            <a:r>
              <a:rPr kumimoji="0" lang="sk-SK" altLang="sk-SK" sz="2400" b="0" dirty="0">
                <a:latin typeface="Comic Sans MS" panose="030F0702030302020204" pitchFamily="66" charset="0"/>
              </a:rPr>
              <a:t> + z</a:t>
            </a:r>
            <a:r>
              <a:rPr kumimoji="0" lang="sk-SK" altLang="sk-SK" sz="2400" b="0" baseline="30000" dirty="0">
                <a:latin typeface="Comic Sans MS" panose="030F0702030302020204" pitchFamily="66" charset="0"/>
              </a:rPr>
              <a:t>2</a:t>
            </a:r>
            <a:r>
              <a:rPr kumimoji="0" lang="sk-SK" altLang="sk-SK" sz="2400" b="0" dirty="0">
                <a:latin typeface="Comic Sans MS" panose="030F0702030302020204" pitchFamily="66" charset="0"/>
              </a:rPr>
              <a:t> = 9</a:t>
            </a:r>
            <a:endParaRPr kumimoji="0" lang="sk-SK" altLang="sk-SK" dirty="0">
              <a:latin typeface="Comic Sans MS" panose="030F0702030302020204" pitchFamily="66" charset="0"/>
            </a:endParaRPr>
          </a:p>
        </p:txBody>
      </p:sp>
      <p:sp>
        <p:nvSpPr>
          <p:cNvPr id="9245" name="Text Box 29"/>
          <p:cNvSpPr txBox="1">
            <a:spLocks noChangeArrowheads="1"/>
          </p:cNvSpPr>
          <p:nvPr/>
        </p:nvSpPr>
        <p:spPr bwMode="auto">
          <a:xfrm>
            <a:off x="7515225" y="4694238"/>
            <a:ext cx="852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r = 3</a:t>
            </a:r>
          </a:p>
        </p:txBody>
      </p: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2971800" y="5257800"/>
            <a:ext cx="28200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l-GR" altLang="sk-SK" sz="2400" b="0" dirty="0" smtClean="0">
                <a:latin typeface="Comic Sans MS" panose="030F0702030302020204" pitchFamily="66" charset="0"/>
              </a:rPr>
              <a:t>κ</a:t>
            </a:r>
            <a:r>
              <a:rPr kumimoji="0" lang="sk-SK" altLang="sk-SK" sz="2400" b="0" baseline="-25000" dirty="0" smtClean="0">
                <a:latin typeface="Comic Sans MS" panose="030F0702030302020204" pitchFamily="66" charset="0"/>
              </a:rPr>
              <a:t>2</a:t>
            </a:r>
            <a:r>
              <a:rPr kumimoji="0" lang="sk-SK" altLang="sk-SK" sz="2400" b="0" dirty="0">
                <a:latin typeface="Comic Sans MS" panose="030F0702030302020204" pitchFamily="66" charset="0"/>
              </a:rPr>
              <a:t>: x</a:t>
            </a:r>
            <a:r>
              <a:rPr kumimoji="0" lang="sk-SK" altLang="sk-SK" sz="2400" b="0" baseline="30000" dirty="0">
                <a:latin typeface="Comic Sans MS" panose="030F0702030302020204" pitchFamily="66" charset="0"/>
              </a:rPr>
              <a:t>2</a:t>
            </a:r>
            <a:r>
              <a:rPr kumimoji="0" lang="sk-SK" altLang="sk-SK" sz="2400" b="0" dirty="0">
                <a:latin typeface="Comic Sans MS" panose="030F0702030302020204" pitchFamily="66" charset="0"/>
              </a:rPr>
              <a:t> + y</a:t>
            </a:r>
            <a:r>
              <a:rPr kumimoji="0" lang="sk-SK" altLang="sk-SK" sz="2400" b="0" baseline="30000" dirty="0">
                <a:latin typeface="Comic Sans MS" panose="030F0702030302020204" pitchFamily="66" charset="0"/>
              </a:rPr>
              <a:t>2</a:t>
            </a:r>
            <a:r>
              <a:rPr kumimoji="0" lang="sk-SK" altLang="sk-SK" sz="2400" b="0" dirty="0">
                <a:latin typeface="Comic Sans MS" panose="030F0702030302020204" pitchFamily="66" charset="0"/>
              </a:rPr>
              <a:t> + z</a:t>
            </a:r>
            <a:r>
              <a:rPr kumimoji="0" lang="sk-SK" altLang="sk-SK" sz="2400" b="0" baseline="30000" dirty="0">
                <a:latin typeface="Comic Sans MS" panose="030F0702030302020204" pitchFamily="66" charset="0"/>
              </a:rPr>
              <a:t>2</a:t>
            </a:r>
            <a:r>
              <a:rPr kumimoji="0" lang="sk-SK" altLang="sk-SK" sz="2400" b="0" dirty="0">
                <a:latin typeface="Comic Sans MS" panose="030F0702030302020204" pitchFamily="66" charset="0"/>
              </a:rPr>
              <a:t> = 5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2971800" y="5791200"/>
            <a:ext cx="32688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l-GR" altLang="sk-SK" sz="2400" b="0" dirty="0" smtClean="0">
                <a:latin typeface="Comic Sans MS" panose="030F0702030302020204" pitchFamily="66" charset="0"/>
              </a:rPr>
              <a:t>κ</a:t>
            </a:r>
            <a:r>
              <a:rPr kumimoji="0" lang="sk-SK" altLang="sk-SK" sz="2400" b="0" baseline="-25000" dirty="0" smtClean="0">
                <a:latin typeface="Comic Sans MS" panose="030F0702030302020204" pitchFamily="66" charset="0"/>
              </a:rPr>
              <a:t>3</a:t>
            </a:r>
            <a:r>
              <a:rPr kumimoji="0" lang="sk-SK" altLang="sk-SK" sz="2400" b="0" dirty="0">
                <a:latin typeface="Comic Sans MS" panose="030F0702030302020204" pitchFamily="66" charset="0"/>
              </a:rPr>
              <a:t>: x</a:t>
            </a:r>
            <a:r>
              <a:rPr kumimoji="0" lang="sk-SK" altLang="sk-SK" sz="2400" b="0" baseline="30000" dirty="0">
                <a:latin typeface="Comic Sans MS" panose="030F0702030302020204" pitchFamily="66" charset="0"/>
              </a:rPr>
              <a:t>2</a:t>
            </a:r>
            <a:r>
              <a:rPr kumimoji="0" lang="sk-SK" altLang="sk-SK" sz="2400" b="0" dirty="0">
                <a:latin typeface="Comic Sans MS" panose="030F0702030302020204" pitchFamily="66" charset="0"/>
              </a:rPr>
              <a:t> + y</a:t>
            </a:r>
            <a:r>
              <a:rPr kumimoji="0" lang="sk-SK" altLang="sk-SK" sz="2400" b="0" baseline="30000" dirty="0">
                <a:latin typeface="Comic Sans MS" panose="030F0702030302020204" pitchFamily="66" charset="0"/>
              </a:rPr>
              <a:t>2</a:t>
            </a:r>
            <a:r>
              <a:rPr kumimoji="0" lang="sk-SK" altLang="sk-SK" sz="2400" b="0" dirty="0">
                <a:latin typeface="Comic Sans MS" panose="030F0702030302020204" pitchFamily="66" charset="0"/>
              </a:rPr>
              <a:t> + z</a:t>
            </a:r>
            <a:r>
              <a:rPr kumimoji="0" lang="sk-SK" altLang="sk-SK" sz="2400" b="0" baseline="30000" dirty="0">
                <a:latin typeface="Comic Sans MS" panose="030F0702030302020204" pitchFamily="66" charset="0"/>
              </a:rPr>
              <a:t>2</a:t>
            </a:r>
            <a:r>
              <a:rPr kumimoji="0" lang="sk-SK" altLang="sk-SK" sz="2400" b="0" dirty="0">
                <a:latin typeface="Comic Sans MS" panose="030F0702030302020204" pitchFamily="66" charset="0"/>
              </a:rPr>
              <a:t> - 1 = 0</a:t>
            </a:r>
          </a:p>
        </p:txBody>
      </p:sp>
      <p:sp>
        <p:nvSpPr>
          <p:cNvPr id="9249" name="Text Box 33"/>
          <p:cNvSpPr txBox="1">
            <a:spLocks noChangeArrowheads="1"/>
          </p:cNvSpPr>
          <p:nvPr/>
        </p:nvSpPr>
        <p:spPr bwMode="auto">
          <a:xfrm>
            <a:off x="7515225" y="5791200"/>
            <a:ext cx="803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r = </a:t>
            </a:r>
            <a:r>
              <a:rPr kumimoji="0" lang="sk-SK" altLang="sk-SK" sz="2400" b="0">
                <a:latin typeface="Comic Sans MS" panose="030F0702030302020204" pitchFamily="66" charset="0"/>
                <a:sym typeface="Symbol" panose="05050102010706020507" pitchFamily="18" charset="2"/>
              </a:rPr>
              <a:t>1</a:t>
            </a:r>
            <a:endParaRPr kumimoji="0" lang="sk-SK" altLang="sk-SK" sz="2400" b="0">
              <a:latin typeface="Comic Sans MS" panose="030F0702030302020204" pitchFamily="66" charset="0"/>
            </a:endParaRPr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2971800" y="6324600"/>
            <a:ext cx="33377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l-GR" altLang="sk-SK" sz="2400" b="0" dirty="0" smtClean="0">
                <a:latin typeface="Comic Sans MS" panose="030F0702030302020204" pitchFamily="66" charset="0"/>
              </a:rPr>
              <a:t>κ</a:t>
            </a:r>
            <a:r>
              <a:rPr kumimoji="0" lang="sk-SK" altLang="sk-SK" sz="2400" b="0" baseline="-25000" dirty="0" smtClean="0">
                <a:latin typeface="Comic Sans MS" panose="030F0702030302020204" pitchFamily="66" charset="0"/>
              </a:rPr>
              <a:t>4</a:t>
            </a:r>
            <a:r>
              <a:rPr kumimoji="0" lang="sk-SK" altLang="sk-SK" sz="2400" b="0" dirty="0">
                <a:latin typeface="Comic Sans MS" panose="030F0702030302020204" pitchFamily="66" charset="0"/>
              </a:rPr>
              <a:t>: x</a:t>
            </a:r>
            <a:r>
              <a:rPr kumimoji="0" lang="sk-SK" altLang="sk-SK" sz="2400" b="0" baseline="30000" dirty="0">
                <a:latin typeface="Comic Sans MS" panose="030F0702030302020204" pitchFamily="66" charset="0"/>
              </a:rPr>
              <a:t>2</a:t>
            </a:r>
            <a:r>
              <a:rPr kumimoji="0" lang="sk-SK" altLang="sk-SK" sz="2400" b="0" dirty="0">
                <a:latin typeface="Comic Sans MS" panose="030F0702030302020204" pitchFamily="66" charset="0"/>
              </a:rPr>
              <a:t> + y</a:t>
            </a:r>
            <a:r>
              <a:rPr kumimoji="0" lang="sk-SK" altLang="sk-SK" sz="2400" b="0" baseline="30000" dirty="0">
                <a:latin typeface="Comic Sans MS" panose="030F0702030302020204" pitchFamily="66" charset="0"/>
              </a:rPr>
              <a:t>2</a:t>
            </a:r>
            <a:r>
              <a:rPr kumimoji="0" lang="sk-SK" altLang="sk-SK" sz="2400" b="0" dirty="0">
                <a:latin typeface="Comic Sans MS" panose="030F0702030302020204" pitchFamily="66" charset="0"/>
              </a:rPr>
              <a:t> + z</a:t>
            </a:r>
            <a:r>
              <a:rPr kumimoji="0" lang="sk-SK" altLang="sk-SK" sz="2400" b="0" baseline="30000" dirty="0">
                <a:latin typeface="Comic Sans MS" panose="030F0702030302020204" pitchFamily="66" charset="0"/>
              </a:rPr>
              <a:t>2</a:t>
            </a:r>
            <a:r>
              <a:rPr kumimoji="0" lang="sk-SK" altLang="sk-SK" sz="2400" b="0" dirty="0">
                <a:latin typeface="Comic Sans MS" panose="030F0702030302020204" pitchFamily="66" charset="0"/>
              </a:rPr>
              <a:t> </a:t>
            </a:r>
            <a:r>
              <a:rPr kumimoji="0" lang="sk-SK" altLang="sk-SK" sz="2400" b="0" dirty="0" smtClean="0">
                <a:latin typeface="Comic Sans MS" panose="030F0702030302020204" pitchFamily="66" charset="0"/>
              </a:rPr>
              <a:t>+ </a:t>
            </a:r>
            <a:r>
              <a:rPr kumimoji="0" lang="sk-SK" altLang="sk-SK" sz="2400" b="0" dirty="0">
                <a:latin typeface="Comic Sans MS" panose="030F0702030302020204" pitchFamily="66" charset="0"/>
              </a:rPr>
              <a:t>4 = 0</a:t>
            </a:r>
          </a:p>
        </p:txBody>
      </p:sp>
      <p:sp>
        <p:nvSpPr>
          <p:cNvPr id="9251" name="Text Box 35"/>
          <p:cNvSpPr txBox="1">
            <a:spLocks noChangeArrowheads="1"/>
          </p:cNvSpPr>
          <p:nvPr/>
        </p:nvSpPr>
        <p:spPr bwMode="auto">
          <a:xfrm>
            <a:off x="6507163" y="6324600"/>
            <a:ext cx="2616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nie je guľ. plocha</a:t>
            </a:r>
          </a:p>
        </p:txBody>
      </p:sp>
      <p:sp>
        <p:nvSpPr>
          <p:cNvPr id="9253" name="Text Box 37"/>
          <p:cNvSpPr txBox="1">
            <a:spLocks noChangeArrowheads="1"/>
          </p:cNvSpPr>
          <p:nvPr/>
        </p:nvSpPr>
        <p:spPr bwMode="auto">
          <a:xfrm>
            <a:off x="3775075" y="32369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000" b="0">
                <a:latin typeface="Arial" panose="020B0604020202020204" pitchFamily="34" charset="0"/>
              </a:rPr>
              <a:t>y</a:t>
            </a:r>
            <a:endParaRPr kumimoji="0" lang="sk-SK" altLang="sk-SK" sz="2400" b="0">
              <a:latin typeface="Arial" panose="020B0604020202020204" pitchFamily="34" charset="0"/>
            </a:endParaRPr>
          </a:p>
        </p:txBody>
      </p:sp>
      <p:sp>
        <p:nvSpPr>
          <p:cNvPr id="9254" name="Text Box 38"/>
          <p:cNvSpPr txBox="1">
            <a:spLocks noChangeArrowheads="1"/>
          </p:cNvSpPr>
          <p:nvPr/>
        </p:nvSpPr>
        <p:spPr bwMode="auto">
          <a:xfrm>
            <a:off x="1793875" y="1219200"/>
            <a:ext cx="3127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000" b="0">
                <a:latin typeface="Arial" panose="020B0604020202020204" pitchFamily="34" charset="0"/>
              </a:rPr>
              <a:t>z</a:t>
            </a:r>
            <a:endParaRPr kumimoji="0" lang="sk-SK" altLang="sk-SK" sz="2400" b="0">
              <a:latin typeface="Arial" panose="020B0604020202020204" pitchFamily="34" charset="0"/>
            </a:endParaRPr>
          </a:p>
        </p:txBody>
      </p:sp>
      <p:sp>
        <p:nvSpPr>
          <p:cNvPr id="9259" name="AutoShape 43"/>
          <p:cNvSpPr>
            <a:spLocks noChangeArrowheads="1"/>
          </p:cNvSpPr>
          <p:nvPr/>
        </p:nvSpPr>
        <p:spPr bwMode="auto">
          <a:xfrm>
            <a:off x="1066800" y="1893888"/>
            <a:ext cx="152400" cy="152400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sk-SK" altLang="sk-SK" sz="2400">
              <a:latin typeface="Comic Sans MS" panose="030F0702030302020204" pitchFamily="66" charset="0"/>
            </a:endParaRPr>
          </a:p>
        </p:txBody>
      </p:sp>
      <p:sp>
        <p:nvSpPr>
          <p:cNvPr id="9260" name="AutoShape 44"/>
          <p:cNvSpPr>
            <a:spLocks noChangeArrowheads="1"/>
          </p:cNvSpPr>
          <p:nvPr/>
        </p:nvSpPr>
        <p:spPr bwMode="auto">
          <a:xfrm>
            <a:off x="1752600" y="3189288"/>
            <a:ext cx="152400" cy="152400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sk-SK" altLang="sk-SK" sz="2400">
              <a:latin typeface="Comic Sans MS" panose="030F0702030302020204" pitchFamily="66" charset="0"/>
            </a:endParaRPr>
          </a:p>
        </p:txBody>
      </p:sp>
      <p:sp>
        <p:nvSpPr>
          <p:cNvPr id="9261" name="Text Box 45"/>
          <p:cNvSpPr txBox="1">
            <a:spLocks noChangeArrowheads="1"/>
          </p:cNvSpPr>
          <p:nvPr/>
        </p:nvSpPr>
        <p:spPr bwMode="auto">
          <a:xfrm>
            <a:off x="6161088" y="4775200"/>
            <a:ext cx="1065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S = O </a:t>
            </a:r>
          </a:p>
        </p:txBody>
      </p:sp>
      <p:sp>
        <p:nvSpPr>
          <p:cNvPr id="9262" name="Text Box 46"/>
          <p:cNvSpPr txBox="1">
            <a:spLocks noChangeArrowheads="1"/>
          </p:cNvSpPr>
          <p:nvPr/>
        </p:nvSpPr>
        <p:spPr bwMode="auto">
          <a:xfrm>
            <a:off x="6161088" y="5270500"/>
            <a:ext cx="974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S = O</a:t>
            </a:r>
          </a:p>
        </p:txBody>
      </p:sp>
      <p:sp>
        <p:nvSpPr>
          <p:cNvPr id="9263" name="Text Box 47"/>
          <p:cNvSpPr txBox="1">
            <a:spLocks noChangeArrowheads="1"/>
          </p:cNvSpPr>
          <p:nvPr/>
        </p:nvSpPr>
        <p:spPr bwMode="auto">
          <a:xfrm>
            <a:off x="6127750" y="5791200"/>
            <a:ext cx="974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S = O</a:t>
            </a:r>
          </a:p>
        </p:txBody>
      </p:sp>
      <p:grpSp>
        <p:nvGrpSpPr>
          <p:cNvPr id="2" name="Skupina 1"/>
          <p:cNvGrpSpPr>
            <a:grpSpLocks/>
          </p:cNvGrpSpPr>
          <p:nvPr/>
        </p:nvGrpSpPr>
        <p:grpSpPr bwMode="auto">
          <a:xfrm>
            <a:off x="7515225" y="5257800"/>
            <a:ext cx="1019175" cy="457200"/>
            <a:chOff x="7515225" y="5257800"/>
            <a:chExt cx="1019175" cy="457200"/>
          </a:xfrm>
        </p:grpSpPr>
        <p:sp>
          <p:nvSpPr>
            <p:cNvPr id="3" name="Text Box 31"/>
            <p:cNvSpPr txBox="1">
              <a:spLocks noChangeArrowheads="1"/>
            </p:cNvSpPr>
            <p:nvPr/>
          </p:nvSpPr>
          <p:spPr bwMode="auto">
            <a:xfrm>
              <a:off x="7515225" y="5257800"/>
              <a:ext cx="10191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y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x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sk-SK" altLang="sk-SK" sz="2400" b="0">
                  <a:latin typeface="Comic Sans MS" panose="030F0702030302020204" pitchFamily="66" charset="0"/>
                </a:rPr>
                <a:t>r = </a:t>
              </a:r>
              <a:r>
                <a:rPr kumimoji="0" lang="sk-SK" altLang="sk-SK" sz="2400" b="0">
                  <a:latin typeface="Comic Sans MS" panose="030F0702030302020204" pitchFamily="66" charset="0"/>
                  <a:sym typeface="Symbol" panose="05050102010706020507" pitchFamily="18" charset="2"/>
                </a:rPr>
                <a:t></a:t>
              </a:r>
              <a:r>
                <a:rPr kumimoji="0" lang="sk-SK" altLang="sk-SK" sz="2400" b="0"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4" name="Line 49"/>
            <p:cNvSpPr>
              <a:spLocks noChangeShapeType="1"/>
            </p:cNvSpPr>
            <p:nvPr/>
          </p:nvSpPr>
          <p:spPr bwMode="auto">
            <a:xfrm>
              <a:off x="8229600" y="5297488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</p:grpSp>
      <p:cxnSp>
        <p:nvCxnSpPr>
          <p:cNvPr id="5" name="Rovná spojnica 3"/>
          <p:cNvCxnSpPr>
            <a:cxnSpLocks noChangeShapeType="1"/>
          </p:cNvCxnSpPr>
          <p:nvPr/>
        </p:nvCxnSpPr>
        <p:spPr bwMode="auto">
          <a:xfrm flipV="1">
            <a:off x="250825" y="2636838"/>
            <a:ext cx="2449513" cy="17287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Text Box 37"/>
          <p:cNvSpPr txBox="1">
            <a:spLocks noChangeArrowheads="1"/>
          </p:cNvSpPr>
          <p:nvPr/>
        </p:nvSpPr>
        <p:spPr bwMode="auto">
          <a:xfrm>
            <a:off x="295275" y="42275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000" b="0">
                <a:latin typeface="Arial" panose="020B0604020202020204" pitchFamily="34" charset="0"/>
              </a:rPr>
              <a:t>x</a:t>
            </a:r>
            <a:endParaRPr kumimoji="0" lang="sk-SK" altLang="sk-SK" sz="24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500"/>
                                        <p:tgtEl>
                                          <p:spTgt spid="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500"/>
                                        <p:tgtEl>
                                          <p:spTgt spid="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6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1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6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 animBg="1" autoUpdateAnimBg="0"/>
      <p:bldP spid="9222" grpId="0" autoUpdateAnimBg="0"/>
      <p:bldP spid="9223" grpId="0" autoUpdateAnimBg="0"/>
      <p:bldP spid="9230" grpId="0" animBg="1" autoUpdateAnimBg="0"/>
      <p:bldP spid="9231" grpId="0" autoUpdateAnimBg="0"/>
      <p:bldP spid="9235" grpId="0" autoUpdateAnimBg="0"/>
      <p:bldP spid="9239" grpId="0" animBg="1" autoUpdateAnimBg="0"/>
      <p:bldP spid="9240" grpId="0" animBg="1" autoUpdateAnimBg="0"/>
      <p:bldP spid="9241" grpId="0" animBg="1" autoUpdateAnimBg="0"/>
      <p:bldP spid="9242" grpId="0" autoUpdateAnimBg="0"/>
      <p:bldP spid="9244" grpId="0" autoUpdateAnimBg="0"/>
      <p:bldP spid="9245" grpId="0" autoUpdateAnimBg="0"/>
      <p:bldP spid="9246" grpId="0" autoUpdateAnimBg="0"/>
      <p:bldP spid="9248" grpId="0" autoUpdateAnimBg="0"/>
      <p:bldP spid="9249" grpId="0" autoUpdateAnimBg="0"/>
      <p:bldP spid="9250" grpId="0" autoUpdateAnimBg="0"/>
      <p:bldP spid="9251" grpId="0" autoUpdateAnimBg="0"/>
      <p:bldP spid="9253" grpId="0" autoUpdateAnimBg="0"/>
      <p:bldP spid="9254" grpId="0" autoUpdateAnimBg="0"/>
      <p:bldP spid="9259" grpId="0" animBg="1"/>
      <p:bldP spid="9260" grpId="0" animBg="1"/>
      <p:bldP spid="9261" grpId="0" autoUpdateAnimBg="0"/>
      <p:bldP spid="9262" grpId="0" autoUpdateAnimBg="0"/>
      <p:bldP spid="9263" grpId="0" autoUpdateAnimBg="0"/>
      <p:bldP spid="5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 descr="25%"/>
          <p:cNvSpPr txBox="1">
            <a:spLocks noChangeArrowheads="1"/>
          </p:cNvSpPr>
          <p:nvPr/>
        </p:nvSpPr>
        <p:spPr bwMode="auto">
          <a:xfrm>
            <a:off x="1524000" y="152400"/>
            <a:ext cx="7102475" cy="83026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 dirty="0">
                <a:latin typeface="Comic Sans MS" panose="030F0702030302020204" pitchFamily="66" charset="0"/>
              </a:rPr>
              <a:t>Napíšte rovnicu guľovej plochy so stredom S=O,                        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 dirty="0">
                <a:latin typeface="Comic Sans MS" panose="030F0702030302020204" pitchFamily="66" charset="0"/>
              </a:rPr>
              <a:t>prechádzajúcu  bodom </a:t>
            </a:r>
            <a:r>
              <a:rPr kumimoji="0" lang="sk-SK" altLang="sk-SK" sz="2400" b="0" dirty="0" smtClean="0">
                <a:latin typeface="Comic Sans MS" panose="030F0702030302020204" pitchFamily="66" charset="0"/>
              </a:rPr>
              <a:t>G[1;4;1</a:t>
            </a:r>
            <a:r>
              <a:rPr kumimoji="0" lang="sk-SK" altLang="sk-SK" sz="2400" b="0" dirty="0">
                <a:latin typeface="Comic Sans MS" panose="030F0702030302020204" pitchFamily="66" charset="0"/>
              </a:rPr>
              <a:t>], Určte polomer.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5692775" y="2057400"/>
            <a:ext cx="24177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r </a:t>
            </a:r>
            <a:r>
              <a:rPr kumimoji="0" lang="sk-SK" altLang="sk-SK" sz="2400" b="0" baseline="30000">
                <a:latin typeface="Comic Sans MS" panose="030F0702030302020204" pitchFamily="66" charset="0"/>
              </a:rPr>
              <a:t>2</a:t>
            </a:r>
            <a:r>
              <a:rPr kumimoji="0" lang="sk-SK" altLang="sk-SK" sz="2400" b="0">
                <a:latin typeface="Comic Sans MS" panose="030F0702030302020204" pitchFamily="66" charset="0"/>
              </a:rPr>
              <a:t> = </a:t>
            </a:r>
            <a:r>
              <a:rPr kumimoji="0" lang="sk-SK" altLang="sk-SK" sz="2400" b="0">
                <a:latin typeface="Comic Sans MS" panose="030F0702030302020204" pitchFamily="66" charset="0"/>
                <a:sym typeface="Symbol" panose="05050102010706020507" pitchFamily="18" charset="2"/>
              </a:rPr>
              <a:t> 1</a:t>
            </a:r>
            <a:r>
              <a:rPr kumimoji="0" lang="sk-SK" altLang="sk-SK" sz="2400" b="0" baseline="30000">
                <a:latin typeface="Comic Sans MS" panose="030F0702030302020204" pitchFamily="66" charset="0"/>
              </a:rPr>
              <a:t>2  </a:t>
            </a:r>
            <a:r>
              <a:rPr kumimoji="0" lang="sk-SK" altLang="sk-SK" sz="2400" b="0">
                <a:latin typeface="Comic Sans MS" panose="030F0702030302020204" pitchFamily="66" charset="0"/>
              </a:rPr>
              <a:t>+ 4</a:t>
            </a:r>
            <a:r>
              <a:rPr kumimoji="0" lang="sk-SK" altLang="sk-SK" sz="2400" b="0" baseline="30000">
                <a:latin typeface="Comic Sans MS" panose="030F0702030302020204" pitchFamily="66" charset="0"/>
              </a:rPr>
              <a:t>2</a:t>
            </a:r>
            <a:r>
              <a:rPr kumimoji="0" lang="sk-SK" altLang="sk-SK" sz="2400" b="0">
                <a:latin typeface="Comic Sans MS" panose="030F0702030302020204" pitchFamily="66" charset="0"/>
                <a:sym typeface="Symbol" panose="05050102010706020507" pitchFamily="18" charset="2"/>
              </a:rPr>
              <a:t> +1</a:t>
            </a:r>
            <a:r>
              <a:rPr kumimoji="0" lang="sk-SK" altLang="sk-SK" sz="2400" b="0" baseline="300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692775" y="1600200"/>
            <a:ext cx="16494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r   = </a:t>
            </a:r>
            <a:r>
              <a:rPr kumimoji="0" lang="sk-SK" altLang="sk-SK" sz="2400" b="0">
                <a:latin typeface="Comic Sans MS" panose="030F0702030302020204" pitchFamily="66" charset="0"/>
                <a:sym typeface="Symbol" panose="05050102010706020507" pitchFamily="18" charset="2"/>
              </a:rPr>
              <a:t>SG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692775" y="2438400"/>
            <a:ext cx="12144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r </a:t>
            </a:r>
            <a:r>
              <a:rPr kumimoji="0" lang="sk-SK" altLang="sk-SK" sz="2400" b="0" baseline="30000">
                <a:latin typeface="Comic Sans MS" panose="030F0702030302020204" pitchFamily="66" charset="0"/>
              </a:rPr>
              <a:t>2</a:t>
            </a:r>
            <a:r>
              <a:rPr kumimoji="0" lang="sk-SK" altLang="sk-SK" sz="2400" b="0">
                <a:latin typeface="Comic Sans MS" panose="030F0702030302020204" pitchFamily="66" charset="0"/>
              </a:rPr>
              <a:t> = 18</a:t>
            </a:r>
            <a:endParaRPr kumimoji="0" lang="sk-SK" altLang="sk-SK" sz="2400" b="0" baseline="30000">
              <a:latin typeface="Comic Sans MS" panose="030F0702030302020204" pitchFamily="66" charset="0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5692775" y="2895600"/>
            <a:ext cx="13477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r   = </a:t>
            </a:r>
            <a:r>
              <a:rPr kumimoji="0" lang="sk-SK" altLang="sk-SK" sz="2400" b="0">
                <a:latin typeface="Comic Sans MS" panose="030F0702030302020204" pitchFamily="66" charset="0"/>
                <a:sym typeface="Symbol" panose="05050102010706020507" pitchFamily="18" charset="2"/>
              </a:rPr>
              <a:t></a:t>
            </a:r>
            <a:r>
              <a:rPr kumimoji="0" lang="sk-SK" altLang="sk-SK" sz="2400" b="0">
                <a:latin typeface="Comic Sans MS" panose="030F0702030302020204" pitchFamily="66" charset="0"/>
              </a:rPr>
              <a:t>18</a:t>
            </a:r>
            <a:endParaRPr kumimoji="0" lang="sk-SK" altLang="sk-SK" sz="2400" b="0" baseline="30000">
              <a:latin typeface="Comic Sans MS" panose="030F0702030302020204" pitchFamily="66" charset="0"/>
            </a:endParaRP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3959225" y="4373563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stredová r.	</a:t>
            </a:r>
          </a:p>
        </p:txBody>
      </p:sp>
      <p:sp>
        <p:nvSpPr>
          <p:cNvPr id="13328" name="Rectangle 16" descr="50%"/>
          <p:cNvSpPr>
            <a:spLocks noChangeArrowheads="1"/>
          </p:cNvSpPr>
          <p:nvPr/>
        </p:nvSpPr>
        <p:spPr bwMode="auto">
          <a:xfrm>
            <a:off x="6064250" y="4403725"/>
            <a:ext cx="2357438" cy="461963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x</a:t>
            </a:r>
            <a:r>
              <a:rPr kumimoji="0" lang="sk-SK" altLang="sk-SK" sz="2400" b="0" baseline="30000">
                <a:latin typeface="Comic Sans MS" panose="030F0702030302020204" pitchFamily="66" charset="0"/>
              </a:rPr>
              <a:t>2 </a:t>
            </a:r>
            <a:r>
              <a:rPr kumimoji="0" lang="sk-SK" altLang="sk-SK" sz="2400" b="0">
                <a:latin typeface="Comic Sans MS" panose="030F0702030302020204" pitchFamily="66" charset="0"/>
              </a:rPr>
              <a:t>+ y</a:t>
            </a:r>
            <a:r>
              <a:rPr kumimoji="0" lang="sk-SK" altLang="sk-SK" sz="2400" b="0" baseline="30000">
                <a:latin typeface="Comic Sans MS" panose="030F0702030302020204" pitchFamily="66" charset="0"/>
              </a:rPr>
              <a:t>2</a:t>
            </a:r>
            <a:r>
              <a:rPr kumimoji="0" lang="sk-SK" altLang="sk-SK" sz="2400" b="0">
                <a:latin typeface="Comic Sans MS" panose="030F0702030302020204" pitchFamily="66" charset="0"/>
              </a:rPr>
              <a:t> + z</a:t>
            </a:r>
            <a:r>
              <a:rPr kumimoji="0" lang="sk-SK" altLang="sk-SK" sz="2400" b="0" baseline="30000">
                <a:latin typeface="Comic Sans MS" panose="030F0702030302020204" pitchFamily="66" charset="0"/>
              </a:rPr>
              <a:t>2</a:t>
            </a:r>
            <a:r>
              <a:rPr kumimoji="0" lang="sk-SK" altLang="sk-SK" sz="2400" b="0">
                <a:latin typeface="Comic Sans MS" panose="030F0702030302020204" pitchFamily="66" charset="0"/>
              </a:rPr>
              <a:t> = 18</a:t>
            </a:r>
          </a:p>
        </p:txBody>
      </p:sp>
      <p:sp>
        <p:nvSpPr>
          <p:cNvPr id="13329" name="Rectangle 17" descr="50%"/>
          <p:cNvSpPr>
            <a:spLocks noChangeArrowheads="1"/>
          </p:cNvSpPr>
          <p:nvPr/>
        </p:nvSpPr>
        <p:spPr bwMode="auto">
          <a:xfrm>
            <a:off x="6040438" y="4953000"/>
            <a:ext cx="2828925" cy="461963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x</a:t>
            </a:r>
            <a:r>
              <a:rPr kumimoji="0" lang="sk-SK" altLang="sk-SK" sz="2400" b="0" baseline="30000">
                <a:latin typeface="Comic Sans MS" panose="030F0702030302020204" pitchFamily="66" charset="0"/>
              </a:rPr>
              <a:t>2 </a:t>
            </a:r>
            <a:r>
              <a:rPr kumimoji="0" lang="sk-SK" altLang="sk-SK" sz="2400" b="0">
                <a:latin typeface="Comic Sans MS" panose="030F0702030302020204" pitchFamily="66" charset="0"/>
              </a:rPr>
              <a:t>+ y</a:t>
            </a:r>
            <a:r>
              <a:rPr kumimoji="0" lang="sk-SK" altLang="sk-SK" sz="2400" b="0" baseline="30000">
                <a:latin typeface="Comic Sans MS" panose="030F0702030302020204" pitchFamily="66" charset="0"/>
              </a:rPr>
              <a:t>2</a:t>
            </a:r>
            <a:r>
              <a:rPr kumimoji="0" lang="sk-SK" altLang="sk-SK" sz="2400" b="0">
                <a:latin typeface="Comic Sans MS" panose="030F0702030302020204" pitchFamily="66" charset="0"/>
              </a:rPr>
              <a:t> + z</a:t>
            </a:r>
            <a:r>
              <a:rPr kumimoji="0" lang="sk-SK" altLang="sk-SK" sz="2400" b="0" baseline="30000">
                <a:latin typeface="Comic Sans MS" panose="030F0702030302020204" pitchFamily="66" charset="0"/>
              </a:rPr>
              <a:t>2 </a:t>
            </a:r>
            <a:r>
              <a:rPr kumimoji="0" lang="sk-SK" altLang="sk-SK" sz="2400" b="0">
                <a:latin typeface="Comic Sans MS" panose="030F0702030302020204" pitchFamily="66" charset="0"/>
              </a:rPr>
              <a:t>- 18 = 0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3975100" y="4953000"/>
            <a:ext cx="191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všeobecná r.</a:t>
            </a:r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>
            <a:off x="6629400" y="2949575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0252" name="Text Box 37"/>
          <p:cNvSpPr txBox="1">
            <a:spLocks noChangeArrowheads="1"/>
          </p:cNvSpPr>
          <p:nvPr/>
        </p:nvSpPr>
        <p:spPr bwMode="auto">
          <a:xfrm>
            <a:off x="130175" y="152400"/>
            <a:ext cx="130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Úloha 1:</a:t>
            </a:r>
          </a:p>
        </p:txBody>
      </p:sp>
      <p:sp>
        <p:nvSpPr>
          <p:cNvPr id="13353" name="Rectangle 41"/>
          <p:cNvSpPr>
            <a:spLocks noChangeArrowheads="1"/>
          </p:cNvSpPr>
          <p:nvPr/>
        </p:nvSpPr>
        <p:spPr bwMode="auto">
          <a:xfrm>
            <a:off x="5486400" y="1143000"/>
            <a:ext cx="209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solidFill>
                  <a:schemeClr val="tx2"/>
                </a:solidFill>
                <a:latin typeface="Comic Sans MS" panose="030F0702030302020204" pitchFamily="66" charset="0"/>
              </a:rPr>
              <a:t>nájdi polomer</a:t>
            </a:r>
            <a:endParaRPr kumimoji="0" lang="sk-SK" altLang="sk-SK" sz="2400" b="0">
              <a:latin typeface="Comic Sans MS" panose="030F0702030302020204" pitchFamily="66" charset="0"/>
            </a:endParaRPr>
          </a:p>
        </p:txBody>
      </p:sp>
      <p:sp>
        <p:nvSpPr>
          <p:cNvPr id="13354" name="Rectangle 42"/>
          <p:cNvSpPr>
            <a:spLocks noChangeArrowheads="1"/>
          </p:cNvSpPr>
          <p:nvPr/>
        </p:nvSpPr>
        <p:spPr bwMode="auto">
          <a:xfrm>
            <a:off x="5554663" y="3581400"/>
            <a:ext cx="1989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solidFill>
                  <a:schemeClr val="tx2"/>
                </a:solidFill>
                <a:latin typeface="Comic Sans MS" panose="030F0702030302020204" pitchFamily="66" charset="0"/>
              </a:rPr>
              <a:t>zapíš rovnice</a:t>
            </a:r>
            <a:endParaRPr kumimoji="0" lang="sk-SK" altLang="sk-SK" sz="2400" b="0">
              <a:latin typeface="Comic Sans MS" panose="030F0702030302020204" pitchFamily="66" charset="0"/>
            </a:endParaRPr>
          </a:p>
        </p:txBody>
      </p:sp>
      <p:sp>
        <p:nvSpPr>
          <p:cNvPr id="13355" name="Text Box 43"/>
          <p:cNvSpPr txBox="1">
            <a:spLocks noChangeArrowheads="1"/>
          </p:cNvSpPr>
          <p:nvPr/>
        </p:nvSpPr>
        <p:spPr bwMode="auto">
          <a:xfrm>
            <a:off x="152400" y="1203325"/>
            <a:ext cx="917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000" b="0">
                <a:solidFill>
                  <a:schemeClr val="folHlink"/>
                </a:solidFill>
                <a:latin typeface="Comic Sans MS" panose="030F0702030302020204" pitchFamily="66" charset="0"/>
              </a:rPr>
              <a:t>náčrt:</a:t>
            </a:r>
            <a:endParaRPr kumimoji="0" lang="sk-SK" altLang="sk-SK" sz="2400" b="0">
              <a:solidFill>
                <a:schemeClr val="folHlink"/>
              </a:solidFill>
              <a:latin typeface="Comic Sans MS" panose="030F0702030302020204" pitchFamily="66" charset="0"/>
            </a:endParaRPr>
          </a:p>
        </p:txBody>
      </p:sp>
      <p:sp>
        <p:nvSpPr>
          <p:cNvPr id="13356" name="Text Box 44"/>
          <p:cNvSpPr txBox="1">
            <a:spLocks noChangeArrowheads="1"/>
          </p:cNvSpPr>
          <p:nvPr/>
        </p:nvSpPr>
        <p:spPr bwMode="auto">
          <a:xfrm>
            <a:off x="4445000" y="1203325"/>
            <a:ext cx="1041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000" b="0">
                <a:solidFill>
                  <a:schemeClr val="folHlink"/>
                </a:solidFill>
                <a:latin typeface="Comic Sans MS" panose="030F0702030302020204" pitchFamily="66" charset="0"/>
              </a:rPr>
              <a:t>postup:</a:t>
            </a:r>
            <a:endParaRPr kumimoji="0" lang="sk-SK" altLang="sk-SK" sz="2400" b="0">
              <a:solidFill>
                <a:schemeClr val="folHlink"/>
              </a:solidFill>
              <a:latin typeface="Comic Sans MS" panose="030F0702030302020204" pitchFamily="66" charset="0"/>
            </a:endParaRPr>
          </a:p>
        </p:txBody>
      </p:sp>
      <p:sp>
        <p:nvSpPr>
          <p:cNvPr id="13358" name="Line 46"/>
          <p:cNvSpPr>
            <a:spLocks noChangeShapeType="1"/>
          </p:cNvSpPr>
          <p:nvPr/>
        </p:nvSpPr>
        <p:spPr bwMode="auto">
          <a:xfrm flipV="1">
            <a:off x="1143000" y="2590800"/>
            <a:ext cx="609600" cy="685800"/>
          </a:xfrm>
          <a:prstGeom prst="line">
            <a:avLst/>
          </a:prstGeom>
          <a:noFill/>
          <a:ln w="5715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3359" name="Oval 47"/>
          <p:cNvSpPr>
            <a:spLocks noChangeArrowheads="1"/>
          </p:cNvSpPr>
          <p:nvPr/>
        </p:nvSpPr>
        <p:spPr bwMode="auto">
          <a:xfrm>
            <a:off x="838200" y="1752600"/>
            <a:ext cx="1828800" cy="1828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sk-SK" altLang="sk-SK" sz="2400">
              <a:latin typeface="Comic Sans MS" panose="030F0702030302020204" pitchFamily="66" charset="0"/>
            </a:endParaRPr>
          </a:p>
        </p:txBody>
      </p:sp>
      <p:sp>
        <p:nvSpPr>
          <p:cNvPr id="13360" name="Text Box 48"/>
          <p:cNvSpPr txBox="1">
            <a:spLocks noChangeArrowheads="1"/>
          </p:cNvSpPr>
          <p:nvPr/>
        </p:nvSpPr>
        <p:spPr bwMode="auto">
          <a:xfrm>
            <a:off x="773113" y="3200400"/>
            <a:ext cx="3952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>
                <a:solidFill>
                  <a:srgbClr val="00CC66"/>
                </a:solidFill>
                <a:latin typeface="Comic Sans MS" panose="030F0702030302020204" pitchFamily="66" charset="0"/>
              </a:rPr>
              <a:t>G</a:t>
            </a:r>
            <a:endParaRPr kumimoji="0" lang="sk-SK" altLang="sk-SK" sz="2400" b="0">
              <a:latin typeface="Comic Sans MS" panose="030F0702030302020204" pitchFamily="66" charset="0"/>
            </a:endParaRPr>
          </a:p>
        </p:txBody>
      </p:sp>
      <p:sp>
        <p:nvSpPr>
          <p:cNvPr id="13362" name="AutoShape 50"/>
          <p:cNvSpPr>
            <a:spLocks noChangeArrowheads="1"/>
          </p:cNvSpPr>
          <p:nvPr/>
        </p:nvSpPr>
        <p:spPr bwMode="auto">
          <a:xfrm>
            <a:off x="1042988" y="3213100"/>
            <a:ext cx="152400" cy="152400"/>
          </a:xfrm>
          <a:prstGeom prst="flowChartConnector">
            <a:avLst/>
          </a:prstGeom>
          <a:solidFill>
            <a:srgbClr val="00CC66"/>
          </a:solidFill>
          <a:ln w="9525">
            <a:solidFill>
              <a:srgbClr val="00CC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sk-SK" altLang="sk-SK" sz="2400">
              <a:latin typeface="Comic Sans MS" panose="030F0702030302020204" pitchFamily="66" charset="0"/>
            </a:endParaRPr>
          </a:p>
        </p:txBody>
      </p:sp>
      <p:sp>
        <p:nvSpPr>
          <p:cNvPr id="13364" name="AutoShape 52"/>
          <p:cNvSpPr>
            <a:spLocks noChangeArrowheads="1"/>
          </p:cNvSpPr>
          <p:nvPr/>
        </p:nvSpPr>
        <p:spPr bwMode="auto">
          <a:xfrm>
            <a:off x="1676400" y="2514600"/>
            <a:ext cx="152400" cy="152400"/>
          </a:xfrm>
          <a:prstGeom prst="flowChartConnector">
            <a:avLst/>
          </a:prstGeom>
          <a:solidFill>
            <a:srgbClr val="00CC66"/>
          </a:solidFill>
          <a:ln w="9525">
            <a:solidFill>
              <a:srgbClr val="00CC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sk-SK" altLang="sk-SK" sz="2400">
              <a:latin typeface="Comic Sans MS" panose="030F0702030302020204" pitchFamily="66" charset="0"/>
            </a:endParaRPr>
          </a:p>
        </p:txBody>
      </p: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1736725" y="2560638"/>
            <a:ext cx="395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>
                <a:solidFill>
                  <a:srgbClr val="00CC66"/>
                </a:solidFill>
                <a:latin typeface="Comic Sans MS" panose="030F0702030302020204" pitchFamily="66" charset="0"/>
              </a:rPr>
              <a:t>S</a:t>
            </a:r>
            <a:endParaRPr kumimoji="0" lang="sk-SK" altLang="sk-SK" sz="2400" b="0">
              <a:latin typeface="Comic Sans MS" panose="030F0702030302020204" pitchFamily="66" charset="0"/>
            </a:endParaRPr>
          </a:p>
        </p:txBody>
      </p:sp>
      <p:sp>
        <p:nvSpPr>
          <p:cNvPr id="13366" name="Text Box 54"/>
          <p:cNvSpPr txBox="1">
            <a:spLocks noChangeArrowheads="1"/>
          </p:cNvSpPr>
          <p:nvPr/>
        </p:nvSpPr>
        <p:spPr bwMode="auto">
          <a:xfrm>
            <a:off x="2209800" y="3352800"/>
            <a:ext cx="3508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l-GR" altLang="sk-SK" sz="2400" b="0">
                <a:latin typeface="Comic Sans MS" panose="030F0702030302020204" pitchFamily="66" charset="0"/>
              </a:rPr>
              <a:t>κ</a:t>
            </a:r>
            <a:endParaRPr kumimoji="0" lang="sk-SK" altLang="sk-SK" sz="2400" b="0">
              <a:latin typeface="Comic Sans MS" panose="030F0702030302020204" pitchFamily="66" charset="0"/>
            </a:endParaRPr>
          </a:p>
        </p:txBody>
      </p:sp>
      <p:sp>
        <p:nvSpPr>
          <p:cNvPr id="13367" name="Text Box 55"/>
          <p:cNvSpPr txBox="1">
            <a:spLocks noChangeArrowheads="1"/>
          </p:cNvSpPr>
          <p:nvPr/>
        </p:nvSpPr>
        <p:spPr bwMode="auto">
          <a:xfrm>
            <a:off x="1219200" y="2643188"/>
            <a:ext cx="306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000">
                <a:solidFill>
                  <a:srgbClr val="00CCFF"/>
                </a:solidFill>
                <a:latin typeface="Comic Sans MS" panose="030F0702030302020204" pitchFamily="66" charset="0"/>
              </a:rPr>
              <a:t>r</a:t>
            </a:r>
            <a:endParaRPr kumimoji="0" lang="sk-SK" altLang="sk-SK" sz="2400" b="0">
              <a:solidFill>
                <a:srgbClr val="00CCFF"/>
              </a:solidFill>
              <a:latin typeface="Comic Sans MS" panose="030F0702030302020204" pitchFamily="66" charset="0"/>
            </a:endParaRPr>
          </a:p>
        </p:txBody>
      </p:sp>
      <p:sp>
        <p:nvSpPr>
          <p:cNvPr id="13370" name="Text Box 58"/>
          <p:cNvSpPr txBox="1">
            <a:spLocks noChangeArrowheads="1"/>
          </p:cNvSpPr>
          <p:nvPr/>
        </p:nvSpPr>
        <p:spPr bwMode="auto">
          <a:xfrm>
            <a:off x="8077200" y="1447800"/>
            <a:ext cx="54927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>
                <a:solidFill>
                  <a:srgbClr val="FF6600"/>
                </a:solidFill>
                <a:latin typeface="Comic Sans MS" panose="030F0702030302020204" pitchFamily="66" charset="0"/>
              </a:rPr>
              <a:t>Pytagorova veta !</a:t>
            </a:r>
            <a:endParaRPr kumimoji="0" lang="cs-CZ" altLang="sk-SK" sz="2400">
              <a:solidFill>
                <a:srgbClr val="FF66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9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9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4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/>
      <p:bldP spid="13317" grpId="0" autoUpdateAnimBg="0"/>
      <p:bldP spid="13318" grpId="0" autoUpdateAnimBg="0"/>
      <p:bldP spid="13320" grpId="0" autoUpdateAnimBg="0"/>
      <p:bldP spid="13327" grpId="0" autoUpdateAnimBg="0"/>
      <p:bldP spid="13328" grpId="0" animBg="1" autoUpdateAnimBg="0"/>
      <p:bldP spid="13329" grpId="0" animBg="1" autoUpdateAnimBg="0"/>
      <p:bldP spid="13330" grpId="0" autoUpdateAnimBg="0"/>
      <p:bldP spid="13353" grpId="0" autoUpdateAnimBg="0"/>
      <p:bldP spid="13354" grpId="0" autoUpdateAnimBg="0"/>
      <p:bldP spid="13355" grpId="0" autoUpdateAnimBg="0"/>
      <p:bldP spid="13356" grpId="0" autoUpdateAnimBg="0"/>
      <p:bldP spid="13359" grpId="0" animBg="1"/>
      <p:bldP spid="13360" grpId="0" autoUpdateAnimBg="0"/>
      <p:bldP spid="13362" grpId="0" animBg="1"/>
      <p:bldP spid="13364" grpId="0" animBg="1"/>
      <p:bldP spid="13365" grpId="0" autoUpdateAnimBg="0"/>
      <p:bldP spid="13366" grpId="0" autoUpdateAnimBg="0"/>
      <p:bldP spid="13367" grpId="0" autoUpdateAnimBg="0"/>
      <p:bldP spid="1337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 descr="25%"/>
          <p:cNvSpPr txBox="1">
            <a:spLocks noChangeArrowheads="1"/>
          </p:cNvSpPr>
          <p:nvPr/>
        </p:nvSpPr>
        <p:spPr bwMode="auto">
          <a:xfrm>
            <a:off x="1752600" y="152400"/>
            <a:ext cx="5513388" cy="12001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Monotype Sorts" pitchFamily="2" charset="2"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Napíšte rovnicu guľovej plochy so stredom S=O, ktorá sa dotýka roviny </a:t>
            </a:r>
            <a:r>
              <a:rPr kumimoji="0" lang="el-GR" altLang="sk-SK" sz="2400" b="0">
                <a:latin typeface="Comic Sans MS" panose="030F0702030302020204" pitchFamily="66" charset="0"/>
              </a:rPr>
              <a:t>τ</a:t>
            </a:r>
            <a:r>
              <a:rPr kumimoji="0" lang="sk-SK" altLang="sk-SK" sz="2400" b="0">
                <a:latin typeface="Comic Sans MS" panose="030F0702030302020204" pitchFamily="66" charset="0"/>
              </a:rPr>
              <a:t>: x-2y+z-6=0.   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5403850" y="1663700"/>
            <a:ext cx="16684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r = </a:t>
            </a:r>
            <a:r>
              <a:rPr kumimoji="0" lang="sk-SK" altLang="sk-SK" sz="2400" b="0">
                <a:latin typeface="Comic Sans MS" panose="030F0702030302020204" pitchFamily="66" charset="0"/>
                <a:sym typeface="Symbol" panose="05050102010706020507" pitchFamily="18" charset="2"/>
              </a:rPr>
              <a:t>S, </a:t>
            </a:r>
            <a:r>
              <a:rPr kumimoji="0" lang="el-GR" altLang="sk-SK" sz="2400" b="0">
                <a:latin typeface="Comic Sans MS" panose="030F0702030302020204" pitchFamily="66" charset="0"/>
              </a:rPr>
              <a:t>τ </a:t>
            </a:r>
            <a:r>
              <a:rPr kumimoji="0" lang="sk-SK" altLang="sk-SK" sz="2400" b="0">
                <a:latin typeface="Comic Sans MS" panose="030F0702030302020204" pitchFamily="66" charset="0"/>
                <a:sym typeface="Symbol" panose="05050102010706020507" pitchFamily="18" charset="2"/>
              </a:rPr>
              <a:t>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443538" y="2395538"/>
            <a:ext cx="57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r =</a:t>
            </a:r>
            <a:endParaRPr kumimoji="0" lang="sk-SK" altLang="sk-SK" sz="2400" b="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5886450" y="2144713"/>
            <a:ext cx="24225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  <a:sym typeface="Symbol" panose="05050102010706020507" pitchFamily="18" charset="2"/>
              </a:rPr>
              <a:t></a:t>
            </a:r>
            <a:r>
              <a:rPr kumimoji="0" lang="sk-SK" altLang="sk-SK" sz="2400" b="0">
                <a:latin typeface="Comic Sans MS" panose="030F0702030302020204" pitchFamily="66" charset="0"/>
              </a:rPr>
              <a:t> 1.0-2.0+0-6 </a:t>
            </a:r>
            <a:r>
              <a:rPr kumimoji="0" lang="sk-SK" altLang="sk-SK" sz="2400" b="0">
                <a:latin typeface="Comic Sans MS" panose="030F0702030302020204" pitchFamily="66" charset="0"/>
                <a:sym typeface="Symbol" panose="05050102010706020507" pitchFamily="18" charset="2"/>
              </a:rPr>
              <a:t></a:t>
            </a:r>
          </a:p>
        </p:txBody>
      </p:sp>
      <p:grpSp>
        <p:nvGrpSpPr>
          <p:cNvPr id="2" name="Skupina 1"/>
          <p:cNvGrpSpPr>
            <a:grpSpLocks/>
          </p:cNvGrpSpPr>
          <p:nvPr/>
        </p:nvGrpSpPr>
        <p:grpSpPr bwMode="auto">
          <a:xfrm>
            <a:off x="5983288" y="2616200"/>
            <a:ext cx="2173287" cy="461963"/>
            <a:chOff x="7011988" y="2667000"/>
            <a:chExt cx="2173993" cy="461367"/>
          </a:xfrm>
        </p:grpSpPr>
        <p:sp>
          <p:nvSpPr>
            <p:cNvPr id="11298" name="Text Box 6"/>
            <p:cNvSpPr txBox="1">
              <a:spLocks noChangeArrowheads="1"/>
            </p:cNvSpPr>
            <p:nvPr/>
          </p:nvSpPr>
          <p:spPr bwMode="auto">
            <a:xfrm>
              <a:off x="7011988" y="2667000"/>
              <a:ext cx="2173993" cy="461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y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x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sk-SK" altLang="sk-SK" sz="2400" b="0">
                  <a:latin typeface="Comic Sans MS" panose="030F0702030302020204" pitchFamily="66" charset="0"/>
                  <a:sym typeface="Symbol" panose="05050102010706020507" pitchFamily="18" charset="2"/>
                </a:rPr>
                <a:t> 1</a:t>
              </a:r>
              <a:r>
                <a:rPr kumimoji="0" lang="sk-SK" altLang="sk-SK" sz="2400" b="0" baseline="30000">
                  <a:latin typeface="Comic Sans MS" panose="030F0702030302020204" pitchFamily="66" charset="0"/>
                </a:rPr>
                <a:t>2 </a:t>
              </a:r>
              <a:r>
                <a:rPr kumimoji="0" lang="sk-SK" altLang="sk-SK" sz="2400" b="0">
                  <a:latin typeface="Comic Sans MS" panose="030F0702030302020204" pitchFamily="66" charset="0"/>
                </a:rPr>
                <a:t>+(-2)</a:t>
              </a:r>
              <a:r>
                <a:rPr kumimoji="0" lang="sk-SK" altLang="sk-SK" sz="2400" b="0" baseline="30000">
                  <a:latin typeface="Comic Sans MS" panose="030F0702030302020204" pitchFamily="66" charset="0"/>
                </a:rPr>
                <a:t>2</a:t>
              </a:r>
              <a:r>
                <a:rPr kumimoji="0" lang="sk-SK" altLang="sk-SK" sz="2400" b="0">
                  <a:latin typeface="Comic Sans MS" panose="030F0702030302020204" pitchFamily="66" charset="0"/>
                </a:rPr>
                <a:t> +</a:t>
              </a:r>
              <a:r>
                <a:rPr kumimoji="0" lang="sk-SK" altLang="sk-SK" sz="2400" b="0">
                  <a:latin typeface="Comic Sans MS" panose="030F0702030302020204" pitchFamily="66" charset="0"/>
                  <a:sym typeface="Symbol" panose="05050102010706020507" pitchFamily="18" charset="2"/>
                </a:rPr>
                <a:t> 1</a:t>
              </a:r>
              <a:r>
                <a:rPr kumimoji="0" lang="sk-SK" altLang="sk-SK" sz="2400" b="0" baseline="300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11299" name="Line 7"/>
            <p:cNvSpPr>
              <a:spLocks noChangeShapeType="1"/>
            </p:cNvSpPr>
            <p:nvPr/>
          </p:nvSpPr>
          <p:spPr bwMode="auto">
            <a:xfrm>
              <a:off x="7265988" y="2716213"/>
              <a:ext cx="17510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30728" name="Text 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326188" y="3962400"/>
            <a:ext cx="1492653" cy="616964"/>
          </a:xfrm>
          <a:prstGeom prst="rect">
            <a:avLst/>
          </a:prstGeom>
          <a:blipFill>
            <a:blip r:embed="rId3"/>
            <a:stretch>
              <a:fillRect r="-5714" b="-9901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sk-SK">
                <a:noFill/>
              </a:rPr>
              <a:t> 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4327525" y="5378450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stredová r.	</a:t>
            </a:r>
          </a:p>
        </p:txBody>
      </p:sp>
      <p:sp>
        <p:nvSpPr>
          <p:cNvPr id="30730" name="Rectangle 10" descr="50%"/>
          <p:cNvSpPr>
            <a:spLocks noChangeArrowheads="1"/>
          </p:cNvSpPr>
          <p:nvPr/>
        </p:nvSpPr>
        <p:spPr bwMode="auto">
          <a:xfrm>
            <a:off x="6264275" y="5378450"/>
            <a:ext cx="2219325" cy="461963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x</a:t>
            </a:r>
            <a:r>
              <a:rPr kumimoji="0" lang="sk-SK" altLang="sk-SK" sz="2400" b="0" baseline="30000">
                <a:latin typeface="Comic Sans MS" panose="030F0702030302020204" pitchFamily="66" charset="0"/>
              </a:rPr>
              <a:t>2 </a:t>
            </a:r>
            <a:r>
              <a:rPr kumimoji="0" lang="sk-SK" altLang="sk-SK" sz="2400" b="0">
                <a:latin typeface="Comic Sans MS" panose="030F0702030302020204" pitchFamily="66" charset="0"/>
              </a:rPr>
              <a:t>+ y</a:t>
            </a:r>
            <a:r>
              <a:rPr kumimoji="0" lang="sk-SK" altLang="sk-SK" sz="2400" b="0" baseline="30000">
                <a:latin typeface="Comic Sans MS" panose="030F0702030302020204" pitchFamily="66" charset="0"/>
              </a:rPr>
              <a:t>2</a:t>
            </a:r>
            <a:r>
              <a:rPr kumimoji="0" lang="sk-SK" altLang="sk-SK" sz="2400" b="0">
                <a:latin typeface="Comic Sans MS" panose="030F0702030302020204" pitchFamily="66" charset="0"/>
              </a:rPr>
              <a:t> + z</a:t>
            </a:r>
            <a:r>
              <a:rPr kumimoji="0" lang="sk-SK" altLang="sk-SK" sz="2400" b="0" baseline="30000">
                <a:latin typeface="Comic Sans MS" panose="030F0702030302020204" pitchFamily="66" charset="0"/>
              </a:rPr>
              <a:t>2</a:t>
            </a:r>
            <a:r>
              <a:rPr kumimoji="0" lang="sk-SK" altLang="sk-SK" sz="2400" b="0">
                <a:latin typeface="Comic Sans MS" panose="030F0702030302020204" pitchFamily="66" charset="0"/>
              </a:rPr>
              <a:t> = 6</a:t>
            </a:r>
          </a:p>
        </p:txBody>
      </p:sp>
      <p:sp>
        <p:nvSpPr>
          <p:cNvPr id="30731" name="Rectangle 11" descr="50%"/>
          <p:cNvSpPr>
            <a:spLocks noChangeArrowheads="1"/>
          </p:cNvSpPr>
          <p:nvPr/>
        </p:nvSpPr>
        <p:spPr bwMode="auto">
          <a:xfrm>
            <a:off x="6264275" y="5967413"/>
            <a:ext cx="2692400" cy="461962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x</a:t>
            </a:r>
            <a:r>
              <a:rPr kumimoji="0" lang="sk-SK" altLang="sk-SK" sz="2400" b="0" baseline="30000">
                <a:latin typeface="Comic Sans MS" panose="030F0702030302020204" pitchFamily="66" charset="0"/>
              </a:rPr>
              <a:t>2 </a:t>
            </a:r>
            <a:r>
              <a:rPr kumimoji="0" lang="sk-SK" altLang="sk-SK" sz="2400" b="0">
                <a:latin typeface="Comic Sans MS" panose="030F0702030302020204" pitchFamily="66" charset="0"/>
              </a:rPr>
              <a:t>+ y</a:t>
            </a:r>
            <a:r>
              <a:rPr kumimoji="0" lang="sk-SK" altLang="sk-SK" sz="2400" b="0" baseline="30000">
                <a:latin typeface="Comic Sans MS" panose="030F0702030302020204" pitchFamily="66" charset="0"/>
              </a:rPr>
              <a:t>2</a:t>
            </a:r>
            <a:r>
              <a:rPr kumimoji="0" lang="sk-SK" altLang="sk-SK" sz="2400" b="0">
                <a:latin typeface="Comic Sans MS" panose="030F0702030302020204" pitchFamily="66" charset="0"/>
              </a:rPr>
              <a:t> + z</a:t>
            </a:r>
            <a:r>
              <a:rPr kumimoji="0" lang="sk-SK" altLang="sk-SK" sz="2400" b="0" baseline="30000">
                <a:latin typeface="Comic Sans MS" panose="030F0702030302020204" pitchFamily="66" charset="0"/>
              </a:rPr>
              <a:t>2 </a:t>
            </a:r>
            <a:r>
              <a:rPr kumimoji="0" lang="sk-SK" altLang="sk-SK" sz="2400" b="0">
                <a:latin typeface="Comic Sans MS" panose="030F0702030302020204" pitchFamily="66" charset="0"/>
              </a:rPr>
              <a:t>- 6 = 0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4219575" y="5943600"/>
            <a:ext cx="191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všeobecná r.</a:t>
            </a:r>
          </a:p>
        </p:txBody>
      </p:sp>
      <p:sp>
        <p:nvSpPr>
          <p:cNvPr id="11276" name="Text Box 13"/>
          <p:cNvSpPr txBox="1">
            <a:spLocks noChangeArrowheads="1"/>
          </p:cNvSpPr>
          <p:nvPr/>
        </p:nvSpPr>
        <p:spPr bwMode="auto">
          <a:xfrm>
            <a:off x="152400" y="152400"/>
            <a:ext cx="1350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Úloha 2:</a:t>
            </a: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6134100" y="1143000"/>
            <a:ext cx="209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solidFill>
                  <a:schemeClr val="tx2"/>
                </a:solidFill>
                <a:latin typeface="Comic Sans MS" panose="030F0702030302020204" pitchFamily="66" charset="0"/>
              </a:rPr>
              <a:t>nájdi polomer</a:t>
            </a:r>
            <a:endParaRPr kumimoji="0" lang="sk-SK" altLang="sk-SK" sz="2400" b="0">
              <a:latin typeface="Comic Sans MS" panose="030F0702030302020204" pitchFamily="66" charset="0"/>
            </a:endParaRP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6040438" y="4548188"/>
            <a:ext cx="1989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solidFill>
                  <a:schemeClr val="tx2"/>
                </a:solidFill>
                <a:latin typeface="Comic Sans MS" panose="030F0702030302020204" pitchFamily="66" charset="0"/>
              </a:rPr>
              <a:t>zapíš rovnice</a:t>
            </a:r>
            <a:endParaRPr kumimoji="0" lang="sk-SK" altLang="sk-SK" sz="2400" b="0">
              <a:latin typeface="Comic Sans MS" panose="030F0702030302020204" pitchFamily="66" charset="0"/>
            </a:endParaRP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152400" y="1203325"/>
            <a:ext cx="917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000" b="0">
                <a:solidFill>
                  <a:schemeClr val="folHlink"/>
                </a:solidFill>
                <a:latin typeface="Comic Sans MS" panose="030F0702030302020204" pitchFamily="66" charset="0"/>
              </a:rPr>
              <a:t>náčrt:</a:t>
            </a:r>
            <a:endParaRPr kumimoji="0" lang="sk-SK" altLang="sk-SK" sz="2400" b="0">
              <a:solidFill>
                <a:schemeClr val="folHlink"/>
              </a:solidFill>
              <a:latin typeface="Comic Sans MS" panose="030F0702030302020204" pitchFamily="66" charset="0"/>
            </a:endParaRP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5054600" y="1203325"/>
            <a:ext cx="1041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000" b="0">
                <a:solidFill>
                  <a:schemeClr val="folHlink"/>
                </a:solidFill>
                <a:latin typeface="Comic Sans MS" panose="030F0702030302020204" pitchFamily="66" charset="0"/>
              </a:rPr>
              <a:t>postup:</a:t>
            </a:r>
            <a:endParaRPr kumimoji="0" lang="sk-SK" altLang="sk-SK" sz="2400" b="0">
              <a:solidFill>
                <a:schemeClr val="folHlink"/>
              </a:solidFill>
              <a:latin typeface="Comic Sans MS" panose="030F0702030302020204" pitchFamily="66" charset="0"/>
            </a:endParaRPr>
          </a:p>
        </p:txBody>
      </p:sp>
      <p:sp>
        <p:nvSpPr>
          <p:cNvPr id="30738" name="AutoShape 18"/>
          <p:cNvSpPr>
            <a:spLocks noChangeArrowheads="1"/>
          </p:cNvSpPr>
          <p:nvPr/>
        </p:nvSpPr>
        <p:spPr bwMode="auto">
          <a:xfrm>
            <a:off x="1676400" y="2438400"/>
            <a:ext cx="152400" cy="152400"/>
          </a:xfrm>
          <a:prstGeom prst="flowChartConnector">
            <a:avLst/>
          </a:prstGeom>
          <a:solidFill>
            <a:srgbClr val="00CC66"/>
          </a:solidFill>
          <a:ln w="9525">
            <a:solidFill>
              <a:srgbClr val="00CC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sk-SK" altLang="sk-SK" sz="2400">
              <a:latin typeface="Comic Sans MS" panose="030F0702030302020204" pitchFamily="66" charset="0"/>
            </a:endParaRPr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1736725" y="2484438"/>
            <a:ext cx="395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>
                <a:solidFill>
                  <a:srgbClr val="00CC66"/>
                </a:solidFill>
                <a:latin typeface="Comic Sans MS" panose="030F0702030302020204" pitchFamily="66" charset="0"/>
              </a:rPr>
              <a:t>S</a:t>
            </a:r>
            <a:endParaRPr kumimoji="0" lang="sk-SK" altLang="sk-SK" sz="2400" b="0">
              <a:latin typeface="Comic Sans MS" panose="030F0702030302020204" pitchFamily="66" charset="0"/>
            </a:endParaRPr>
          </a:p>
        </p:txBody>
      </p:sp>
      <p:sp>
        <p:nvSpPr>
          <p:cNvPr id="30740" name="Oval 20"/>
          <p:cNvSpPr>
            <a:spLocks noChangeArrowheads="1"/>
          </p:cNvSpPr>
          <p:nvPr/>
        </p:nvSpPr>
        <p:spPr bwMode="auto">
          <a:xfrm>
            <a:off x="838200" y="1600200"/>
            <a:ext cx="1828800" cy="1828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sk-SK" altLang="sk-SK" sz="2400">
              <a:latin typeface="Comic Sans MS" panose="030F0702030302020204" pitchFamily="66" charset="0"/>
            </a:endParaRPr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2209800" y="3200400"/>
            <a:ext cx="3508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l-GR" altLang="sk-SK" sz="2400" b="0">
                <a:latin typeface="Comic Sans MS" panose="030F0702030302020204" pitchFamily="66" charset="0"/>
              </a:rPr>
              <a:t>κ</a:t>
            </a:r>
            <a:endParaRPr kumimoji="0" lang="sk-SK" altLang="sk-SK" sz="2400" b="0">
              <a:latin typeface="Comic Sans MS" panose="030F0702030302020204" pitchFamily="66" charset="0"/>
            </a:endParaRPr>
          </a:p>
        </p:txBody>
      </p:sp>
      <p:sp>
        <p:nvSpPr>
          <p:cNvPr id="30742" name="Line 22"/>
          <p:cNvSpPr>
            <a:spLocks noChangeShapeType="1"/>
          </p:cNvSpPr>
          <p:nvPr/>
        </p:nvSpPr>
        <p:spPr bwMode="auto">
          <a:xfrm>
            <a:off x="1524000" y="1079500"/>
            <a:ext cx="2286000" cy="1905000"/>
          </a:xfrm>
          <a:prstGeom prst="line">
            <a:avLst/>
          </a:prstGeom>
          <a:noFill/>
          <a:ln w="57150">
            <a:solidFill>
              <a:srgbClr val="00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3635375" y="2514600"/>
            <a:ext cx="3286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l-GR" altLang="sk-SK" sz="2400" b="0">
                <a:latin typeface="Comic Sans MS" panose="030F0702030302020204" pitchFamily="66" charset="0"/>
              </a:rPr>
              <a:t>τ</a:t>
            </a:r>
            <a:endParaRPr kumimoji="0" lang="sk-SK" altLang="sk-SK" sz="2400" b="0">
              <a:latin typeface="Comic Sans MS" panose="030F0702030302020204" pitchFamily="66" charset="0"/>
            </a:endParaRPr>
          </a:p>
        </p:txBody>
      </p:sp>
      <p:sp>
        <p:nvSpPr>
          <p:cNvPr id="30744" name="Line 24"/>
          <p:cNvSpPr>
            <a:spLocks noChangeShapeType="1"/>
          </p:cNvSpPr>
          <p:nvPr/>
        </p:nvSpPr>
        <p:spPr bwMode="auto">
          <a:xfrm flipV="1">
            <a:off x="1752600" y="1828800"/>
            <a:ext cx="609600" cy="685800"/>
          </a:xfrm>
          <a:prstGeom prst="line">
            <a:avLst/>
          </a:prstGeom>
          <a:noFill/>
          <a:ln w="5715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0745" name="Text Box 25"/>
          <p:cNvSpPr txBox="1">
            <a:spLocks noChangeArrowheads="1"/>
          </p:cNvSpPr>
          <p:nvPr/>
        </p:nvSpPr>
        <p:spPr bwMode="auto">
          <a:xfrm>
            <a:off x="1828800" y="1881188"/>
            <a:ext cx="306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000">
                <a:solidFill>
                  <a:srgbClr val="00CCFF"/>
                </a:solidFill>
                <a:latin typeface="Comic Sans MS" panose="030F0702030302020204" pitchFamily="66" charset="0"/>
              </a:rPr>
              <a:t>r</a:t>
            </a:r>
            <a:endParaRPr kumimoji="0" lang="sk-SK" altLang="sk-SK" sz="2400" b="0">
              <a:solidFill>
                <a:srgbClr val="00CCFF"/>
              </a:solidFill>
              <a:latin typeface="Comic Sans MS" panose="030F0702030302020204" pitchFamily="66" charset="0"/>
            </a:endParaRPr>
          </a:p>
        </p:txBody>
      </p:sp>
      <p:sp>
        <p:nvSpPr>
          <p:cNvPr id="30746" name="Arc 26"/>
          <p:cNvSpPr>
            <a:spLocks/>
          </p:cNvSpPr>
          <p:nvPr/>
        </p:nvSpPr>
        <p:spPr bwMode="auto">
          <a:xfrm rot="12533597" flipH="1">
            <a:off x="2193925" y="1870075"/>
            <a:ext cx="379413" cy="304800"/>
          </a:xfrm>
          <a:custGeom>
            <a:avLst/>
            <a:gdLst>
              <a:gd name="T0" fmla="*/ 0 w 21486"/>
              <a:gd name="T1" fmla="*/ 0 h 21600"/>
              <a:gd name="T2" fmla="*/ 2147483646 w 21486"/>
              <a:gd name="T3" fmla="*/ 2147483646 h 21600"/>
              <a:gd name="T4" fmla="*/ 0 w 21486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486" h="21600" fill="none" extrusionOk="0">
                <a:moveTo>
                  <a:pt x="0" y="0"/>
                </a:moveTo>
                <a:cubicBezTo>
                  <a:pt x="11071" y="0"/>
                  <a:pt x="20350" y="8371"/>
                  <a:pt x="21486" y="19383"/>
                </a:cubicBezTo>
              </a:path>
              <a:path w="21486" h="21600" stroke="0" extrusionOk="0">
                <a:moveTo>
                  <a:pt x="0" y="0"/>
                </a:moveTo>
                <a:cubicBezTo>
                  <a:pt x="11071" y="0"/>
                  <a:pt x="20350" y="8371"/>
                  <a:pt x="21486" y="19383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2238375" y="1676400"/>
            <a:ext cx="315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30748" name="Line 28"/>
          <p:cNvSpPr>
            <a:spLocks noChangeShapeType="1"/>
          </p:cNvSpPr>
          <p:nvPr/>
        </p:nvSpPr>
        <p:spPr bwMode="auto">
          <a:xfrm>
            <a:off x="6040438" y="2595563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6324600" y="3352800"/>
            <a:ext cx="66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r = </a:t>
            </a:r>
            <a:endParaRPr kumimoji="0" lang="sk-SK" altLang="sk-SK" sz="2400" b="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6842125" y="3124200"/>
            <a:ext cx="371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6</a:t>
            </a:r>
            <a:endParaRPr kumimoji="0" lang="sk-SK" altLang="sk-SK" sz="2400">
              <a:latin typeface="Comic Sans MS" panose="030F0702030302020204" pitchFamily="66" charset="0"/>
            </a:endParaRPr>
          </a:p>
        </p:txBody>
      </p:sp>
      <p:sp>
        <p:nvSpPr>
          <p:cNvPr id="30751" name="Text Box 3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858000" y="3581400"/>
            <a:ext cx="689741" cy="50520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sk-SK">
                <a:noFill/>
              </a:rPr>
              <a:t> </a:t>
            </a:r>
          </a:p>
        </p:txBody>
      </p:sp>
      <p:sp>
        <p:nvSpPr>
          <p:cNvPr id="30752" name="Line 32"/>
          <p:cNvSpPr>
            <a:spLocks noChangeShapeType="1"/>
          </p:cNvSpPr>
          <p:nvPr/>
        </p:nvSpPr>
        <p:spPr bwMode="auto">
          <a:xfrm>
            <a:off x="6858000" y="3581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0753" name="Text Box 33"/>
          <p:cNvSpPr txBox="1">
            <a:spLocks noChangeArrowheads="1"/>
          </p:cNvSpPr>
          <p:nvPr/>
        </p:nvSpPr>
        <p:spPr bwMode="auto">
          <a:xfrm>
            <a:off x="304800" y="3733800"/>
            <a:ext cx="5062538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u="sng" dirty="0">
                <a:solidFill>
                  <a:srgbClr val="FF6600"/>
                </a:solidFill>
                <a:latin typeface="Comic Sans MS" panose="030F0702030302020204" pitchFamily="66" charset="0"/>
              </a:rPr>
              <a:t>Vzdialenosť bodu M od roviny </a:t>
            </a:r>
            <a:r>
              <a:rPr kumimoji="0" lang="el-GR" altLang="sk-SK" sz="2400" u="sng" dirty="0">
                <a:solidFill>
                  <a:srgbClr val="FF6600"/>
                </a:solidFill>
                <a:latin typeface="Comic Sans MS" panose="030F0702030302020204" pitchFamily="66" charset="0"/>
              </a:rPr>
              <a:t>ρ</a:t>
            </a:r>
            <a:r>
              <a:rPr kumimoji="0" lang="sk-SK" altLang="sk-SK" sz="2400" u="sng" dirty="0">
                <a:solidFill>
                  <a:srgbClr val="FF6600"/>
                </a:solidFill>
                <a:latin typeface="Comic Sans MS" panose="030F0702030302020204" pitchFamily="66" charset="0"/>
              </a:rPr>
              <a:t>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sk-SK" altLang="sk-SK" sz="2400" u="sng" dirty="0">
              <a:solidFill>
                <a:srgbClr val="FF6600"/>
              </a:solidFill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dirty="0" err="1">
                <a:solidFill>
                  <a:srgbClr val="FF6600"/>
                </a:solidFill>
                <a:latin typeface="Comic Sans MS" panose="030F0702030302020204" pitchFamily="66" charset="0"/>
              </a:rPr>
              <a:t>M</a:t>
            </a:r>
            <a:r>
              <a:rPr kumimoji="0" lang="sk-SK" altLang="sk-SK" sz="2400" dirty="0" err="1">
                <a:solidFill>
                  <a:srgbClr val="FF66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x</a:t>
            </a:r>
            <a:r>
              <a:rPr kumimoji="0" lang="sk-SK" altLang="sk-SK" sz="2400" baseline="-25000" dirty="0" err="1">
                <a:solidFill>
                  <a:srgbClr val="FF66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M;</a:t>
            </a:r>
            <a:r>
              <a:rPr kumimoji="0" lang="sk-SK" altLang="sk-SK" sz="2400" dirty="0" err="1">
                <a:solidFill>
                  <a:srgbClr val="FF66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kumimoji="0" lang="sk-SK" altLang="sk-SK" sz="2400" baseline="-25000" dirty="0" err="1">
                <a:solidFill>
                  <a:srgbClr val="FF66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M;</a:t>
            </a:r>
            <a:r>
              <a:rPr kumimoji="0" lang="sk-SK" altLang="sk-SK" sz="2400" dirty="0" err="1">
                <a:solidFill>
                  <a:srgbClr val="FF66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z</a:t>
            </a:r>
            <a:r>
              <a:rPr kumimoji="0" lang="sk-SK" altLang="sk-SK" sz="2400" baseline="-25000" dirty="0" err="1">
                <a:solidFill>
                  <a:srgbClr val="FF66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M</a:t>
            </a:r>
            <a:r>
              <a:rPr kumimoji="0" lang="sk-SK" altLang="sk-SK" sz="2400" dirty="0">
                <a:solidFill>
                  <a:srgbClr val="FF66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  </a:t>
            </a:r>
            <a:r>
              <a:rPr kumimoji="0" lang="el-GR" altLang="sk-SK" sz="2400" u="sng" dirty="0">
                <a:solidFill>
                  <a:srgbClr val="FF6600"/>
                </a:solidFill>
                <a:latin typeface="Comic Sans MS" panose="030F0702030302020204" pitchFamily="66" charset="0"/>
              </a:rPr>
              <a:t>ρ</a:t>
            </a:r>
            <a:r>
              <a:rPr kumimoji="0" lang="sk-SK" altLang="sk-SK" sz="2400" dirty="0">
                <a:solidFill>
                  <a:srgbClr val="FF66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:</a:t>
            </a:r>
            <a:r>
              <a:rPr kumimoji="0" lang="sk-SK" altLang="sk-SK" sz="2400" dirty="0" err="1">
                <a:solidFill>
                  <a:srgbClr val="FF66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ax+by+cz+d</a:t>
            </a:r>
            <a:r>
              <a:rPr kumimoji="0" lang="sk-SK" altLang="sk-SK" sz="2400" dirty="0">
                <a:solidFill>
                  <a:srgbClr val="FF66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= 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sk-SK" altLang="sk-SK" sz="2400" dirty="0">
              <a:solidFill>
                <a:srgbClr val="FF6600"/>
              </a:solidFill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dirty="0">
                <a:solidFill>
                  <a:srgbClr val="FF6600"/>
                </a:solidFill>
                <a:latin typeface="Comic Sans MS" panose="030F0702030302020204" pitchFamily="66" charset="0"/>
              </a:rPr>
              <a:t>     </a:t>
            </a:r>
            <a:r>
              <a:rPr kumimoji="0" lang="sk-SK" altLang="sk-SK" sz="2400" dirty="0">
                <a:solidFill>
                  <a:srgbClr val="FF66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</a:t>
            </a:r>
            <a:r>
              <a:rPr kumimoji="0" lang="sk-SK" altLang="sk-SK" sz="2400" dirty="0" err="1" smtClean="0">
                <a:solidFill>
                  <a:srgbClr val="FF66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ax</a:t>
            </a:r>
            <a:r>
              <a:rPr kumimoji="0" lang="sk-SK" altLang="sk-SK" sz="2400" baseline="-25000" dirty="0" err="1" smtClean="0">
                <a:solidFill>
                  <a:srgbClr val="FF66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M</a:t>
            </a:r>
            <a:r>
              <a:rPr kumimoji="0" lang="sk-SK" altLang="sk-SK" sz="2400" dirty="0" err="1" smtClean="0">
                <a:solidFill>
                  <a:srgbClr val="FF66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+by</a:t>
            </a:r>
            <a:r>
              <a:rPr kumimoji="0" lang="sk-SK" altLang="sk-SK" sz="2400" baseline="-25000" dirty="0" err="1" smtClean="0">
                <a:solidFill>
                  <a:srgbClr val="FF66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M</a:t>
            </a:r>
            <a:r>
              <a:rPr kumimoji="0" lang="sk-SK" altLang="sk-SK" sz="2400" dirty="0" err="1" smtClean="0">
                <a:solidFill>
                  <a:srgbClr val="FF66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+cz</a:t>
            </a:r>
            <a:r>
              <a:rPr kumimoji="0" lang="sk-SK" altLang="sk-SK" sz="2400" baseline="-25000" dirty="0" err="1" smtClean="0">
                <a:solidFill>
                  <a:srgbClr val="FF66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M</a:t>
            </a:r>
            <a:r>
              <a:rPr kumimoji="0" lang="sk-SK" altLang="sk-SK" sz="2400" dirty="0" err="1" smtClean="0">
                <a:solidFill>
                  <a:srgbClr val="FF66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+d</a:t>
            </a:r>
            <a:r>
              <a:rPr kumimoji="0" lang="sk-SK" altLang="sk-SK" sz="2400" dirty="0">
                <a:solidFill>
                  <a:srgbClr val="FF66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</a:t>
            </a:r>
            <a:endParaRPr kumimoji="0" lang="sk-SK" altLang="sk-SK" sz="2400" dirty="0">
              <a:solidFill>
                <a:srgbClr val="FF6600"/>
              </a:solidFill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dirty="0">
                <a:solidFill>
                  <a:srgbClr val="FF6600"/>
                </a:solidFill>
                <a:latin typeface="Comic Sans MS" panose="030F0702030302020204" pitchFamily="66" charset="0"/>
              </a:rPr>
              <a:t>v = ––––––––––––––––––</a:t>
            </a:r>
          </a:p>
          <a:p>
            <a:pPr>
              <a:spcBef>
                <a:spcPct val="0"/>
              </a:spcBef>
              <a:buClrTx/>
              <a:buFont typeface="Monotype Sorts" pitchFamily="2" charset="2"/>
              <a:buNone/>
            </a:pPr>
            <a:r>
              <a:rPr kumimoji="0" lang="sk-SK" altLang="sk-SK" sz="2400" dirty="0">
                <a:solidFill>
                  <a:srgbClr val="FF6600"/>
                </a:solidFill>
                <a:latin typeface="Comic Sans MS" panose="030F0702030302020204" pitchFamily="66" charset="0"/>
              </a:rPr>
              <a:t>        </a:t>
            </a:r>
            <a:r>
              <a:rPr kumimoji="0" lang="sk-SK" altLang="sk-SK" sz="2400" dirty="0">
                <a:solidFill>
                  <a:srgbClr val="FF66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a</a:t>
            </a:r>
            <a:r>
              <a:rPr kumimoji="0" lang="sk-SK" altLang="sk-SK" sz="2400" baseline="30000" dirty="0">
                <a:solidFill>
                  <a:srgbClr val="FF66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kumimoji="0" lang="sk-SK" altLang="sk-SK" sz="2400" dirty="0">
                <a:solidFill>
                  <a:srgbClr val="FF66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+b</a:t>
            </a:r>
            <a:r>
              <a:rPr kumimoji="0" lang="sk-SK" altLang="sk-SK" sz="2400" baseline="30000" dirty="0">
                <a:solidFill>
                  <a:srgbClr val="FF66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kumimoji="0" lang="sk-SK" altLang="sk-SK" sz="2400" dirty="0">
                <a:solidFill>
                  <a:srgbClr val="FF66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+c</a:t>
            </a:r>
            <a:r>
              <a:rPr kumimoji="0" lang="sk-SK" altLang="sk-SK" sz="2400" baseline="30000" dirty="0">
                <a:solidFill>
                  <a:srgbClr val="FF66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endParaRPr kumimoji="0" lang="cs-CZ" altLang="sk-SK" sz="2400" baseline="30000" dirty="0">
              <a:solidFill>
                <a:srgbClr val="FF6600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30755" name="Line 35"/>
          <p:cNvSpPr>
            <a:spLocks noChangeShapeType="1"/>
          </p:cNvSpPr>
          <p:nvPr/>
        </p:nvSpPr>
        <p:spPr bwMode="auto">
          <a:xfrm>
            <a:off x="1600200" y="5943600"/>
            <a:ext cx="1219200" cy="0"/>
          </a:xfrm>
          <a:prstGeom prst="line">
            <a:avLst/>
          </a:prstGeom>
          <a:noFill/>
          <a:ln w="317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0" fill="hold"/>
                                        <p:tgtEl>
                                          <p:spTgt spid="30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0" fill="hold"/>
                                        <p:tgtEl>
                                          <p:spTgt spid="30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3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5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3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2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7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2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7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2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utoUpdateAnimBg="0"/>
      <p:bldP spid="30724" grpId="0" autoUpdateAnimBg="0"/>
      <p:bldP spid="30725" grpId="0" autoUpdateAnimBg="0"/>
      <p:bldP spid="30729" grpId="0" autoUpdateAnimBg="0"/>
      <p:bldP spid="30730" grpId="0" animBg="1" autoUpdateAnimBg="0"/>
      <p:bldP spid="30731" grpId="0" animBg="1" autoUpdateAnimBg="0"/>
      <p:bldP spid="30732" grpId="0" autoUpdateAnimBg="0"/>
      <p:bldP spid="30734" grpId="0" autoUpdateAnimBg="0"/>
      <p:bldP spid="30735" grpId="0" autoUpdateAnimBg="0"/>
      <p:bldP spid="30736" grpId="0" autoUpdateAnimBg="0"/>
      <p:bldP spid="30737" grpId="0" autoUpdateAnimBg="0"/>
      <p:bldP spid="30738" grpId="0" animBg="1"/>
      <p:bldP spid="30739" grpId="0" autoUpdateAnimBg="0"/>
      <p:bldP spid="30740" grpId="0" animBg="1"/>
      <p:bldP spid="30741" grpId="0" autoUpdateAnimBg="0"/>
      <p:bldP spid="30743" grpId="0" autoUpdateAnimBg="0"/>
      <p:bldP spid="30745" grpId="0" autoUpdateAnimBg="0"/>
      <p:bldP spid="30747" grpId="0" autoUpdateAnimBg="0"/>
      <p:bldP spid="30749" grpId="0" autoUpdateAnimBg="0"/>
      <p:bldP spid="30750" grpId="0" autoUpdateAnimBg="0"/>
      <p:bldP spid="3075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152400"/>
            <a:ext cx="4981575" cy="685800"/>
          </a:xfrm>
        </p:spPr>
        <p:txBody>
          <a:bodyPr/>
          <a:lstStyle/>
          <a:p>
            <a:r>
              <a:rPr lang="sk-SK" altLang="sk-SK" b="1" smtClean="0">
                <a:latin typeface="Comic Sans MS" panose="030F0702030302020204" pitchFamily="66" charset="0"/>
              </a:rPr>
              <a:t>Rovnica guľ.plochy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375741" y="14288"/>
            <a:ext cx="348204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l-GR" altLang="sk-SK" sz="4800" dirty="0">
                <a:solidFill>
                  <a:schemeClr val="tx2"/>
                </a:solidFill>
                <a:latin typeface="Comic Sans MS" panose="030F0702030302020204" pitchFamily="66" charset="0"/>
              </a:rPr>
              <a:t>κ</a:t>
            </a:r>
            <a:r>
              <a:rPr kumimoji="0" lang="sk-SK" altLang="sk-SK" sz="40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(</a:t>
            </a:r>
            <a:r>
              <a:rPr kumimoji="0" lang="sk-SK" altLang="sk-SK" sz="4000" dirty="0" smtClean="0">
                <a:latin typeface="Comic Sans MS" panose="030F0702030302020204" pitchFamily="66" charset="0"/>
              </a:rPr>
              <a:t>S[</a:t>
            </a:r>
            <a:r>
              <a:rPr kumimoji="0" lang="sk-SK" altLang="sk-SK" sz="4000" dirty="0" err="1" smtClean="0">
                <a:latin typeface="Comic Sans MS" panose="030F0702030302020204" pitchFamily="66" charset="0"/>
              </a:rPr>
              <a:t>m,n,q</a:t>
            </a:r>
            <a:r>
              <a:rPr kumimoji="0" lang="sk-SK" altLang="sk-SK" sz="4000" dirty="0" smtClean="0">
                <a:latin typeface="Comic Sans MS" panose="030F0702030302020204" pitchFamily="66" charset="0"/>
              </a:rPr>
              <a:t>];</a:t>
            </a:r>
            <a:r>
              <a:rPr kumimoji="0" lang="sk-SK" altLang="sk-SK" sz="4000" dirty="0">
                <a:solidFill>
                  <a:srgbClr val="00CCFF"/>
                </a:solidFill>
                <a:latin typeface="Comic Sans MS" panose="030F0702030302020204" pitchFamily="66" charset="0"/>
              </a:rPr>
              <a:t>r</a:t>
            </a:r>
            <a:r>
              <a:rPr kumimoji="0" lang="sk-SK" altLang="sk-SK" sz="4000" dirty="0">
                <a:solidFill>
                  <a:schemeClr val="tx2"/>
                </a:solidFill>
                <a:latin typeface="Comic Sans MS" panose="030F0702030302020204" pitchFamily="66" charset="0"/>
              </a:rPr>
              <a:t>)</a:t>
            </a:r>
            <a:endParaRPr kumimoji="0" lang="sk-SK" altLang="sk-SK" sz="4800" dirty="0">
              <a:latin typeface="Arial" panose="020B0604020202020204" pitchFamily="34" charset="0"/>
            </a:endParaRPr>
          </a:p>
        </p:txBody>
      </p:sp>
      <p:sp>
        <p:nvSpPr>
          <p:cNvPr id="10281" name="Text Box 41" descr="50%"/>
          <p:cNvSpPr txBox="1">
            <a:spLocks noChangeArrowheads="1"/>
          </p:cNvSpPr>
          <p:nvPr/>
        </p:nvSpPr>
        <p:spPr bwMode="auto">
          <a:xfrm>
            <a:off x="2627784" y="1143000"/>
            <a:ext cx="6028854" cy="57943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dirty="0">
                <a:latin typeface="Comic Sans MS" panose="030F0702030302020204" pitchFamily="66" charset="0"/>
              </a:rPr>
              <a:t>(x-m)</a:t>
            </a:r>
            <a:r>
              <a:rPr kumimoji="0" lang="sk-SK" altLang="sk-SK" baseline="30000" dirty="0">
                <a:latin typeface="Comic Sans MS" panose="030F0702030302020204" pitchFamily="66" charset="0"/>
              </a:rPr>
              <a:t>2</a:t>
            </a:r>
            <a:r>
              <a:rPr kumimoji="0" lang="sk-SK" altLang="sk-SK" dirty="0">
                <a:latin typeface="Comic Sans MS" panose="030F0702030302020204" pitchFamily="66" charset="0"/>
              </a:rPr>
              <a:t>+(</a:t>
            </a:r>
            <a:r>
              <a:rPr kumimoji="0" lang="sk-SK" altLang="sk-SK" dirty="0" smtClean="0">
                <a:latin typeface="Comic Sans MS" panose="030F0702030302020204" pitchFamily="66" charset="0"/>
              </a:rPr>
              <a:t>y-n)</a:t>
            </a:r>
            <a:r>
              <a:rPr kumimoji="0" lang="sk-SK" altLang="sk-SK" baseline="30000" dirty="0" smtClean="0">
                <a:latin typeface="Comic Sans MS" panose="030F0702030302020204" pitchFamily="66" charset="0"/>
              </a:rPr>
              <a:t>2</a:t>
            </a:r>
            <a:r>
              <a:rPr kumimoji="0" lang="sk-SK" altLang="sk-SK" dirty="0" smtClean="0">
                <a:latin typeface="Comic Sans MS" panose="030F0702030302020204" pitchFamily="66" charset="0"/>
              </a:rPr>
              <a:t>+(</a:t>
            </a:r>
            <a:r>
              <a:rPr kumimoji="0" lang="sk-SK" altLang="sk-SK" dirty="0" smtClean="0">
                <a:latin typeface="Comic Sans MS" panose="030F0702030302020204" pitchFamily="66" charset="0"/>
              </a:rPr>
              <a:t>z-q)</a:t>
            </a:r>
            <a:r>
              <a:rPr kumimoji="0" lang="sk-SK" altLang="sk-SK" baseline="30000" dirty="0" smtClean="0">
                <a:latin typeface="Comic Sans MS" panose="030F0702030302020204" pitchFamily="66" charset="0"/>
              </a:rPr>
              <a:t>2 </a:t>
            </a:r>
            <a:r>
              <a:rPr kumimoji="0" lang="sk-SK" altLang="sk-SK" dirty="0" smtClean="0">
                <a:latin typeface="Comic Sans MS" panose="030F0702030302020204" pitchFamily="66" charset="0"/>
              </a:rPr>
              <a:t>= </a:t>
            </a:r>
            <a:r>
              <a:rPr kumimoji="0" lang="sk-SK" altLang="sk-SK" dirty="0">
                <a:latin typeface="Comic Sans MS" panose="030F0702030302020204" pitchFamily="66" charset="0"/>
              </a:rPr>
              <a:t>r</a:t>
            </a:r>
            <a:r>
              <a:rPr kumimoji="0" lang="sk-SK" altLang="sk-SK" baseline="30000" dirty="0">
                <a:latin typeface="Comic Sans MS" panose="030F0702030302020204" pitchFamily="66" charset="0"/>
              </a:rPr>
              <a:t>2</a:t>
            </a:r>
            <a:endParaRPr kumimoji="0" lang="sk-SK" altLang="sk-SK" dirty="0">
              <a:latin typeface="Comic Sans MS" panose="030F0702030302020204" pitchFamily="66" charset="0"/>
            </a:endParaRPr>
          </a:p>
        </p:txBody>
      </p:sp>
      <p:sp>
        <p:nvSpPr>
          <p:cNvPr id="10282" name="Text Box 42" descr="50%"/>
          <p:cNvSpPr txBox="1">
            <a:spLocks noChangeArrowheads="1"/>
          </p:cNvSpPr>
          <p:nvPr/>
        </p:nvSpPr>
        <p:spPr bwMode="auto">
          <a:xfrm>
            <a:off x="5029200" y="1722438"/>
            <a:ext cx="3619500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stredová rovnica            </a:t>
            </a:r>
          </a:p>
        </p:txBody>
      </p:sp>
      <p:sp>
        <p:nvSpPr>
          <p:cNvPr id="10283" name="Text Box 43" descr="50%"/>
          <p:cNvSpPr txBox="1">
            <a:spLocks noChangeArrowheads="1"/>
          </p:cNvSpPr>
          <p:nvPr/>
        </p:nvSpPr>
        <p:spPr bwMode="auto">
          <a:xfrm>
            <a:off x="2790825" y="3382963"/>
            <a:ext cx="6080125" cy="57943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dirty="0" smtClean="0">
                <a:latin typeface="Comic Sans MS" panose="030F0702030302020204" pitchFamily="66" charset="0"/>
              </a:rPr>
              <a:t>x</a:t>
            </a:r>
            <a:r>
              <a:rPr kumimoji="0" lang="sk-SK" altLang="sk-SK" baseline="30000" dirty="0" smtClean="0">
                <a:latin typeface="Comic Sans MS" panose="030F0702030302020204" pitchFamily="66" charset="0"/>
              </a:rPr>
              <a:t>2</a:t>
            </a:r>
            <a:r>
              <a:rPr kumimoji="0" lang="sk-SK" altLang="sk-SK" dirty="0" smtClean="0">
                <a:latin typeface="Comic Sans MS" panose="030F0702030302020204" pitchFamily="66" charset="0"/>
              </a:rPr>
              <a:t>+y</a:t>
            </a:r>
            <a:r>
              <a:rPr kumimoji="0" lang="sk-SK" altLang="sk-SK" baseline="30000" dirty="0" smtClean="0">
                <a:latin typeface="Comic Sans MS" panose="030F0702030302020204" pitchFamily="66" charset="0"/>
              </a:rPr>
              <a:t>2</a:t>
            </a:r>
            <a:r>
              <a:rPr kumimoji="0" lang="sk-SK" altLang="sk-SK" dirty="0" smtClean="0">
                <a:latin typeface="Comic Sans MS" panose="030F0702030302020204" pitchFamily="66" charset="0"/>
              </a:rPr>
              <a:t>+z</a:t>
            </a:r>
            <a:r>
              <a:rPr kumimoji="0" lang="sk-SK" altLang="sk-SK" baseline="30000" dirty="0" smtClean="0">
                <a:latin typeface="Comic Sans MS" panose="030F0702030302020204" pitchFamily="66" charset="0"/>
              </a:rPr>
              <a:t>2</a:t>
            </a:r>
            <a:r>
              <a:rPr kumimoji="0" lang="sk-SK" altLang="sk-SK" dirty="0" smtClean="0">
                <a:latin typeface="Comic Sans MS" panose="030F0702030302020204" pitchFamily="66" charset="0"/>
              </a:rPr>
              <a:t>+Cx+Dy+Ez+F</a:t>
            </a:r>
            <a:r>
              <a:rPr kumimoji="0" lang="sk-SK" altLang="sk-SK" baseline="30000" dirty="0" smtClean="0">
                <a:latin typeface="Comic Sans MS" panose="030F0702030302020204" pitchFamily="66" charset="0"/>
              </a:rPr>
              <a:t> </a:t>
            </a:r>
            <a:r>
              <a:rPr kumimoji="0" lang="sk-SK" altLang="sk-SK" dirty="0">
                <a:latin typeface="Comic Sans MS" panose="030F0702030302020204" pitchFamily="66" charset="0"/>
              </a:rPr>
              <a:t>=0</a:t>
            </a:r>
          </a:p>
        </p:txBody>
      </p:sp>
      <p:sp>
        <p:nvSpPr>
          <p:cNvPr id="10284" name="Text Box 44" descr="50%"/>
          <p:cNvSpPr txBox="1">
            <a:spLocks noChangeArrowheads="1"/>
          </p:cNvSpPr>
          <p:nvPr/>
        </p:nvSpPr>
        <p:spPr bwMode="auto">
          <a:xfrm>
            <a:off x="5029200" y="3962400"/>
            <a:ext cx="3881438" cy="4572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všeobecná rovnica             </a:t>
            </a:r>
          </a:p>
        </p:txBody>
      </p:sp>
      <p:sp>
        <p:nvSpPr>
          <p:cNvPr id="10285" name="Text Box 45"/>
          <p:cNvSpPr txBox="1">
            <a:spLocks noChangeArrowheads="1"/>
          </p:cNvSpPr>
          <p:nvPr/>
        </p:nvSpPr>
        <p:spPr bwMode="auto">
          <a:xfrm>
            <a:off x="301799" y="4652963"/>
            <a:ext cx="885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 dirty="0">
                <a:latin typeface="Comic Sans MS" panose="030F0702030302020204" pitchFamily="66" charset="0"/>
              </a:rPr>
              <a:t>napr.</a:t>
            </a:r>
          </a:p>
        </p:txBody>
      </p:sp>
      <p:sp>
        <p:nvSpPr>
          <p:cNvPr id="10286" name="Text Box 46"/>
          <p:cNvSpPr txBox="1">
            <a:spLocks noChangeArrowheads="1"/>
          </p:cNvSpPr>
          <p:nvPr/>
        </p:nvSpPr>
        <p:spPr bwMode="auto">
          <a:xfrm>
            <a:off x="1120915" y="4648498"/>
            <a:ext cx="43701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l-GR" altLang="sk-SK" sz="2400" b="0" dirty="0" smtClean="0">
                <a:latin typeface="Comic Sans MS" panose="030F0702030302020204" pitchFamily="66" charset="0"/>
              </a:rPr>
              <a:t>κ</a:t>
            </a:r>
            <a:r>
              <a:rPr kumimoji="0" lang="sk-SK" altLang="sk-SK" sz="2400" b="0" baseline="-25000" dirty="0" smtClean="0">
                <a:latin typeface="Comic Sans MS" panose="030F0702030302020204" pitchFamily="66" charset="0"/>
              </a:rPr>
              <a:t>1</a:t>
            </a:r>
            <a:r>
              <a:rPr kumimoji="0" lang="sk-SK" altLang="sk-SK" sz="2400" b="0" dirty="0">
                <a:latin typeface="Comic Sans MS" panose="030F0702030302020204" pitchFamily="66" charset="0"/>
              </a:rPr>
              <a:t>: (x-1)</a:t>
            </a:r>
            <a:r>
              <a:rPr kumimoji="0" lang="sk-SK" altLang="sk-SK" sz="2400" b="0" baseline="30000" dirty="0">
                <a:latin typeface="Comic Sans MS" panose="030F0702030302020204" pitchFamily="66" charset="0"/>
              </a:rPr>
              <a:t>2 </a:t>
            </a:r>
            <a:r>
              <a:rPr kumimoji="0" lang="sk-SK" altLang="sk-SK" sz="2400" b="0" dirty="0">
                <a:latin typeface="Comic Sans MS" panose="030F0702030302020204" pitchFamily="66" charset="0"/>
              </a:rPr>
              <a:t>+ (</a:t>
            </a:r>
            <a:r>
              <a:rPr kumimoji="0" lang="sk-SK" altLang="sk-SK" sz="2400" b="0" dirty="0" smtClean="0">
                <a:latin typeface="Comic Sans MS" panose="030F0702030302020204" pitchFamily="66" charset="0"/>
              </a:rPr>
              <a:t>y-6)</a:t>
            </a:r>
            <a:r>
              <a:rPr kumimoji="0" lang="sk-SK" altLang="sk-SK" sz="2400" b="0" baseline="30000" dirty="0" smtClean="0">
                <a:latin typeface="Comic Sans MS" panose="030F0702030302020204" pitchFamily="66" charset="0"/>
              </a:rPr>
              <a:t>2</a:t>
            </a:r>
            <a:r>
              <a:rPr kumimoji="0" lang="sk-SK" altLang="sk-SK" sz="2400" b="0" dirty="0" smtClean="0">
                <a:latin typeface="Comic Sans MS" panose="030F0702030302020204" pitchFamily="66" charset="0"/>
              </a:rPr>
              <a:t> + (z-2)</a:t>
            </a:r>
            <a:r>
              <a:rPr kumimoji="0" lang="sk-SK" altLang="sk-SK" sz="2400" b="0" baseline="30000" dirty="0" smtClean="0">
                <a:latin typeface="Comic Sans MS" panose="030F0702030302020204" pitchFamily="66" charset="0"/>
              </a:rPr>
              <a:t>2</a:t>
            </a:r>
            <a:r>
              <a:rPr kumimoji="0" lang="sk-SK" altLang="sk-SK" sz="2400" b="0" dirty="0" smtClean="0">
                <a:latin typeface="Comic Sans MS" panose="030F0702030302020204" pitchFamily="66" charset="0"/>
              </a:rPr>
              <a:t> </a:t>
            </a:r>
            <a:r>
              <a:rPr kumimoji="0" lang="sk-SK" altLang="sk-SK" sz="2400" b="0" dirty="0">
                <a:latin typeface="Comic Sans MS" panose="030F0702030302020204" pitchFamily="66" charset="0"/>
              </a:rPr>
              <a:t>= 16</a:t>
            </a:r>
          </a:p>
        </p:txBody>
      </p:sp>
      <p:sp>
        <p:nvSpPr>
          <p:cNvPr id="10287" name="Text Box 47"/>
          <p:cNvSpPr txBox="1">
            <a:spLocks noChangeArrowheads="1"/>
          </p:cNvSpPr>
          <p:nvPr/>
        </p:nvSpPr>
        <p:spPr bwMode="auto">
          <a:xfrm>
            <a:off x="4184650" y="5181600"/>
            <a:ext cx="852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r = 4</a:t>
            </a:r>
          </a:p>
        </p:txBody>
      </p:sp>
      <p:sp>
        <p:nvSpPr>
          <p:cNvPr id="10288" name="Rectangle 48"/>
          <p:cNvSpPr>
            <a:spLocks noChangeArrowheads="1"/>
          </p:cNvSpPr>
          <p:nvPr/>
        </p:nvSpPr>
        <p:spPr bwMode="auto">
          <a:xfrm>
            <a:off x="2650180" y="5187950"/>
            <a:ext cx="13115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 dirty="0" smtClean="0">
                <a:latin typeface="Comic Sans MS" panose="030F0702030302020204" pitchFamily="66" charset="0"/>
              </a:rPr>
              <a:t>S[1,6,2]</a:t>
            </a:r>
            <a:endParaRPr kumimoji="0" lang="sk-SK" altLang="sk-SK" sz="2000" b="0" dirty="0">
              <a:latin typeface="Arial" panose="020B0604020202020204" pitchFamily="34" charset="0"/>
            </a:endParaRPr>
          </a:p>
        </p:txBody>
      </p:sp>
      <p:sp>
        <p:nvSpPr>
          <p:cNvPr id="10289" name="Text Box 49"/>
          <p:cNvSpPr txBox="1">
            <a:spLocks noChangeArrowheads="1"/>
          </p:cNvSpPr>
          <p:nvPr/>
        </p:nvSpPr>
        <p:spPr bwMode="auto">
          <a:xfrm>
            <a:off x="6161088" y="4648200"/>
            <a:ext cx="25574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stredová rovnica</a:t>
            </a:r>
          </a:p>
        </p:txBody>
      </p:sp>
      <p:sp>
        <p:nvSpPr>
          <p:cNvPr id="10290" name="Text Box 50"/>
          <p:cNvSpPr txBox="1">
            <a:spLocks noChangeArrowheads="1"/>
          </p:cNvSpPr>
          <p:nvPr/>
        </p:nvSpPr>
        <p:spPr bwMode="auto">
          <a:xfrm>
            <a:off x="6064250" y="6242050"/>
            <a:ext cx="28067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>
                <a:latin typeface="Comic Sans MS" panose="030F0702030302020204" pitchFamily="66" charset="0"/>
              </a:rPr>
              <a:t>všeobecná rovnica</a:t>
            </a:r>
          </a:p>
        </p:txBody>
      </p:sp>
      <p:sp>
        <p:nvSpPr>
          <p:cNvPr id="10291" name="Text Box 51"/>
          <p:cNvSpPr txBox="1">
            <a:spLocks noChangeArrowheads="1"/>
          </p:cNvSpPr>
          <p:nvPr/>
        </p:nvSpPr>
        <p:spPr bwMode="auto">
          <a:xfrm>
            <a:off x="1611769" y="5758805"/>
            <a:ext cx="50962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b="0" dirty="0">
                <a:latin typeface="Comic Sans MS" panose="030F0702030302020204" pitchFamily="66" charset="0"/>
              </a:rPr>
              <a:t>x</a:t>
            </a:r>
            <a:r>
              <a:rPr kumimoji="0" lang="sk-SK" altLang="sk-SK" sz="2400" b="0" baseline="30000" dirty="0">
                <a:latin typeface="Comic Sans MS" panose="030F0702030302020204" pitchFamily="66" charset="0"/>
              </a:rPr>
              <a:t>2</a:t>
            </a:r>
            <a:r>
              <a:rPr kumimoji="0" lang="sk-SK" altLang="sk-SK" sz="2400" b="0" dirty="0">
                <a:latin typeface="Comic Sans MS" panose="030F0702030302020204" pitchFamily="66" charset="0"/>
              </a:rPr>
              <a:t>-2x+1</a:t>
            </a:r>
            <a:r>
              <a:rPr kumimoji="0" lang="sk-SK" altLang="sk-SK" sz="2400" b="0" baseline="30000" dirty="0">
                <a:latin typeface="Comic Sans MS" panose="030F0702030302020204" pitchFamily="66" charset="0"/>
              </a:rPr>
              <a:t> </a:t>
            </a:r>
            <a:r>
              <a:rPr kumimoji="0" lang="sk-SK" altLang="sk-SK" sz="2400" b="0" dirty="0">
                <a:latin typeface="Comic Sans MS" panose="030F0702030302020204" pitchFamily="66" charset="0"/>
              </a:rPr>
              <a:t>+ y</a:t>
            </a:r>
            <a:r>
              <a:rPr kumimoji="0" lang="sk-SK" altLang="sk-SK" sz="2400" b="0" baseline="30000" dirty="0">
                <a:latin typeface="Comic Sans MS" panose="030F0702030302020204" pitchFamily="66" charset="0"/>
              </a:rPr>
              <a:t>2</a:t>
            </a:r>
            <a:r>
              <a:rPr kumimoji="0" lang="sk-SK" altLang="sk-SK" sz="2400" b="0" dirty="0">
                <a:latin typeface="Comic Sans MS" panose="030F0702030302020204" pitchFamily="66" charset="0"/>
              </a:rPr>
              <a:t>-12y+36 </a:t>
            </a:r>
            <a:r>
              <a:rPr kumimoji="0" lang="sk-SK" altLang="sk-SK" sz="2400" b="0" dirty="0" smtClean="0">
                <a:latin typeface="Comic Sans MS" panose="030F0702030302020204" pitchFamily="66" charset="0"/>
              </a:rPr>
              <a:t>+ z</a:t>
            </a:r>
            <a:r>
              <a:rPr kumimoji="0" lang="sk-SK" altLang="sk-SK" sz="2400" b="0" baseline="30000" dirty="0" smtClean="0">
                <a:latin typeface="Comic Sans MS" panose="030F0702030302020204" pitchFamily="66" charset="0"/>
              </a:rPr>
              <a:t>2</a:t>
            </a:r>
            <a:r>
              <a:rPr kumimoji="0" lang="sk-SK" altLang="sk-SK" sz="2400" b="0" dirty="0" smtClean="0">
                <a:latin typeface="Comic Sans MS" panose="030F0702030302020204" pitchFamily="66" charset="0"/>
              </a:rPr>
              <a:t>-4z+4 = </a:t>
            </a:r>
            <a:r>
              <a:rPr kumimoji="0" lang="sk-SK" altLang="sk-SK" sz="2400" b="0" dirty="0">
                <a:latin typeface="Comic Sans MS" panose="030F0702030302020204" pitchFamily="66" charset="0"/>
              </a:rPr>
              <a:t>16</a:t>
            </a:r>
          </a:p>
        </p:txBody>
      </p:sp>
      <p:sp>
        <p:nvSpPr>
          <p:cNvPr id="10292" name="Text Box 52"/>
          <p:cNvSpPr txBox="1">
            <a:spLocks noChangeArrowheads="1"/>
          </p:cNvSpPr>
          <p:nvPr/>
        </p:nvSpPr>
        <p:spPr bwMode="auto">
          <a:xfrm>
            <a:off x="1187624" y="6248400"/>
            <a:ext cx="49734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l-GR" altLang="sk-SK" sz="2400" b="0" dirty="0" smtClean="0">
                <a:latin typeface="Comic Sans MS" panose="030F0702030302020204" pitchFamily="66" charset="0"/>
              </a:rPr>
              <a:t>κ</a:t>
            </a:r>
            <a:r>
              <a:rPr kumimoji="0" lang="sk-SK" altLang="sk-SK" sz="2400" b="0" baseline="-25000" dirty="0" smtClean="0">
                <a:latin typeface="Comic Sans MS" panose="030F0702030302020204" pitchFamily="66" charset="0"/>
              </a:rPr>
              <a:t>1</a:t>
            </a:r>
            <a:r>
              <a:rPr kumimoji="0" lang="sk-SK" altLang="sk-SK" sz="2400" b="0" dirty="0">
                <a:latin typeface="Comic Sans MS" panose="030F0702030302020204" pitchFamily="66" charset="0"/>
              </a:rPr>
              <a:t>: x</a:t>
            </a:r>
            <a:r>
              <a:rPr kumimoji="0" lang="sk-SK" altLang="sk-SK" sz="2400" b="0" baseline="30000" dirty="0">
                <a:latin typeface="Comic Sans MS" panose="030F0702030302020204" pitchFamily="66" charset="0"/>
              </a:rPr>
              <a:t>2 </a:t>
            </a:r>
            <a:r>
              <a:rPr kumimoji="0" lang="sk-SK" altLang="sk-SK" sz="2400" b="0" dirty="0">
                <a:latin typeface="Comic Sans MS" panose="030F0702030302020204" pitchFamily="66" charset="0"/>
              </a:rPr>
              <a:t>+ y</a:t>
            </a:r>
            <a:r>
              <a:rPr kumimoji="0" lang="sk-SK" altLang="sk-SK" sz="2400" b="0" baseline="30000" dirty="0">
                <a:latin typeface="Comic Sans MS" panose="030F0702030302020204" pitchFamily="66" charset="0"/>
              </a:rPr>
              <a:t>2 </a:t>
            </a:r>
            <a:r>
              <a:rPr kumimoji="0" lang="sk-SK" altLang="sk-SK" sz="2400" b="0" dirty="0" smtClean="0">
                <a:latin typeface="Comic Sans MS" panose="030F0702030302020204" pitchFamily="66" charset="0"/>
              </a:rPr>
              <a:t>+ z</a:t>
            </a:r>
            <a:r>
              <a:rPr kumimoji="0" lang="sk-SK" altLang="sk-SK" sz="2400" b="0" baseline="30000" dirty="0" smtClean="0">
                <a:latin typeface="Comic Sans MS" panose="030F0702030302020204" pitchFamily="66" charset="0"/>
              </a:rPr>
              <a:t>2</a:t>
            </a:r>
            <a:r>
              <a:rPr kumimoji="0" lang="sk-SK" altLang="sk-SK" sz="2400" b="0" dirty="0" smtClean="0">
                <a:latin typeface="Comic Sans MS" panose="030F0702030302020204" pitchFamily="66" charset="0"/>
              </a:rPr>
              <a:t>-2x-12y-4z+25 </a:t>
            </a:r>
            <a:r>
              <a:rPr kumimoji="0" lang="sk-SK" altLang="sk-SK" sz="2400" b="0" dirty="0">
                <a:latin typeface="Comic Sans MS" panose="030F0702030302020204" pitchFamily="66" charset="0"/>
              </a:rPr>
              <a:t>= 0</a:t>
            </a:r>
          </a:p>
        </p:txBody>
      </p:sp>
      <p:sp>
        <p:nvSpPr>
          <p:cNvPr id="10296" name="Text Box 56" descr="50%"/>
          <p:cNvSpPr txBox="1">
            <a:spLocks noChangeArrowheads="1"/>
          </p:cNvSpPr>
          <p:nvPr/>
        </p:nvSpPr>
        <p:spPr bwMode="auto">
          <a:xfrm>
            <a:off x="2627784" y="2409825"/>
            <a:ext cx="636381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000" b="0" dirty="0">
                <a:latin typeface="Comic Sans MS" panose="030F0702030302020204" pitchFamily="66" charset="0"/>
              </a:rPr>
              <a:t>po úprave:</a:t>
            </a:r>
            <a:endParaRPr kumimoji="0" lang="sk-SK" altLang="sk-SK" sz="2400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2400" dirty="0">
                <a:latin typeface="Comic Sans MS" panose="030F0702030302020204" pitchFamily="66" charset="0"/>
              </a:rPr>
              <a:t>(</a:t>
            </a:r>
            <a:r>
              <a:rPr kumimoji="0" lang="sk-SK" altLang="sk-SK" sz="2400" dirty="0" smtClean="0">
                <a:latin typeface="Comic Sans MS" panose="030F0702030302020204" pitchFamily="66" charset="0"/>
              </a:rPr>
              <a:t>x</a:t>
            </a:r>
            <a:r>
              <a:rPr kumimoji="0" lang="sk-SK" altLang="sk-SK" sz="2400" baseline="30000" dirty="0" smtClean="0">
                <a:latin typeface="Comic Sans MS" panose="030F0702030302020204" pitchFamily="66" charset="0"/>
              </a:rPr>
              <a:t>2</a:t>
            </a:r>
            <a:r>
              <a:rPr kumimoji="0" lang="sk-SK" altLang="sk-SK" sz="2400" dirty="0" smtClean="0">
                <a:latin typeface="Comic Sans MS" panose="030F0702030302020204" pitchFamily="66" charset="0"/>
              </a:rPr>
              <a:t>-2xm+m</a:t>
            </a:r>
            <a:r>
              <a:rPr kumimoji="0" lang="sk-SK" altLang="sk-SK" sz="2400" baseline="30000" dirty="0" smtClean="0">
                <a:latin typeface="Comic Sans MS" panose="030F0702030302020204" pitchFamily="66" charset="0"/>
              </a:rPr>
              <a:t>2</a:t>
            </a:r>
            <a:r>
              <a:rPr kumimoji="0" lang="sk-SK" altLang="sk-SK" sz="2400" dirty="0" smtClean="0">
                <a:latin typeface="Comic Sans MS" panose="030F0702030302020204" pitchFamily="66" charset="0"/>
              </a:rPr>
              <a:t>)+(y</a:t>
            </a:r>
            <a:r>
              <a:rPr kumimoji="0" lang="sk-SK" altLang="sk-SK" sz="2400" baseline="30000" dirty="0" smtClean="0">
                <a:latin typeface="Comic Sans MS" panose="030F0702030302020204" pitchFamily="66" charset="0"/>
              </a:rPr>
              <a:t>2</a:t>
            </a:r>
            <a:r>
              <a:rPr kumimoji="0" lang="sk-SK" altLang="sk-SK" sz="2400" dirty="0" smtClean="0">
                <a:latin typeface="Comic Sans MS" panose="030F0702030302020204" pitchFamily="66" charset="0"/>
              </a:rPr>
              <a:t>-2yn+n</a:t>
            </a:r>
            <a:r>
              <a:rPr kumimoji="0" lang="sk-SK" altLang="sk-SK" sz="2400" baseline="30000" dirty="0" smtClean="0">
                <a:latin typeface="Comic Sans MS" panose="030F0702030302020204" pitchFamily="66" charset="0"/>
              </a:rPr>
              <a:t>2</a:t>
            </a:r>
            <a:r>
              <a:rPr kumimoji="0" lang="sk-SK" altLang="sk-SK" sz="2400" dirty="0" smtClean="0">
                <a:latin typeface="Comic Sans MS" panose="030F0702030302020204" pitchFamily="66" charset="0"/>
              </a:rPr>
              <a:t>)+(z</a:t>
            </a:r>
            <a:r>
              <a:rPr kumimoji="0" lang="sk-SK" altLang="sk-SK" sz="2400" baseline="30000" dirty="0" smtClean="0">
                <a:latin typeface="Comic Sans MS" panose="030F0702030302020204" pitchFamily="66" charset="0"/>
              </a:rPr>
              <a:t>2</a:t>
            </a:r>
            <a:r>
              <a:rPr kumimoji="0" lang="sk-SK" altLang="sk-SK" sz="2400" dirty="0" smtClean="0">
                <a:latin typeface="Comic Sans MS" panose="030F0702030302020204" pitchFamily="66" charset="0"/>
              </a:rPr>
              <a:t>-2zq+q</a:t>
            </a:r>
            <a:r>
              <a:rPr kumimoji="0" lang="sk-SK" altLang="sk-SK" sz="2400" baseline="30000" dirty="0" smtClean="0">
                <a:latin typeface="Comic Sans MS" panose="030F0702030302020204" pitchFamily="66" charset="0"/>
              </a:rPr>
              <a:t>2</a:t>
            </a:r>
            <a:r>
              <a:rPr kumimoji="0" lang="sk-SK" altLang="sk-SK" sz="2400" dirty="0" smtClean="0">
                <a:latin typeface="Comic Sans MS" panose="030F0702030302020204" pitchFamily="66" charset="0"/>
              </a:rPr>
              <a:t>)=r</a:t>
            </a:r>
            <a:r>
              <a:rPr kumimoji="0" lang="sk-SK" altLang="sk-SK" sz="2400" baseline="30000" dirty="0" smtClean="0">
                <a:latin typeface="Comic Sans MS" panose="030F0702030302020204" pitchFamily="66" charset="0"/>
              </a:rPr>
              <a:t>2</a:t>
            </a:r>
            <a:endParaRPr kumimoji="0" lang="sk-SK" altLang="sk-SK" sz="2400" baseline="30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0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1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1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1" grpId="0" animBg="1" autoUpdateAnimBg="0"/>
      <p:bldP spid="10282" grpId="0" animBg="1" autoUpdateAnimBg="0"/>
      <p:bldP spid="10283" grpId="0" animBg="1" autoUpdateAnimBg="0"/>
      <p:bldP spid="10284" grpId="0" animBg="1" autoUpdateAnimBg="0"/>
      <p:bldP spid="10285" grpId="0" autoUpdateAnimBg="0"/>
      <p:bldP spid="10286" grpId="0" autoUpdateAnimBg="0"/>
      <p:bldP spid="10287" grpId="0" autoUpdateAnimBg="0"/>
      <p:bldP spid="10288" grpId="0" autoUpdateAnimBg="0"/>
      <p:bldP spid="10289" grpId="0" autoUpdateAnimBg="0"/>
      <p:bldP spid="10290" grpId="0" autoUpdateAnimBg="0"/>
      <p:bldP spid="10291" grpId="0" autoUpdateAnimBg="0"/>
      <p:bldP spid="10292" grpId="0" autoUpdateAnimBg="0"/>
      <p:bldP spid="1029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13" y="1125538"/>
            <a:ext cx="7772400" cy="1258887"/>
          </a:xfrm>
        </p:spPr>
        <p:txBody>
          <a:bodyPr/>
          <a:lstStyle/>
          <a:p>
            <a:pPr>
              <a:defRPr/>
            </a:pPr>
            <a:r>
              <a:rPr lang="cs-CZ" altLang="sk-SK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Prajem</a:t>
            </a:r>
            <a:r>
              <a:rPr lang="cs-CZ" altLang="sk-SK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cs-CZ" altLang="sk-SK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príjemné</a:t>
            </a:r>
            <a:r>
              <a:rPr lang="cs-CZ" altLang="sk-SK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a </a:t>
            </a:r>
            <a:r>
              <a:rPr lang="cs-CZ" altLang="sk-SK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úspešné</a:t>
            </a:r>
            <a:r>
              <a:rPr lang="cs-CZ" altLang="sk-SK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/>
            </a:r>
            <a:br>
              <a:rPr lang="cs-CZ" altLang="sk-SK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</a:br>
            <a:r>
              <a:rPr lang="cs-CZ" altLang="sk-SK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/>
            </a:r>
            <a:br>
              <a:rPr lang="cs-CZ" altLang="sk-SK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</a:br>
            <a:r>
              <a:rPr lang="cs-CZ" altLang="sk-SK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		</a:t>
            </a:r>
            <a:r>
              <a:rPr lang="cs-CZ" altLang="sk-SK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riešenie</a:t>
            </a:r>
            <a:r>
              <a:rPr lang="cs-CZ" altLang="sk-SK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cs-CZ" altLang="sk-SK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ďalších</a:t>
            </a:r>
            <a:r>
              <a:rPr lang="cs-CZ" altLang="sk-SK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úloh!</a:t>
            </a:r>
            <a:endParaRPr lang="sk-SK" dirty="0" smtClean="0"/>
          </a:p>
        </p:txBody>
      </p:sp>
      <p:pic>
        <p:nvPicPr>
          <p:cNvPr id="13315" name="Obrázok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" t="17056" r="81981" b="59598"/>
          <a:stretch>
            <a:fillRect/>
          </a:stretch>
        </p:blipFill>
        <p:spPr bwMode="auto">
          <a:xfrm>
            <a:off x="8607425" y="19050"/>
            <a:ext cx="5365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Obdĺžnik 3"/>
          <p:cNvSpPr>
            <a:spLocks noChangeArrowheads="1"/>
          </p:cNvSpPr>
          <p:nvPr/>
        </p:nvSpPr>
        <p:spPr bwMode="auto">
          <a:xfrm>
            <a:off x="6537325" y="5949950"/>
            <a:ext cx="2066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sk-SK" altLang="sk-SK" sz="2000">
                <a:latin typeface="Comic Sans MS" panose="030F0702030302020204" pitchFamily="66" charset="0"/>
              </a:rPr>
              <a:t>Anna Černinská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učasný portrét">
  <a:themeElements>
    <a:clrScheme name="">
      <a:dk1>
        <a:srgbClr val="000000"/>
      </a:dk1>
      <a:lt1>
        <a:srgbClr val="FFFFFF"/>
      </a:lt1>
      <a:dk2>
        <a:srgbClr val="FF5050"/>
      </a:dk2>
      <a:lt2>
        <a:srgbClr val="EFC95F"/>
      </a:lt2>
      <a:accent1>
        <a:srgbClr val="FFFFFF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B95C"/>
      </a:accent6>
      <a:hlink>
        <a:srgbClr val="0066CC"/>
      </a:hlink>
      <a:folHlink>
        <a:srgbClr val="0066CC"/>
      </a:folHlink>
    </a:clrScheme>
    <a:fontScheme name="Současný portré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sk-SK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sk-SK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Současný portré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učasný portré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učasný portré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učasný portré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učasný portré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učasný portré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učasný portré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Office\Sablony\Návrhy prezentací\Současný portrét.pot</Template>
  <TotalTime>2266</TotalTime>
  <Words>455</Words>
  <Application>Microsoft Office PowerPoint</Application>
  <PresentationFormat>Prezentácia na obrazovke (4:3)</PresentationFormat>
  <Paragraphs>119</Paragraphs>
  <Slides>9</Slides>
  <Notes>0</Notes>
  <HiddenSlides>1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Comic Sans MS</vt:lpstr>
      <vt:lpstr>Monotype Sorts</vt:lpstr>
      <vt:lpstr>Symbol</vt:lpstr>
      <vt:lpstr>Tahoma</vt:lpstr>
      <vt:lpstr>Times New Roman</vt:lpstr>
      <vt:lpstr>Současný portrét</vt:lpstr>
      <vt:lpstr>GUĽOVÁ PLOCHA</vt:lpstr>
      <vt:lpstr>Obsah:</vt:lpstr>
      <vt:lpstr>Definícia guľovej plochy κ</vt:lpstr>
      <vt:lpstr>Definícia gule G</vt:lpstr>
      <vt:lpstr>Rovnica guľovej plochy</vt:lpstr>
      <vt:lpstr>Prezentácia programu PowerPoint</vt:lpstr>
      <vt:lpstr>Prezentácia programu PowerPoint</vt:lpstr>
      <vt:lpstr>Rovnica guľ.plochy</vt:lpstr>
      <vt:lpstr>Prajem príjemné a úspešné     riešenie ďalších úloh!</vt:lpstr>
    </vt:vector>
  </TitlesOfParts>
  <Company>miro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Bez nadpisu</dc:title>
  <dc:creator>cermir</dc:creator>
  <cp:lastModifiedBy>Dušan Andraško</cp:lastModifiedBy>
  <cp:revision>116</cp:revision>
  <cp:lastPrinted>2023-01-26T06:59:43Z</cp:lastPrinted>
  <dcterms:created xsi:type="dcterms:W3CDTF">2005-08-28T20:26:30Z</dcterms:created>
  <dcterms:modified xsi:type="dcterms:W3CDTF">2023-02-27T11:31:00Z</dcterms:modified>
</cp:coreProperties>
</file>