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Klepnutím na ikonu přidáte obrázek.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2E3917"/>
                </a:solidFill>
                <a:latin typeface="Comic Sans MS" pitchFamily="66" charset="0"/>
              </a:rPr>
              <a:t>Delenie desatinných čísel </a:t>
            </a:r>
            <a:endParaRPr lang="sk-SK" b="1" dirty="0">
              <a:solidFill>
                <a:srgbClr val="2E3917"/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45811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sk-SK" sz="2400" dirty="0" smtClean="0">
                <a:solidFill>
                  <a:srgbClr val="2E3917"/>
                </a:solidFill>
                <a:latin typeface="Comic Sans MS" pitchFamily="66" charset="0"/>
              </a:rPr>
              <a:t>RNDr. Anna </a:t>
            </a:r>
            <a:r>
              <a:rPr lang="sk-SK" sz="2400" dirty="0" err="1" smtClean="0">
                <a:solidFill>
                  <a:srgbClr val="2E3917"/>
                </a:solidFill>
                <a:latin typeface="Comic Sans MS" pitchFamily="66" charset="0"/>
              </a:rPr>
              <a:t>Plachtinská</a:t>
            </a:r>
            <a:endParaRPr lang="sk-SK" sz="2400" dirty="0" smtClean="0">
              <a:solidFill>
                <a:srgbClr val="2E3917"/>
              </a:solidFill>
              <a:latin typeface="Comic Sans MS" pitchFamily="66" charset="0"/>
            </a:endParaRPr>
          </a:p>
          <a:p>
            <a:pPr algn="r"/>
            <a:r>
              <a:rPr lang="sk-SK" sz="2400" dirty="0" smtClean="0">
                <a:solidFill>
                  <a:srgbClr val="2E3917"/>
                </a:solidFill>
                <a:latin typeface="Comic Sans MS" pitchFamily="66" charset="0"/>
              </a:rPr>
              <a:t>ZŠ Komenského 1962/8</a:t>
            </a:r>
          </a:p>
          <a:p>
            <a:pPr algn="r"/>
            <a:r>
              <a:rPr lang="sk-SK" sz="2400" dirty="0" smtClean="0">
                <a:solidFill>
                  <a:srgbClr val="2E3917"/>
                </a:solidFill>
                <a:latin typeface="Comic Sans MS" pitchFamily="66" charset="0"/>
              </a:rPr>
              <a:t>Trebišov</a:t>
            </a:r>
            <a:endParaRPr lang="sk-SK" sz="2400" dirty="0">
              <a:solidFill>
                <a:srgbClr val="2E3917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68958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Comic Sans MS" pitchFamily="66" charset="0"/>
              </a:rPr>
              <a:t>Skúsme najprv deliť príklady so zvyškom</a:t>
            </a:r>
            <a:endParaRPr lang="sk-SK" sz="32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00200"/>
            <a:ext cx="2483768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</a:t>
            </a:r>
            <a:r>
              <a:rPr lang="sk-SK" sz="2800" dirty="0"/>
              <a:t>14 : 4 = 3 </a:t>
            </a:r>
            <a:endParaRPr lang="sk-SK" sz="2800" dirty="0" smtClean="0"/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sk-SK" sz="2800" dirty="0" smtClean="0"/>
              <a:t>2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2800" dirty="0" smtClean="0"/>
              <a:t>14,0 : 4 = </a:t>
            </a:r>
            <a:r>
              <a:rPr lang="sk-SK" sz="2800" dirty="0" smtClean="0">
                <a:latin typeface="Comic Sans MS" pitchFamily="66" charset="0"/>
              </a:rPr>
              <a:t>3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sk-SK" sz="2800" dirty="0" smtClean="0"/>
              <a:t>2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1619672" y="1700808"/>
            <a:ext cx="6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z</a:t>
            </a:r>
            <a:r>
              <a:rPr lang="sk-SK" sz="2400" dirty="0" smtClean="0"/>
              <a:t>v.2</a:t>
            </a:r>
            <a:endParaRPr lang="sk-SK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2483768" y="1700808"/>
            <a:ext cx="64347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Poďme ešte raz ten príklad, ale počítajme </a:t>
            </a:r>
          </a:p>
          <a:p>
            <a:r>
              <a:rPr lang="sk-SK" sz="2400" dirty="0" smtClean="0">
                <a:latin typeface="Comic Sans MS" pitchFamily="66" charset="0"/>
              </a:rPr>
              <a:t>ďalej. Z delenca 14 vieme urobiť desatinné </a:t>
            </a:r>
          </a:p>
          <a:p>
            <a:r>
              <a:rPr lang="sk-SK" sz="2400" dirty="0" smtClean="0">
                <a:latin typeface="Comic Sans MS" pitchFamily="66" charset="0"/>
              </a:rPr>
              <a:t>číslo, keď za 14 dáme desatinnú čiarku </a:t>
            </a:r>
          </a:p>
          <a:p>
            <a:r>
              <a:rPr lang="sk-SK" sz="2400" dirty="0" smtClean="0">
                <a:latin typeface="Comic Sans MS" pitchFamily="66" charset="0"/>
              </a:rPr>
              <a:t>a pripíšeme ľubovoľný počet núl. Dajme len </a:t>
            </a:r>
          </a:p>
          <a:p>
            <a:r>
              <a:rPr lang="sk-SK" sz="2400" dirty="0" smtClean="0">
                <a:latin typeface="Comic Sans MS" pitchFamily="66" charset="0"/>
              </a:rPr>
              <a:t>jednu...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483768" y="3789040"/>
            <a:ext cx="708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K 2 pripíšeme tú 0 z delenca, ale POZOR, </a:t>
            </a:r>
          </a:p>
          <a:p>
            <a:r>
              <a:rPr lang="sk-SK" sz="2400" dirty="0" smtClean="0">
                <a:latin typeface="Comic Sans MS" pitchFamily="66" charset="0"/>
              </a:rPr>
              <a:t>tá je za čiarkou, tak aj do podielu dáme desatinnú čiarku a delíme ďalej...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619672" y="34290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,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67544" y="39330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0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691680" y="335699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itchFamily="66" charset="0"/>
              </a:rPr>
              <a:t>5</a:t>
            </a:r>
            <a:endParaRPr lang="sk-SK" sz="2800" dirty="0">
              <a:latin typeface="Comic Sans MS" pitchFamily="66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67544" y="4293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0</a:t>
            </a:r>
            <a:endParaRPr lang="sk-SK" sz="2800" dirty="0">
              <a:solidFill>
                <a:srgbClr val="FF0000"/>
              </a:solidFill>
            </a:endParaRPr>
          </a:p>
        </p:txBody>
      </p:sp>
      <p:pic>
        <p:nvPicPr>
          <p:cNvPr id="11" name="Obrázek 10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293096"/>
            <a:ext cx="1328280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Comic Sans MS" pitchFamily="66" charset="0"/>
              </a:rPr>
              <a:t>Ako sa delí menšie číslo väčším?</a:t>
            </a:r>
            <a:endParaRPr lang="sk-SK" sz="32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28801"/>
            <a:ext cx="2051720" cy="2016224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</a:t>
            </a:r>
            <a:r>
              <a:rPr lang="sk-SK" sz="2800" dirty="0" smtClean="0"/>
              <a:t>2     : 8 =</a:t>
            </a:r>
          </a:p>
          <a:p>
            <a:pPr>
              <a:buNone/>
            </a:pPr>
            <a:r>
              <a:rPr lang="sk-SK" sz="2800" dirty="0" smtClean="0"/>
              <a:t>  </a:t>
            </a:r>
            <a:endParaRPr lang="sk-SK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475656" y="17008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0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2699792" y="1700808"/>
            <a:ext cx="644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Opäť z 2 urobíme desatinné číslo.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23528" y="1700808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,0</a:t>
            </a:r>
            <a:endParaRPr lang="sk-SK" sz="28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1619672" y="1628800"/>
            <a:ext cx="287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,</a:t>
            </a:r>
            <a:endParaRPr lang="sk-SK" sz="32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1763688" y="17008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2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699792" y="2060848"/>
            <a:ext cx="644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Ešte stále vychádza zvyšok... </a:t>
            </a:r>
          </a:p>
          <a:p>
            <a:r>
              <a:rPr lang="sk-SK" sz="2400" dirty="0" smtClean="0">
                <a:latin typeface="Comic Sans MS" pitchFamily="66" charset="0"/>
              </a:rPr>
              <a:t>Pridajme ešte jednu 0... Deľme ďalej...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611560" y="170080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11560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395536" y="2204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1979712" y="17008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5</a:t>
            </a:r>
            <a:endParaRPr lang="sk-SK" sz="28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11560" y="292494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2699792" y="30689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Opäť vyšiel nulový zvyšok...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699792" y="3717032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A ešte urobme skúšku správnosti.</a:t>
            </a:r>
            <a:endParaRPr lang="sk-SK" sz="2400" dirty="0">
              <a:latin typeface="Comic Sans MS" pitchFamily="66" charset="0"/>
            </a:endParaRPr>
          </a:p>
        </p:txBody>
      </p:sp>
      <p:pic>
        <p:nvPicPr>
          <p:cNvPr id="17" name="Obrázek 16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789040"/>
            <a:ext cx="2230130" cy="1944216"/>
          </a:xfrm>
          <a:prstGeom prst="rect">
            <a:avLst/>
          </a:prstGeom>
        </p:spPr>
      </p:pic>
      <p:sp>
        <p:nvSpPr>
          <p:cNvPr id="18" name="TextovéPole 17"/>
          <p:cNvSpPr txBox="1"/>
          <p:nvPr/>
        </p:nvSpPr>
        <p:spPr>
          <a:xfrm>
            <a:off x="179512" y="2204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395536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4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6950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Comic Sans MS" pitchFamily="66" charset="0"/>
              </a:rPr>
              <a:t>A teraz skúsme vydeliť desatinné číslo prirodzeným</a:t>
            </a:r>
            <a:endParaRPr lang="sk-SK" sz="28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Obrázek 4" descr="sk.JPG"/>
          <p:cNvPicPr>
            <a:picLocks noChangeAspect="1"/>
          </p:cNvPicPr>
          <p:nvPr/>
        </p:nvPicPr>
        <p:blipFill>
          <a:blip r:embed="rId2" cstate="print"/>
          <a:srcRect b="13137"/>
          <a:stretch>
            <a:fillRect/>
          </a:stretch>
        </p:blipFill>
        <p:spPr>
          <a:xfrm>
            <a:off x="4716016" y="1556792"/>
            <a:ext cx="2376264" cy="1403461"/>
          </a:xfrm>
          <a:prstGeom prst="rect">
            <a:avLst/>
          </a:prstGeom>
        </p:spPr>
      </p:pic>
      <p:pic>
        <p:nvPicPr>
          <p:cNvPr id="8" name="Obrázek 7" descr="21.JPG"/>
          <p:cNvPicPr>
            <a:picLocks noChangeAspect="1"/>
          </p:cNvPicPr>
          <p:nvPr/>
        </p:nvPicPr>
        <p:blipFill>
          <a:blip r:embed="rId3" cstate="print"/>
          <a:srcRect l="50066"/>
          <a:stretch>
            <a:fillRect/>
          </a:stretch>
        </p:blipFill>
        <p:spPr>
          <a:xfrm>
            <a:off x="4716016" y="3356992"/>
            <a:ext cx="2957716" cy="2376264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 flipH="1">
            <a:off x="1089326" y="1556792"/>
            <a:ext cx="13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8,4 : 2 =  </a:t>
            </a:r>
            <a:endParaRPr lang="sk-SK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195736" y="15567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1115616" y="19168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339752" y="1484784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1331640" y="19168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2483768" y="15567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331640" y="22048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1043608" y="3212976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21,574 : 7 = </a:t>
            </a:r>
            <a:endParaRPr lang="sk-SK" sz="24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2555776" y="32129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1187624" y="35010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2699792" y="314096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1403648" y="35010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2771800" y="32129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140364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1547664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7</a:t>
            </a:r>
            <a:endParaRPr lang="sk-SK" sz="2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2915816" y="32129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8</a:t>
            </a:r>
            <a:endParaRPr lang="sk-SK" sz="2400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154766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169168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059832" y="32129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1691680" y="4437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80120"/>
          </a:xfrm>
        </p:spPr>
        <p:txBody>
          <a:bodyPr>
            <a:normAutofit/>
          </a:bodyPr>
          <a:lstStyle/>
          <a:p>
            <a:pPr algn="l"/>
            <a:r>
              <a:rPr lang="sk-SK" sz="2800" b="1" dirty="0" smtClean="0">
                <a:latin typeface="Comic Sans MS" pitchFamily="66" charset="0"/>
              </a:rPr>
              <a:t>  </a:t>
            </a:r>
            <a:r>
              <a:rPr lang="sk-SK" sz="2800" b="1" dirty="0" smtClean="0">
                <a:solidFill>
                  <a:srgbClr val="2E3917"/>
                </a:solidFill>
                <a:latin typeface="Comic Sans MS" pitchFamily="66" charset="0"/>
              </a:rPr>
              <a:t>Čo, ak dopredu vieme, na koľko desatinných</a:t>
            </a:r>
            <a:br>
              <a:rPr lang="sk-SK" sz="2800" b="1" dirty="0" smtClean="0">
                <a:solidFill>
                  <a:srgbClr val="2E3917"/>
                </a:solidFill>
                <a:latin typeface="Comic Sans MS" pitchFamily="66" charset="0"/>
              </a:rPr>
            </a:br>
            <a:r>
              <a:rPr lang="sk-SK" sz="2800" b="1" dirty="0" smtClean="0">
                <a:solidFill>
                  <a:srgbClr val="2E3917"/>
                </a:solidFill>
                <a:latin typeface="Comic Sans MS" pitchFamily="66" charset="0"/>
              </a:rPr>
              <a:t>  miest máme počítať ?</a:t>
            </a:r>
            <a:endParaRPr lang="sk-SK" sz="2800" b="1" dirty="0">
              <a:solidFill>
                <a:srgbClr val="2E3917"/>
              </a:solidFill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95536" y="170080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2E3917"/>
                </a:solidFill>
                <a:latin typeface="Comic Sans MS" pitchFamily="66" charset="0"/>
              </a:rPr>
              <a:t>Počítajte na </a:t>
            </a:r>
          </a:p>
          <a:p>
            <a:r>
              <a:rPr lang="sk-SK" sz="2000" b="1" dirty="0" smtClean="0">
                <a:solidFill>
                  <a:srgbClr val="2E3917"/>
                </a:solidFill>
                <a:latin typeface="Comic Sans MS" pitchFamily="66" charset="0"/>
              </a:rPr>
              <a:t>2 desatinné miesta:</a:t>
            </a:r>
            <a:endParaRPr lang="sk-SK" sz="2000" b="1" dirty="0">
              <a:solidFill>
                <a:srgbClr val="2E3917"/>
              </a:solidFill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39552" y="2492896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97      : 25 =</a:t>
            </a:r>
            <a:endParaRPr lang="sk-SK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827584" y="249289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,00</a:t>
            </a:r>
            <a:endParaRPr lang="sk-SK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1979712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683568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539552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123728" y="242088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899592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195736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8</a:t>
            </a:r>
            <a:endParaRPr lang="sk-SK" sz="24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899592" y="306896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83568" y="30689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043608" y="30689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899592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00</a:t>
            </a:r>
            <a:endParaRPr lang="sk-SK" sz="24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2339752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8</a:t>
            </a:r>
            <a:endParaRPr lang="sk-SK" sz="2400" dirty="0"/>
          </a:p>
        </p:txBody>
      </p:sp>
      <p:pic>
        <p:nvPicPr>
          <p:cNvPr id="18" name="Obrázek 17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068960"/>
            <a:ext cx="2046994" cy="1944216"/>
          </a:xfrm>
          <a:prstGeom prst="rect">
            <a:avLst/>
          </a:prstGeom>
        </p:spPr>
      </p:pic>
      <p:sp>
        <p:nvSpPr>
          <p:cNvPr id="19" name="TextovéPole 18"/>
          <p:cNvSpPr txBox="1"/>
          <p:nvPr/>
        </p:nvSpPr>
        <p:spPr>
          <a:xfrm>
            <a:off x="4572000" y="1700808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rgbClr val="2E3917"/>
                </a:solidFill>
                <a:latin typeface="Comic Sans MS" pitchFamily="66" charset="0"/>
              </a:rPr>
              <a:t>Počítajte na tisíciny: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4427984" y="249289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51,34   :  68 =</a:t>
            </a:r>
            <a:endParaRPr lang="sk-SK" sz="24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5148064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22" name="Poloviční rámeček 21"/>
          <p:cNvSpPr/>
          <p:nvPr/>
        </p:nvSpPr>
        <p:spPr>
          <a:xfrm rot="10800000">
            <a:off x="4572000" y="2708920"/>
            <a:ext cx="216024" cy="144016"/>
          </a:xfrm>
          <a:prstGeom prst="halfFrame">
            <a:avLst>
              <a:gd name="adj1" fmla="val 4333"/>
              <a:gd name="adj2" fmla="val 5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084168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427984" y="28529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51</a:t>
            </a:r>
            <a:endParaRPr lang="sk-SK" sz="2400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6228184" y="242088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4788024" y="2852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6300192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7</a:t>
            </a:r>
            <a:endParaRPr lang="sk-SK" sz="2400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4788024" y="314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7</a:t>
            </a:r>
            <a:endParaRPr lang="sk-SK" sz="2400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4644008" y="3140968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4932040" y="314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4932040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4788024" y="34290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5148064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6444208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6588224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36" name="TextovéPole 35"/>
          <p:cNvSpPr txBox="1"/>
          <p:nvPr/>
        </p:nvSpPr>
        <p:spPr>
          <a:xfrm>
            <a:off x="4932040" y="3717032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 </a:t>
            </a:r>
            <a:r>
              <a:rPr lang="sk-SK" sz="2400" dirty="0" err="1" smtClean="0"/>
              <a:t>0</a:t>
            </a:r>
            <a:endParaRPr lang="sk-SK" sz="2400" dirty="0"/>
          </a:p>
        </p:txBody>
      </p:sp>
      <p:pic>
        <p:nvPicPr>
          <p:cNvPr id="37" name="Obrázek 36" descr="s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2996952"/>
            <a:ext cx="2025185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Comic Sans MS" pitchFamily="66" charset="0"/>
              </a:rPr>
              <a:t>Skúste sami...</a:t>
            </a:r>
            <a:endParaRPr lang="sk-SK" sz="2800" b="1" dirty="0"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9512" y="155679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0,192 : 12 =</a:t>
            </a:r>
            <a:endParaRPr lang="sk-SK" sz="2800" dirty="0"/>
          </a:p>
        </p:txBody>
      </p:sp>
      <p:pic>
        <p:nvPicPr>
          <p:cNvPr id="5" name="Obrázek 4" descr="0,19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196752"/>
            <a:ext cx="6192688" cy="2342039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179512" y="378904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9,635 : 41 =</a:t>
            </a:r>
            <a:endParaRPr lang="sk-SK" sz="2800" dirty="0"/>
          </a:p>
        </p:txBody>
      </p:sp>
      <p:pic>
        <p:nvPicPr>
          <p:cNvPr id="7" name="Obrázek 6" descr="9,6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3501008"/>
            <a:ext cx="6192688" cy="268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latin typeface="Comic Sans MS" pitchFamily="66" charset="0"/>
              </a:rPr>
              <a:t>Domáca úloha: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608" y="1628800"/>
            <a:ext cx="673224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Povinná:</a:t>
            </a:r>
          </a:p>
          <a:p>
            <a:r>
              <a:rPr lang="sk-SK" dirty="0" smtClean="0"/>
              <a:t>PZ2 str</a:t>
            </a:r>
            <a:r>
              <a:rPr lang="sk-SK" dirty="0" smtClean="0"/>
              <a:t>.: 3</a:t>
            </a:r>
            <a:r>
              <a:rPr lang="sk-SK" dirty="0" smtClean="0"/>
              <a:t>/ úloha 2 a); b); c)</a:t>
            </a:r>
            <a:endParaRPr lang="sk-SK" dirty="0" smtClean="0"/>
          </a:p>
          <a:p>
            <a:pPr>
              <a:buNone/>
            </a:pPr>
            <a:r>
              <a:rPr lang="sk-SK" sz="2800" b="1" dirty="0" smtClean="0">
                <a:latin typeface="Comic Sans MS" pitchFamily="66" charset="0"/>
              </a:rPr>
              <a:t>Dobrovoľná</a:t>
            </a:r>
            <a:r>
              <a:rPr lang="sk-SK" sz="2800" b="1" dirty="0" smtClean="0">
                <a:latin typeface="Comic Sans MS" pitchFamily="66" charset="0"/>
              </a:rPr>
              <a:t>:</a:t>
            </a:r>
          </a:p>
          <a:p>
            <a:r>
              <a:rPr lang="sk-SK" dirty="0" smtClean="0"/>
              <a:t>PZ2 </a:t>
            </a:r>
            <a:r>
              <a:rPr lang="sk-SK" dirty="0"/>
              <a:t>str.: 3/ úloha 2 </a:t>
            </a:r>
            <a:r>
              <a:rPr lang="sk-SK" dirty="0" smtClean="0"/>
              <a:t>d)</a:t>
            </a:r>
          </a:p>
          <a:p>
            <a:pPr marL="0" indent="0">
              <a:buNone/>
            </a:pPr>
            <a:r>
              <a:rPr lang="sk-SK" b="1" dirty="0" smtClean="0"/>
              <a:t>Špeciálna pre Petru a Luciu:</a:t>
            </a:r>
          </a:p>
          <a:p>
            <a:pPr marL="0" indent="0">
              <a:buNone/>
            </a:pPr>
            <a:r>
              <a:rPr lang="sk-SK" dirty="0" smtClean="0"/>
              <a:t>Vypočítaj spamäti:</a:t>
            </a:r>
          </a:p>
          <a:p>
            <a:pPr marL="0" indent="0">
              <a:buNone/>
            </a:pPr>
            <a:r>
              <a:rPr lang="sk-SK" dirty="0" smtClean="0"/>
              <a:t>a) 24,36 : 4 =</a:t>
            </a:r>
          </a:p>
          <a:p>
            <a:pPr marL="0" indent="0">
              <a:buNone/>
            </a:pPr>
            <a:r>
              <a:rPr lang="sk-SK" dirty="0" smtClean="0"/>
              <a:t>b) 220,05 : 5 =</a:t>
            </a:r>
            <a:endParaRPr lang="sk-SK" dirty="0"/>
          </a:p>
          <a:p>
            <a:endParaRPr lang="sk-SK" dirty="0"/>
          </a:p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enie desatinných čísel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Delenie desatinných čísel</Template>
  <TotalTime>85</TotalTime>
  <Words>307</Words>
  <Application>Microsoft Office PowerPoint</Application>
  <PresentationFormat>Prezentácia na obrazovke (4:3)</PresentationFormat>
  <Paragraphs>109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Delenie desatinných čísel</vt:lpstr>
      <vt:lpstr>Delenie desatinných čísel </vt:lpstr>
      <vt:lpstr>Skúsme najprv deliť príklady so zvyškom</vt:lpstr>
      <vt:lpstr>Ako sa delí menšie číslo väčším?</vt:lpstr>
      <vt:lpstr>A teraz skúsme vydeliť desatinné číslo prirodzeným</vt:lpstr>
      <vt:lpstr>  Čo, ak dopredu vieme, na koľko desatinných   miest máme počítať ?</vt:lpstr>
      <vt:lpstr>Skúste sami...</vt:lpstr>
      <vt:lpstr>Domáca úloha: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desatinných čísel</dc:title>
  <dc:creator>HpElite</dc:creator>
  <cp:lastModifiedBy>Dušan Andraško</cp:lastModifiedBy>
  <cp:revision>11</cp:revision>
  <dcterms:created xsi:type="dcterms:W3CDTF">2020-12-10T13:28:42Z</dcterms:created>
  <dcterms:modified xsi:type="dcterms:W3CDTF">2022-01-25T09:45:59Z</dcterms:modified>
</cp:coreProperties>
</file>