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1. 2. 2022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1. 2. 2022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1. 2. 2022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1. 2. 2022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1. 2. 2022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1. 2. 2022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1. 2. 2022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1. 2. 2022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1. 2. 2022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1. 2. 2022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E46-7E48-40DB-9879-2DBD309FDAA8}" type="datetimeFigureOut">
              <a:rPr lang="sk-SK" smtClean="0"/>
              <a:pPr/>
              <a:t>1. 2. 2022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FE46-7E48-40DB-9879-2DBD309FDAA8}" type="datetimeFigureOut">
              <a:rPr lang="sk-SK" smtClean="0"/>
              <a:pPr/>
              <a:t>1. 2. 2022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024F-1A7D-4214-9A5E-EEBDE077704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004800"/>
                </a:solidFill>
                <a:latin typeface="Comic Sans MS" pitchFamily="66" charset="0"/>
              </a:rPr>
              <a:t>Delenie desatinných čísel</a:t>
            </a:r>
            <a:br>
              <a:rPr lang="sk-SK" b="1" dirty="0" smtClean="0">
                <a:solidFill>
                  <a:srgbClr val="004800"/>
                </a:solidFill>
                <a:latin typeface="Comic Sans MS" pitchFamily="66" charset="0"/>
              </a:rPr>
            </a:br>
            <a:r>
              <a:rPr lang="sk-SK" b="1" dirty="0" smtClean="0">
                <a:solidFill>
                  <a:srgbClr val="004800"/>
                </a:solidFill>
                <a:latin typeface="Comic Sans MS" pitchFamily="66" charset="0"/>
              </a:rPr>
              <a:t>časť 2.</a:t>
            </a:r>
            <a:endParaRPr lang="sk-SK" b="1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1760" y="422108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RNDr. Anna </a:t>
            </a:r>
            <a:r>
              <a:rPr lang="sk-SK" sz="2400" dirty="0" err="1" smtClean="0">
                <a:solidFill>
                  <a:srgbClr val="004800"/>
                </a:solidFill>
                <a:latin typeface="Comic Sans MS" pitchFamily="66" charset="0"/>
              </a:rPr>
              <a:t>Plachtinská</a:t>
            </a:r>
            <a:endParaRPr lang="sk-SK" sz="2400" dirty="0" smtClean="0">
              <a:solidFill>
                <a:srgbClr val="004800"/>
              </a:solidFill>
              <a:latin typeface="Comic Sans MS" pitchFamily="66" charset="0"/>
            </a:endParaRPr>
          </a:p>
          <a:p>
            <a:pPr algn="r"/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ZŠ Komenského 1692/8</a:t>
            </a:r>
          </a:p>
          <a:p>
            <a:pPr algn="r"/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Trebišov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4800"/>
                </a:solidFill>
                <a:latin typeface="Comic Sans MS" pitchFamily="66" charset="0"/>
              </a:rPr>
              <a:t>Všimnite si...</a:t>
            </a:r>
            <a:endParaRPr lang="sk-SK" sz="3600" b="1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 8 : 2 = 4               ale aj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80 : 20 = 4           ale aj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800 : 200 = 4       ale aj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8 000 : 2 000 = 4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Ak vynásobíme delenca aj deliteľa</a:t>
            </a:r>
          </a:p>
          <a:p>
            <a:pPr>
              <a:buNone/>
            </a:pPr>
            <a:r>
              <a:rPr lang="sk-SK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rovnakým nenulovým číslom, podiel sa</a:t>
            </a:r>
          </a:p>
          <a:p>
            <a:pPr>
              <a:buNone/>
            </a:pPr>
            <a:r>
              <a:rPr lang="sk-SK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nezmení!!!</a:t>
            </a:r>
            <a:endParaRPr lang="sk-SK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868958"/>
          </a:xfrm>
        </p:spPr>
        <p:txBody>
          <a:bodyPr>
            <a:normAutofit/>
          </a:bodyPr>
          <a:lstStyle/>
          <a:p>
            <a:r>
              <a:rPr lang="sk-SK" sz="3000" b="1" dirty="0" smtClean="0">
                <a:solidFill>
                  <a:srgbClr val="004800"/>
                </a:solidFill>
                <a:latin typeface="Comic Sans MS" pitchFamily="66" charset="0"/>
              </a:rPr>
              <a:t>A teraz to využime pri delení desatinným číslom</a:t>
            </a:r>
            <a:endParaRPr lang="sk-SK" sz="3000" b="1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600200"/>
            <a:ext cx="3600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3000" dirty="0" smtClean="0"/>
              <a:t> </a:t>
            </a:r>
            <a:r>
              <a:rPr lang="sk-SK" sz="2800" dirty="0" smtClean="0"/>
              <a:t>7,52 : 0,2 =        /.10</a:t>
            </a:r>
          </a:p>
          <a:p>
            <a:pPr>
              <a:buNone/>
            </a:pPr>
            <a:endParaRPr lang="sk-SK" sz="3000" dirty="0">
              <a:solidFill>
                <a:srgbClr val="0048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sk-SK" sz="3000" dirty="0" smtClean="0">
                <a:solidFill>
                  <a:srgbClr val="004800"/>
                </a:solidFill>
                <a:latin typeface="Comic Sans MS" pitchFamily="66" charset="0"/>
              </a:rPr>
              <a:t> </a:t>
            </a:r>
            <a:r>
              <a:rPr lang="sk-SK" sz="2800" dirty="0" smtClean="0">
                <a:latin typeface="+mj-lt"/>
              </a:rPr>
              <a:t>75,2 : 2 = </a:t>
            </a:r>
            <a:endParaRPr lang="sk-SK" sz="2800" dirty="0">
              <a:latin typeface="+mj-lt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4067944" y="1628800"/>
            <a:ext cx="462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Vynásobme delenca aj deliteľa </a:t>
            </a:r>
          </a:p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číslom 10 ...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67944" y="27089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Toto už deliť vieme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691680" y="270892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 smtClean="0"/>
              <a:t>3</a:t>
            </a:r>
            <a:endParaRPr lang="sk-SK" sz="30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179512" y="3068960"/>
            <a:ext cx="4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1</a:t>
            </a:r>
            <a:endParaRPr lang="sk-SK" sz="28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395536" y="306896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5</a:t>
            </a:r>
            <a:endParaRPr lang="sk-SK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1907704" y="270892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 smtClean="0"/>
              <a:t>7</a:t>
            </a:r>
            <a:endParaRPr lang="sk-SK" sz="30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395536" y="342900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1</a:t>
            </a:r>
            <a:endParaRPr lang="sk-SK" sz="28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2051720" y="270892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,</a:t>
            </a:r>
            <a:endParaRPr lang="sk-SK" sz="32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11560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2</a:t>
            </a:r>
            <a:endParaRPr lang="sk-SK" sz="28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2195736" y="270892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/>
              <a:t>6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611560" y="38610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4139952" y="3212976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Poďme urobiť skúšku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1691680" y="3573016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37,6</a:t>
            </a:r>
          </a:p>
          <a:p>
            <a:r>
              <a:rPr lang="sk-SK" sz="2800" u="sng" dirty="0" smtClean="0"/>
              <a:t>. 0,2</a:t>
            </a:r>
            <a:endParaRPr lang="sk-SK" sz="2800" u="sng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4283968" y="4005064"/>
            <a:ext cx="3919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latin typeface="Comic Sans MS" pitchFamily="66" charset="0"/>
              </a:rPr>
              <a:t>POZOR ! Násobíme podiel </a:t>
            </a:r>
          </a:p>
          <a:p>
            <a:r>
              <a:rPr lang="sk-SK" sz="2400" u="sng" dirty="0" smtClean="0">
                <a:solidFill>
                  <a:srgbClr val="FF0000"/>
                </a:solidFill>
                <a:latin typeface="Comic Sans MS" pitchFamily="66" charset="0"/>
              </a:rPr>
              <a:t>pôvodným</a:t>
            </a:r>
            <a:r>
              <a:rPr lang="sk-SK" sz="2400" dirty="0" smtClean="0">
                <a:solidFill>
                  <a:srgbClr val="FF0000"/>
                </a:solidFill>
                <a:latin typeface="Comic Sans MS" pitchFamily="66" charset="0"/>
              </a:rPr>
              <a:t> deliteľom!!!</a:t>
            </a:r>
            <a:endParaRPr lang="sk-SK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2123728" y="44371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2</a:t>
            </a:r>
            <a:endParaRPr lang="sk-SK" sz="28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1907704" y="44371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5</a:t>
            </a:r>
            <a:endParaRPr lang="sk-SK" sz="2800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1691680" y="44371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7</a:t>
            </a:r>
            <a:endParaRPr lang="sk-SK" sz="28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2699792" y="3573016"/>
            <a:ext cx="1224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  1 </a:t>
            </a:r>
            <a:r>
              <a:rPr lang="sk-SK" sz="1200" dirty="0" smtClean="0">
                <a:solidFill>
                  <a:srgbClr val="FF0000"/>
                </a:solidFill>
              </a:rPr>
              <a:t>des. m.</a:t>
            </a:r>
          </a:p>
          <a:p>
            <a:r>
              <a:rPr lang="sk-SK" sz="2800" u="sng" dirty="0" smtClean="0">
                <a:solidFill>
                  <a:srgbClr val="FF0000"/>
                </a:solidFill>
              </a:rPr>
              <a:t>+1 </a:t>
            </a:r>
            <a:r>
              <a:rPr lang="sk-SK" sz="1200" u="sng" dirty="0" smtClean="0">
                <a:solidFill>
                  <a:srgbClr val="FF0000"/>
                </a:solidFill>
              </a:rPr>
              <a:t>des . m.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  2 </a:t>
            </a:r>
            <a:r>
              <a:rPr lang="sk-SK" sz="1200" dirty="0" smtClean="0">
                <a:solidFill>
                  <a:srgbClr val="FF0000"/>
                </a:solidFill>
              </a:rPr>
              <a:t>des. m.</a:t>
            </a:r>
            <a:endParaRPr lang="sk-SK" sz="1200" dirty="0">
              <a:solidFill>
                <a:srgbClr val="FF0000"/>
              </a:solidFill>
            </a:endParaRPr>
          </a:p>
        </p:txBody>
      </p:sp>
      <p:cxnSp>
        <p:nvCxnSpPr>
          <p:cNvPr id="23" name="Přímá spojovací šipka 22"/>
          <p:cNvCxnSpPr/>
          <p:nvPr/>
        </p:nvCxnSpPr>
        <p:spPr>
          <a:xfrm flipH="1">
            <a:off x="2627784" y="472514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1835696" y="4437112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,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25" name="Prstenec 24"/>
          <p:cNvSpPr/>
          <p:nvPr/>
        </p:nvSpPr>
        <p:spPr>
          <a:xfrm>
            <a:off x="1619672" y="2708920"/>
            <a:ext cx="1008112" cy="504056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6" name="Zahnutá šipka doleva 25"/>
          <p:cNvSpPr/>
          <p:nvPr/>
        </p:nvSpPr>
        <p:spPr>
          <a:xfrm>
            <a:off x="2555776" y="2996952"/>
            <a:ext cx="432048" cy="864096"/>
          </a:xfrm>
          <a:prstGeom prst="curvedLeftArrow">
            <a:avLst>
              <a:gd name="adj1" fmla="val 0"/>
              <a:gd name="adj2" fmla="val 14937"/>
              <a:gd name="adj3" fmla="val 1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7" name="Prstenec 26"/>
          <p:cNvSpPr/>
          <p:nvPr/>
        </p:nvSpPr>
        <p:spPr>
          <a:xfrm>
            <a:off x="1115616" y="1628800"/>
            <a:ext cx="576064" cy="504056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31" name="Volný tvar 30"/>
          <p:cNvSpPr/>
          <p:nvPr/>
        </p:nvSpPr>
        <p:spPr>
          <a:xfrm>
            <a:off x="655787" y="1536192"/>
            <a:ext cx="3495589" cy="3739896"/>
          </a:xfrm>
          <a:custGeom>
            <a:avLst/>
            <a:gdLst>
              <a:gd name="connsiteX0" fmla="*/ 953557 w 3495589"/>
              <a:gd name="connsiteY0" fmla="*/ 82296 h 3739896"/>
              <a:gd name="connsiteX1" fmla="*/ 1127293 w 3495589"/>
              <a:gd name="connsiteY1" fmla="*/ 64008 h 3739896"/>
              <a:gd name="connsiteX2" fmla="*/ 1163869 w 3495589"/>
              <a:gd name="connsiteY2" fmla="*/ 54864 h 3739896"/>
              <a:gd name="connsiteX3" fmla="*/ 1209589 w 3495589"/>
              <a:gd name="connsiteY3" fmla="*/ 45720 h 3739896"/>
              <a:gd name="connsiteX4" fmla="*/ 1237021 w 3495589"/>
              <a:gd name="connsiteY4" fmla="*/ 36576 h 3739896"/>
              <a:gd name="connsiteX5" fmla="*/ 1374181 w 3495589"/>
              <a:gd name="connsiteY5" fmla="*/ 9144 h 3739896"/>
              <a:gd name="connsiteX6" fmla="*/ 1685077 w 3495589"/>
              <a:gd name="connsiteY6" fmla="*/ 0 h 3739896"/>
              <a:gd name="connsiteX7" fmla="*/ 2370877 w 3495589"/>
              <a:gd name="connsiteY7" fmla="*/ 9144 h 3739896"/>
              <a:gd name="connsiteX8" fmla="*/ 2407453 w 3495589"/>
              <a:gd name="connsiteY8" fmla="*/ 18288 h 3739896"/>
              <a:gd name="connsiteX9" fmla="*/ 2480605 w 3495589"/>
              <a:gd name="connsiteY9" fmla="*/ 54864 h 3739896"/>
              <a:gd name="connsiteX10" fmla="*/ 2517181 w 3495589"/>
              <a:gd name="connsiteY10" fmla="*/ 73152 h 3739896"/>
              <a:gd name="connsiteX11" fmla="*/ 2544613 w 3495589"/>
              <a:gd name="connsiteY11" fmla="*/ 82296 h 3739896"/>
              <a:gd name="connsiteX12" fmla="*/ 2581189 w 3495589"/>
              <a:gd name="connsiteY12" fmla="*/ 100584 h 3739896"/>
              <a:gd name="connsiteX13" fmla="*/ 2617765 w 3495589"/>
              <a:gd name="connsiteY13" fmla="*/ 109728 h 3739896"/>
              <a:gd name="connsiteX14" fmla="*/ 2700061 w 3495589"/>
              <a:gd name="connsiteY14" fmla="*/ 155448 h 3739896"/>
              <a:gd name="connsiteX15" fmla="*/ 2764069 w 3495589"/>
              <a:gd name="connsiteY15" fmla="*/ 210312 h 3739896"/>
              <a:gd name="connsiteX16" fmla="*/ 2818933 w 3495589"/>
              <a:gd name="connsiteY16" fmla="*/ 265176 h 3739896"/>
              <a:gd name="connsiteX17" fmla="*/ 2855509 w 3495589"/>
              <a:gd name="connsiteY17" fmla="*/ 320040 h 3739896"/>
              <a:gd name="connsiteX18" fmla="*/ 2901229 w 3495589"/>
              <a:gd name="connsiteY18" fmla="*/ 365760 h 3739896"/>
              <a:gd name="connsiteX19" fmla="*/ 2919517 w 3495589"/>
              <a:gd name="connsiteY19" fmla="*/ 393192 h 3739896"/>
              <a:gd name="connsiteX20" fmla="*/ 2946949 w 3495589"/>
              <a:gd name="connsiteY20" fmla="*/ 420624 h 3739896"/>
              <a:gd name="connsiteX21" fmla="*/ 2956093 w 3495589"/>
              <a:gd name="connsiteY21" fmla="*/ 448056 h 3739896"/>
              <a:gd name="connsiteX22" fmla="*/ 2983525 w 3495589"/>
              <a:gd name="connsiteY22" fmla="*/ 475488 h 3739896"/>
              <a:gd name="connsiteX23" fmla="*/ 3001813 w 3495589"/>
              <a:gd name="connsiteY23" fmla="*/ 512064 h 3739896"/>
              <a:gd name="connsiteX24" fmla="*/ 3020101 w 3495589"/>
              <a:gd name="connsiteY24" fmla="*/ 539496 h 3739896"/>
              <a:gd name="connsiteX25" fmla="*/ 3038389 w 3495589"/>
              <a:gd name="connsiteY25" fmla="*/ 603504 h 3739896"/>
              <a:gd name="connsiteX26" fmla="*/ 3047533 w 3495589"/>
              <a:gd name="connsiteY26" fmla="*/ 704088 h 3739896"/>
              <a:gd name="connsiteX27" fmla="*/ 3065821 w 3495589"/>
              <a:gd name="connsiteY27" fmla="*/ 905256 h 3739896"/>
              <a:gd name="connsiteX28" fmla="*/ 3084109 w 3495589"/>
              <a:gd name="connsiteY28" fmla="*/ 1453896 h 3739896"/>
              <a:gd name="connsiteX29" fmla="*/ 3111541 w 3495589"/>
              <a:gd name="connsiteY29" fmla="*/ 1545336 h 3739896"/>
              <a:gd name="connsiteX30" fmla="*/ 3129829 w 3495589"/>
              <a:gd name="connsiteY30" fmla="*/ 1609344 h 3739896"/>
              <a:gd name="connsiteX31" fmla="*/ 3138973 w 3495589"/>
              <a:gd name="connsiteY31" fmla="*/ 1892808 h 3739896"/>
              <a:gd name="connsiteX32" fmla="*/ 3148117 w 3495589"/>
              <a:gd name="connsiteY32" fmla="*/ 2066544 h 3739896"/>
              <a:gd name="connsiteX33" fmla="*/ 3202981 w 3495589"/>
              <a:gd name="connsiteY33" fmla="*/ 2185416 h 3739896"/>
              <a:gd name="connsiteX34" fmla="*/ 3221269 w 3495589"/>
              <a:gd name="connsiteY34" fmla="*/ 2249424 h 3739896"/>
              <a:gd name="connsiteX35" fmla="*/ 3239557 w 3495589"/>
              <a:gd name="connsiteY35" fmla="*/ 2286000 h 3739896"/>
              <a:gd name="connsiteX36" fmla="*/ 3248701 w 3495589"/>
              <a:gd name="connsiteY36" fmla="*/ 2313432 h 3739896"/>
              <a:gd name="connsiteX37" fmla="*/ 3257845 w 3495589"/>
              <a:gd name="connsiteY37" fmla="*/ 2350008 h 3739896"/>
              <a:gd name="connsiteX38" fmla="*/ 3294421 w 3495589"/>
              <a:gd name="connsiteY38" fmla="*/ 2423160 h 3739896"/>
              <a:gd name="connsiteX39" fmla="*/ 3303565 w 3495589"/>
              <a:gd name="connsiteY39" fmla="*/ 2450592 h 3739896"/>
              <a:gd name="connsiteX40" fmla="*/ 3321853 w 3495589"/>
              <a:gd name="connsiteY40" fmla="*/ 2487168 h 3739896"/>
              <a:gd name="connsiteX41" fmla="*/ 3340141 w 3495589"/>
              <a:gd name="connsiteY41" fmla="*/ 2514600 h 3739896"/>
              <a:gd name="connsiteX42" fmla="*/ 3367573 w 3495589"/>
              <a:gd name="connsiteY42" fmla="*/ 2615184 h 3739896"/>
              <a:gd name="connsiteX43" fmla="*/ 3385861 w 3495589"/>
              <a:gd name="connsiteY43" fmla="*/ 2670048 h 3739896"/>
              <a:gd name="connsiteX44" fmla="*/ 3395005 w 3495589"/>
              <a:gd name="connsiteY44" fmla="*/ 2697480 h 3739896"/>
              <a:gd name="connsiteX45" fmla="*/ 3431581 w 3495589"/>
              <a:gd name="connsiteY45" fmla="*/ 2798064 h 3739896"/>
              <a:gd name="connsiteX46" fmla="*/ 3449869 w 3495589"/>
              <a:gd name="connsiteY46" fmla="*/ 2862072 h 3739896"/>
              <a:gd name="connsiteX47" fmla="*/ 3468157 w 3495589"/>
              <a:gd name="connsiteY47" fmla="*/ 2916936 h 3739896"/>
              <a:gd name="connsiteX48" fmla="*/ 3486445 w 3495589"/>
              <a:gd name="connsiteY48" fmla="*/ 2971800 h 3739896"/>
              <a:gd name="connsiteX49" fmla="*/ 3495589 w 3495589"/>
              <a:gd name="connsiteY49" fmla="*/ 2999232 h 3739896"/>
              <a:gd name="connsiteX50" fmla="*/ 3486445 w 3495589"/>
              <a:gd name="connsiteY50" fmla="*/ 3072384 h 3739896"/>
              <a:gd name="connsiteX51" fmla="*/ 3477301 w 3495589"/>
              <a:gd name="connsiteY51" fmla="*/ 3099816 h 3739896"/>
              <a:gd name="connsiteX52" fmla="*/ 3449869 w 3495589"/>
              <a:gd name="connsiteY52" fmla="*/ 3236976 h 3739896"/>
              <a:gd name="connsiteX53" fmla="*/ 3440725 w 3495589"/>
              <a:gd name="connsiteY53" fmla="*/ 3264408 h 3739896"/>
              <a:gd name="connsiteX54" fmla="*/ 3431581 w 3495589"/>
              <a:gd name="connsiteY54" fmla="*/ 3291840 h 3739896"/>
              <a:gd name="connsiteX55" fmla="*/ 3385861 w 3495589"/>
              <a:gd name="connsiteY55" fmla="*/ 3337560 h 3739896"/>
              <a:gd name="connsiteX56" fmla="*/ 3358429 w 3495589"/>
              <a:gd name="connsiteY56" fmla="*/ 3364992 h 3739896"/>
              <a:gd name="connsiteX57" fmla="*/ 3303565 w 3495589"/>
              <a:gd name="connsiteY57" fmla="*/ 3383280 h 3739896"/>
              <a:gd name="connsiteX58" fmla="*/ 3276133 w 3495589"/>
              <a:gd name="connsiteY58" fmla="*/ 3401568 h 3739896"/>
              <a:gd name="connsiteX59" fmla="*/ 3239557 w 3495589"/>
              <a:gd name="connsiteY59" fmla="*/ 3410712 h 3739896"/>
              <a:gd name="connsiteX60" fmla="*/ 3184693 w 3495589"/>
              <a:gd name="connsiteY60" fmla="*/ 3429000 h 3739896"/>
              <a:gd name="connsiteX61" fmla="*/ 3148117 w 3495589"/>
              <a:gd name="connsiteY61" fmla="*/ 3438144 h 3739896"/>
              <a:gd name="connsiteX62" fmla="*/ 3111541 w 3495589"/>
              <a:gd name="connsiteY62" fmla="*/ 3456432 h 3739896"/>
              <a:gd name="connsiteX63" fmla="*/ 3020101 w 3495589"/>
              <a:gd name="connsiteY63" fmla="*/ 3474720 h 3739896"/>
              <a:gd name="connsiteX64" fmla="*/ 2892085 w 3495589"/>
              <a:gd name="connsiteY64" fmla="*/ 3502152 h 3739896"/>
              <a:gd name="connsiteX65" fmla="*/ 2837221 w 3495589"/>
              <a:gd name="connsiteY65" fmla="*/ 3538728 h 3739896"/>
              <a:gd name="connsiteX66" fmla="*/ 2736637 w 3495589"/>
              <a:gd name="connsiteY66" fmla="*/ 3566160 h 3739896"/>
              <a:gd name="connsiteX67" fmla="*/ 2370877 w 3495589"/>
              <a:gd name="connsiteY67" fmla="*/ 3584448 h 3739896"/>
              <a:gd name="connsiteX68" fmla="*/ 2142277 w 3495589"/>
              <a:gd name="connsiteY68" fmla="*/ 3602736 h 3739896"/>
              <a:gd name="connsiteX69" fmla="*/ 2105701 w 3495589"/>
              <a:gd name="connsiteY69" fmla="*/ 3611880 h 3739896"/>
              <a:gd name="connsiteX70" fmla="*/ 1922821 w 3495589"/>
              <a:gd name="connsiteY70" fmla="*/ 3621024 h 3739896"/>
              <a:gd name="connsiteX71" fmla="*/ 1730797 w 3495589"/>
              <a:gd name="connsiteY71" fmla="*/ 3639312 h 3739896"/>
              <a:gd name="connsiteX72" fmla="*/ 1685077 w 3495589"/>
              <a:gd name="connsiteY72" fmla="*/ 3648456 h 3739896"/>
              <a:gd name="connsiteX73" fmla="*/ 1657645 w 3495589"/>
              <a:gd name="connsiteY73" fmla="*/ 3657600 h 3739896"/>
              <a:gd name="connsiteX74" fmla="*/ 1511341 w 3495589"/>
              <a:gd name="connsiteY74" fmla="*/ 3666744 h 3739896"/>
              <a:gd name="connsiteX75" fmla="*/ 1438189 w 3495589"/>
              <a:gd name="connsiteY75" fmla="*/ 3685032 h 3739896"/>
              <a:gd name="connsiteX76" fmla="*/ 1401613 w 3495589"/>
              <a:gd name="connsiteY76" fmla="*/ 3694176 h 3739896"/>
              <a:gd name="connsiteX77" fmla="*/ 1264453 w 3495589"/>
              <a:gd name="connsiteY77" fmla="*/ 3703320 h 3739896"/>
              <a:gd name="connsiteX78" fmla="*/ 1200445 w 3495589"/>
              <a:gd name="connsiteY78" fmla="*/ 3712464 h 3739896"/>
              <a:gd name="connsiteX79" fmla="*/ 1173013 w 3495589"/>
              <a:gd name="connsiteY79" fmla="*/ 3721608 h 3739896"/>
              <a:gd name="connsiteX80" fmla="*/ 1099861 w 3495589"/>
              <a:gd name="connsiteY80" fmla="*/ 3730752 h 3739896"/>
              <a:gd name="connsiteX81" fmla="*/ 1044997 w 3495589"/>
              <a:gd name="connsiteY81" fmla="*/ 3739896 h 3739896"/>
              <a:gd name="connsiteX82" fmla="*/ 798109 w 3495589"/>
              <a:gd name="connsiteY82" fmla="*/ 3730752 h 3739896"/>
              <a:gd name="connsiteX83" fmla="*/ 706669 w 3495589"/>
              <a:gd name="connsiteY83" fmla="*/ 3703320 h 3739896"/>
              <a:gd name="connsiteX84" fmla="*/ 670093 w 3495589"/>
              <a:gd name="connsiteY84" fmla="*/ 3694176 h 3739896"/>
              <a:gd name="connsiteX85" fmla="*/ 624373 w 3495589"/>
              <a:gd name="connsiteY85" fmla="*/ 3675888 h 3739896"/>
              <a:gd name="connsiteX86" fmla="*/ 578653 w 3495589"/>
              <a:gd name="connsiteY86" fmla="*/ 3666744 h 3739896"/>
              <a:gd name="connsiteX87" fmla="*/ 514645 w 3495589"/>
              <a:gd name="connsiteY87" fmla="*/ 3648456 h 3739896"/>
              <a:gd name="connsiteX88" fmla="*/ 423205 w 3495589"/>
              <a:gd name="connsiteY88" fmla="*/ 3630168 h 3739896"/>
              <a:gd name="connsiteX89" fmla="*/ 386629 w 3495589"/>
              <a:gd name="connsiteY89" fmla="*/ 3611880 h 3739896"/>
              <a:gd name="connsiteX90" fmla="*/ 350053 w 3495589"/>
              <a:gd name="connsiteY90" fmla="*/ 3602736 h 3739896"/>
              <a:gd name="connsiteX91" fmla="*/ 249469 w 3495589"/>
              <a:gd name="connsiteY91" fmla="*/ 3538728 h 3739896"/>
              <a:gd name="connsiteX92" fmla="*/ 203749 w 3495589"/>
              <a:gd name="connsiteY92" fmla="*/ 3520440 h 3739896"/>
              <a:gd name="connsiteX93" fmla="*/ 167173 w 3495589"/>
              <a:gd name="connsiteY93" fmla="*/ 3493008 h 3739896"/>
              <a:gd name="connsiteX94" fmla="*/ 139741 w 3495589"/>
              <a:gd name="connsiteY94" fmla="*/ 3474720 h 3739896"/>
              <a:gd name="connsiteX95" fmla="*/ 75733 w 3495589"/>
              <a:gd name="connsiteY95" fmla="*/ 3383280 h 3739896"/>
              <a:gd name="connsiteX96" fmla="*/ 39157 w 3495589"/>
              <a:gd name="connsiteY96" fmla="*/ 3282696 h 3739896"/>
              <a:gd name="connsiteX97" fmla="*/ 20869 w 3495589"/>
              <a:gd name="connsiteY97" fmla="*/ 3246120 h 3739896"/>
              <a:gd name="connsiteX98" fmla="*/ 2581 w 3495589"/>
              <a:gd name="connsiteY98" fmla="*/ 3154680 h 3739896"/>
              <a:gd name="connsiteX99" fmla="*/ 11725 w 3495589"/>
              <a:gd name="connsiteY99" fmla="*/ 3044952 h 3739896"/>
              <a:gd name="connsiteX100" fmla="*/ 20869 w 3495589"/>
              <a:gd name="connsiteY100" fmla="*/ 3008376 h 3739896"/>
              <a:gd name="connsiteX101" fmla="*/ 30013 w 3495589"/>
              <a:gd name="connsiteY101" fmla="*/ 2962656 h 3739896"/>
              <a:gd name="connsiteX102" fmla="*/ 48301 w 3495589"/>
              <a:gd name="connsiteY102" fmla="*/ 2852928 h 3739896"/>
              <a:gd name="connsiteX103" fmla="*/ 66589 w 3495589"/>
              <a:gd name="connsiteY103" fmla="*/ 2807208 h 3739896"/>
              <a:gd name="connsiteX104" fmla="*/ 130597 w 3495589"/>
              <a:gd name="connsiteY104" fmla="*/ 2752344 h 3739896"/>
              <a:gd name="connsiteX105" fmla="*/ 203749 w 3495589"/>
              <a:gd name="connsiteY105" fmla="*/ 2715768 h 3739896"/>
              <a:gd name="connsiteX106" fmla="*/ 240325 w 3495589"/>
              <a:gd name="connsiteY106" fmla="*/ 2706624 h 3739896"/>
              <a:gd name="connsiteX107" fmla="*/ 340909 w 3495589"/>
              <a:gd name="connsiteY107" fmla="*/ 2679192 h 3739896"/>
              <a:gd name="connsiteX108" fmla="*/ 542077 w 3495589"/>
              <a:gd name="connsiteY108" fmla="*/ 2688336 h 3739896"/>
              <a:gd name="connsiteX109" fmla="*/ 596941 w 3495589"/>
              <a:gd name="connsiteY109" fmla="*/ 2697480 h 3739896"/>
              <a:gd name="connsiteX110" fmla="*/ 642661 w 3495589"/>
              <a:gd name="connsiteY110" fmla="*/ 2706624 h 3739896"/>
              <a:gd name="connsiteX111" fmla="*/ 1136437 w 3495589"/>
              <a:gd name="connsiteY111" fmla="*/ 2706624 h 373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495589" h="3739896">
                <a:moveTo>
                  <a:pt x="953557" y="82296"/>
                </a:moveTo>
                <a:cubicBezTo>
                  <a:pt x="1045535" y="59302"/>
                  <a:pt x="937674" y="83968"/>
                  <a:pt x="1127293" y="64008"/>
                </a:cubicBezTo>
                <a:cubicBezTo>
                  <a:pt x="1139791" y="62692"/>
                  <a:pt x="1151601" y="57590"/>
                  <a:pt x="1163869" y="54864"/>
                </a:cubicBezTo>
                <a:cubicBezTo>
                  <a:pt x="1179041" y="51493"/>
                  <a:pt x="1194511" y="49489"/>
                  <a:pt x="1209589" y="45720"/>
                </a:cubicBezTo>
                <a:cubicBezTo>
                  <a:pt x="1218940" y="43382"/>
                  <a:pt x="1227722" y="39112"/>
                  <a:pt x="1237021" y="36576"/>
                </a:cubicBezTo>
                <a:cubicBezTo>
                  <a:pt x="1277989" y="25403"/>
                  <a:pt x="1330818" y="11259"/>
                  <a:pt x="1374181" y="9144"/>
                </a:cubicBezTo>
                <a:cubicBezTo>
                  <a:pt x="1477735" y="4093"/>
                  <a:pt x="1581445" y="3048"/>
                  <a:pt x="1685077" y="0"/>
                </a:cubicBezTo>
                <a:lnTo>
                  <a:pt x="2370877" y="9144"/>
                </a:lnTo>
                <a:cubicBezTo>
                  <a:pt x="2383440" y="9462"/>
                  <a:pt x="2395852" y="13454"/>
                  <a:pt x="2407453" y="18288"/>
                </a:cubicBezTo>
                <a:cubicBezTo>
                  <a:pt x="2432618" y="28773"/>
                  <a:pt x="2456221" y="42672"/>
                  <a:pt x="2480605" y="54864"/>
                </a:cubicBezTo>
                <a:cubicBezTo>
                  <a:pt x="2492797" y="60960"/>
                  <a:pt x="2504249" y="68841"/>
                  <a:pt x="2517181" y="73152"/>
                </a:cubicBezTo>
                <a:cubicBezTo>
                  <a:pt x="2526325" y="76200"/>
                  <a:pt x="2535754" y="78499"/>
                  <a:pt x="2544613" y="82296"/>
                </a:cubicBezTo>
                <a:cubicBezTo>
                  <a:pt x="2557142" y="87666"/>
                  <a:pt x="2568426" y="95798"/>
                  <a:pt x="2581189" y="100584"/>
                </a:cubicBezTo>
                <a:cubicBezTo>
                  <a:pt x="2592956" y="104997"/>
                  <a:pt x="2605681" y="106276"/>
                  <a:pt x="2617765" y="109728"/>
                </a:cubicBezTo>
                <a:cubicBezTo>
                  <a:pt x="2649961" y="118927"/>
                  <a:pt x="2673863" y="129250"/>
                  <a:pt x="2700061" y="155448"/>
                </a:cubicBezTo>
                <a:cubicBezTo>
                  <a:pt x="2797990" y="253377"/>
                  <a:pt x="2646766" y="104739"/>
                  <a:pt x="2764069" y="210312"/>
                </a:cubicBezTo>
                <a:cubicBezTo>
                  <a:pt x="2783293" y="227614"/>
                  <a:pt x="2818933" y="265176"/>
                  <a:pt x="2818933" y="265176"/>
                </a:cubicBezTo>
                <a:cubicBezTo>
                  <a:pt x="2835003" y="313385"/>
                  <a:pt x="2817456" y="274377"/>
                  <a:pt x="2855509" y="320040"/>
                </a:cubicBezTo>
                <a:cubicBezTo>
                  <a:pt x="2893609" y="365760"/>
                  <a:pt x="2850937" y="332232"/>
                  <a:pt x="2901229" y="365760"/>
                </a:cubicBezTo>
                <a:cubicBezTo>
                  <a:pt x="2907325" y="374904"/>
                  <a:pt x="2912482" y="384749"/>
                  <a:pt x="2919517" y="393192"/>
                </a:cubicBezTo>
                <a:cubicBezTo>
                  <a:pt x="2927796" y="403126"/>
                  <a:pt x="2939776" y="409864"/>
                  <a:pt x="2946949" y="420624"/>
                </a:cubicBezTo>
                <a:cubicBezTo>
                  <a:pt x="2952296" y="428644"/>
                  <a:pt x="2950746" y="440036"/>
                  <a:pt x="2956093" y="448056"/>
                </a:cubicBezTo>
                <a:cubicBezTo>
                  <a:pt x="2963266" y="458816"/>
                  <a:pt x="2976009" y="464965"/>
                  <a:pt x="2983525" y="475488"/>
                </a:cubicBezTo>
                <a:cubicBezTo>
                  <a:pt x="2991448" y="486580"/>
                  <a:pt x="2995050" y="500229"/>
                  <a:pt x="3001813" y="512064"/>
                </a:cubicBezTo>
                <a:cubicBezTo>
                  <a:pt x="3007265" y="521606"/>
                  <a:pt x="3015186" y="529666"/>
                  <a:pt x="3020101" y="539496"/>
                </a:cubicBezTo>
                <a:cubicBezTo>
                  <a:pt x="3026660" y="552614"/>
                  <a:pt x="3035459" y="591785"/>
                  <a:pt x="3038389" y="603504"/>
                </a:cubicBezTo>
                <a:cubicBezTo>
                  <a:pt x="3041437" y="637032"/>
                  <a:pt x="3045217" y="670502"/>
                  <a:pt x="3047533" y="704088"/>
                </a:cubicBezTo>
                <a:cubicBezTo>
                  <a:pt x="3060654" y="894349"/>
                  <a:pt x="3042600" y="812371"/>
                  <a:pt x="3065821" y="905256"/>
                </a:cubicBezTo>
                <a:cubicBezTo>
                  <a:pt x="3067767" y="985056"/>
                  <a:pt x="3072390" y="1319127"/>
                  <a:pt x="3084109" y="1453896"/>
                </a:cubicBezTo>
                <a:cubicBezTo>
                  <a:pt x="3085735" y="1472593"/>
                  <a:pt x="3107983" y="1534662"/>
                  <a:pt x="3111541" y="1545336"/>
                </a:cubicBezTo>
                <a:cubicBezTo>
                  <a:pt x="3124659" y="1584690"/>
                  <a:pt x="3118347" y="1563417"/>
                  <a:pt x="3129829" y="1609344"/>
                </a:cubicBezTo>
                <a:cubicBezTo>
                  <a:pt x="3132877" y="1703832"/>
                  <a:pt x="3135195" y="1798346"/>
                  <a:pt x="3138973" y="1892808"/>
                </a:cubicBezTo>
                <a:cubicBezTo>
                  <a:pt x="3141291" y="1950754"/>
                  <a:pt x="3138264" y="2009395"/>
                  <a:pt x="3148117" y="2066544"/>
                </a:cubicBezTo>
                <a:cubicBezTo>
                  <a:pt x="3157572" y="2121384"/>
                  <a:pt x="3176929" y="2146338"/>
                  <a:pt x="3202981" y="2185416"/>
                </a:cubicBezTo>
                <a:cubicBezTo>
                  <a:pt x="3207621" y="2203977"/>
                  <a:pt x="3213398" y="2231059"/>
                  <a:pt x="3221269" y="2249424"/>
                </a:cubicBezTo>
                <a:cubicBezTo>
                  <a:pt x="3226639" y="2261953"/>
                  <a:pt x="3234187" y="2273471"/>
                  <a:pt x="3239557" y="2286000"/>
                </a:cubicBezTo>
                <a:cubicBezTo>
                  <a:pt x="3243354" y="2294859"/>
                  <a:pt x="3246053" y="2304164"/>
                  <a:pt x="3248701" y="2313432"/>
                </a:cubicBezTo>
                <a:cubicBezTo>
                  <a:pt x="3252153" y="2325516"/>
                  <a:pt x="3253011" y="2338407"/>
                  <a:pt x="3257845" y="2350008"/>
                </a:cubicBezTo>
                <a:cubicBezTo>
                  <a:pt x="3268330" y="2375173"/>
                  <a:pt x="3285800" y="2397297"/>
                  <a:pt x="3294421" y="2423160"/>
                </a:cubicBezTo>
                <a:cubicBezTo>
                  <a:pt x="3297469" y="2432304"/>
                  <a:pt x="3299768" y="2441733"/>
                  <a:pt x="3303565" y="2450592"/>
                </a:cubicBezTo>
                <a:cubicBezTo>
                  <a:pt x="3308935" y="2463121"/>
                  <a:pt x="3315090" y="2475333"/>
                  <a:pt x="3321853" y="2487168"/>
                </a:cubicBezTo>
                <a:cubicBezTo>
                  <a:pt x="3327305" y="2496710"/>
                  <a:pt x="3335678" y="2504557"/>
                  <a:pt x="3340141" y="2514600"/>
                </a:cubicBezTo>
                <a:cubicBezTo>
                  <a:pt x="3366148" y="2573116"/>
                  <a:pt x="3352388" y="2559504"/>
                  <a:pt x="3367573" y="2615184"/>
                </a:cubicBezTo>
                <a:cubicBezTo>
                  <a:pt x="3372645" y="2633782"/>
                  <a:pt x="3379765" y="2651760"/>
                  <a:pt x="3385861" y="2670048"/>
                </a:cubicBezTo>
                <a:cubicBezTo>
                  <a:pt x="3388909" y="2679192"/>
                  <a:pt x="3392667" y="2688129"/>
                  <a:pt x="3395005" y="2697480"/>
                </a:cubicBezTo>
                <a:cubicBezTo>
                  <a:pt x="3434387" y="2855007"/>
                  <a:pt x="3391293" y="2717489"/>
                  <a:pt x="3431581" y="2798064"/>
                </a:cubicBezTo>
                <a:cubicBezTo>
                  <a:pt x="3439264" y="2813429"/>
                  <a:pt x="3445474" y="2847423"/>
                  <a:pt x="3449869" y="2862072"/>
                </a:cubicBezTo>
                <a:cubicBezTo>
                  <a:pt x="3455408" y="2880536"/>
                  <a:pt x="3462061" y="2898648"/>
                  <a:pt x="3468157" y="2916936"/>
                </a:cubicBezTo>
                <a:lnTo>
                  <a:pt x="3486445" y="2971800"/>
                </a:lnTo>
                <a:lnTo>
                  <a:pt x="3495589" y="2999232"/>
                </a:lnTo>
                <a:cubicBezTo>
                  <a:pt x="3492541" y="3023616"/>
                  <a:pt x="3490841" y="3048207"/>
                  <a:pt x="3486445" y="3072384"/>
                </a:cubicBezTo>
                <a:cubicBezTo>
                  <a:pt x="3484721" y="3081867"/>
                  <a:pt x="3478886" y="3090309"/>
                  <a:pt x="3477301" y="3099816"/>
                </a:cubicBezTo>
                <a:cubicBezTo>
                  <a:pt x="3454755" y="3235090"/>
                  <a:pt x="3484758" y="3132308"/>
                  <a:pt x="3449869" y="3236976"/>
                </a:cubicBezTo>
                <a:lnTo>
                  <a:pt x="3440725" y="3264408"/>
                </a:lnTo>
                <a:cubicBezTo>
                  <a:pt x="3437677" y="3273552"/>
                  <a:pt x="3436928" y="3283820"/>
                  <a:pt x="3431581" y="3291840"/>
                </a:cubicBezTo>
                <a:cubicBezTo>
                  <a:pt x="3398053" y="3342132"/>
                  <a:pt x="3431581" y="3299460"/>
                  <a:pt x="3385861" y="3337560"/>
                </a:cubicBezTo>
                <a:cubicBezTo>
                  <a:pt x="3375927" y="3345839"/>
                  <a:pt x="3369733" y="3358712"/>
                  <a:pt x="3358429" y="3364992"/>
                </a:cubicBezTo>
                <a:cubicBezTo>
                  <a:pt x="3341578" y="3374354"/>
                  <a:pt x="3319605" y="3372587"/>
                  <a:pt x="3303565" y="3383280"/>
                </a:cubicBezTo>
                <a:cubicBezTo>
                  <a:pt x="3294421" y="3389376"/>
                  <a:pt x="3286234" y="3397239"/>
                  <a:pt x="3276133" y="3401568"/>
                </a:cubicBezTo>
                <a:cubicBezTo>
                  <a:pt x="3264582" y="3406518"/>
                  <a:pt x="3251594" y="3407101"/>
                  <a:pt x="3239557" y="3410712"/>
                </a:cubicBezTo>
                <a:cubicBezTo>
                  <a:pt x="3221093" y="3416251"/>
                  <a:pt x="3203395" y="3424325"/>
                  <a:pt x="3184693" y="3429000"/>
                </a:cubicBezTo>
                <a:cubicBezTo>
                  <a:pt x="3172501" y="3432048"/>
                  <a:pt x="3159884" y="3433731"/>
                  <a:pt x="3148117" y="3438144"/>
                </a:cubicBezTo>
                <a:cubicBezTo>
                  <a:pt x="3135354" y="3442930"/>
                  <a:pt x="3124304" y="3451646"/>
                  <a:pt x="3111541" y="3456432"/>
                </a:cubicBezTo>
                <a:cubicBezTo>
                  <a:pt x="3088288" y="3465152"/>
                  <a:pt x="3041171" y="3470769"/>
                  <a:pt x="3020101" y="3474720"/>
                </a:cubicBezTo>
                <a:cubicBezTo>
                  <a:pt x="2937090" y="3490284"/>
                  <a:pt x="2950426" y="3487567"/>
                  <a:pt x="2892085" y="3502152"/>
                </a:cubicBezTo>
                <a:cubicBezTo>
                  <a:pt x="2873797" y="3514344"/>
                  <a:pt x="2858073" y="3531777"/>
                  <a:pt x="2837221" y="3538728"/>
                </a:cubicBezTo>
                <a:cubicBezTo>
                  <a:pt x="2805718" y="3549229"/>
                  <a:pt x="2767576" y="3562722"/>
                  <a:pt x="2736637" y="3566160"/>
                </a:cubicBezTo>
                <a:cubicBezTo>
                  <a:pt x="2560382" y="3585744"/>
                  <a:pt x="2681927" y="3574414"/>
                  <a:pt x="2370877" y="3584448"/>
                </a:cubicBezTo>
                <a:cubicBezTo>
                  <a:pt x="2250872" y="3608449"/>
                  <a:pt x="2397366" y="3581479"/>
                  <a:pt x="2142277" y="3602736"/>
                </a:cubicBezTo>
                <a:cubicBezTo>
                  <a:pt x="2129753" y="3603780"/>
                  <a:pt x="2118225" y="3610836"/>
                  <a:pt x="2105701" y="3611880"/>
                </a:cubicBezTo>
                <a:cubicBezTo>
                  <a:pt x="2044876" y="3616949"/>
                  <a:pt x="1983781" y="3617976"/>
                  <a:pt x="1922821" y="3621024"/>
                </a:cubicBezTo>
                <a:cubicBezTo>
                  <a:pt x="1827686" y="3644808"/>
                  <a:pt x="1932672" y="3620960"/>
                  <a:pt x="1730797" y="3639312"/>
                </a:cubicBezTo>
                <a:cubicBezTo>
                  <a:pt x="1715319" y="3640719"/>
                  <a:pt x="1700155" y="3644687"/>
                  <a:pt x="1685077" y="3648456"/>
                </a:cubicBezTo>
                <a:cubicBezTo>
                  <a:pt x="1675726" y="3650794"/>
                  <a:pt x="1667231" y="3656591"/>
                  <a:pt x="1657645" y="3657600"/>
                </a:cubicBezTo>
                <a:cubicBezTo>
                  <a:pt x="1609050" y="3662715"/>
                  <a:pt x="1560109" y="3663696"/>
                  <a:pt x="1511341" y="3666744"/>
                </a:cubicBezTo>
                <a:cubicBezTo>
                  <a:pt x="1462322" y="3683084"/>
                  <a:pt x="1504395" y="3670320"/>
                  <a:pt x="1438189" y="3685032"/>
                </a:cubicBezTo>
                <a:cubicBezTo>
                  <a:pt x="1425921" y="3687758"/>
                  <a:pt x="1414111" y="3692860"/>
                  <a:pt x="1401613" y="3694176"/>
                </a:cubicBezTo>
                <a:cubicBezTo>
                  <a:pt x="1356043" y="3698973"/>
                  <a:pt x="1310173" y="3700272"/>
                  <a:pt x="1264453" y="3703320"/>
                </a:cubicBezTo>
                <a:cubicBezTo>
                  <a:pt x="1243117" y="3706368"/>
                  <a:pt x="1221579" y="3708237"/>
                  <a:pt x="1200445" y="3712464"/>
                </a:cubicBezTo>
                <a:cubicBezTo>
                  <a:pt x="1190994" y="3714354"/>
                  <a:pt x="1182496" y="3719884"/>
                  <a:pt x="1173013" y="3721608"/>
                </a:cubicBezTo>
                <a:cubicBezTo>
                  <a:pt x="1148836" y="3726004"/>
                  <a:pt x="1124188" y="3727277"/>
                  <a:pt x="1099861" y="3730752"/>
                </a:cubicBezTo>
                <a:cubicBezTo>
                  <a:pt x="1081507" y="3733374"/>
                  <a:pt x="1063285" y="3736848"/>
                  <a:pt x="1044997" y="3739896"/>
                </a:cubicBezTo>
                <a:cubicBezTo>
                  <a:pt x="962701" y="3736848"/>
                  <a:pt x="880301" y="3735889"/>
                  <a:pt x="798109" y="3730752"/>
                </a:cubicBezTo>
                <a:cubicBezTo>
                  <a:pt x="753657" y="3727974"/>
                  <a:pt x="748481" y="3717257"/>
                  <a:pt x="706669" y="3703320"/>
                </a:cubicBezTo>
                <a:cubicBezTo>
                  <a:pt x="694747" y="3699346"/>
                  <a:pt x="682015" y="3698150"/>
                  <a:pt x="670093" y="3694176"/>
                </a:cubicBezTo>
                <a:cubicBezTo>
                  <a:pt x="654521" y="3688985"/>
                  <a:pt x="640095" y="3680605"/>
                  <a:pt x="624373" y="3675888"/>
                </a:cubicBezTo>
                <a:cubicBezTo>
                  <a:pt x="609487" y="3671422"/>
                  <a:pt x="593731" y="3670513"/>
                  <a:pt x="578653" y="3666744"/>
                </a:cubicBezTo>
                <a:cubicBezTo>
                  <a:pt x="482696" y="3642755"/>
                  <a:pt x="634372" y="3674112"/>
                  <a:pt x="514645" y="3648456"/>
                </a:cubicBezTo>
                <a:cubicBezTo>
                  <a:pt x="484251" y="3641943"/>
                  <a:pt x="423205" y="3630168"/>
                  <a:pt x="423205" y="3630168"/>
                </a:cubicBezTo>
                <a:cubicBezTo>
                  <a:pt x="411013" y="3624072"/>
                  <a:pt x="399392" y="3616666"/>
                  <a:pt x="386629" y="3611880"/>
                </a:cubicBezTo>
                <a:cubicBezTo>
                  <a:pt x="374862" y="3607467"/>
                  <a:pt x="361537" y="3607840"/>
                  <a:pt x="350053" y="3602736"/>
                </a:cubicBezTo>
                <a:cubicBezTo>
                  <a:pt x="317334" y="3588194"/>
                  <a:pt x="279734" y="3555236"/>
                  <a:pt x="249469" y="3538728"/>
                </a:cubicBezTo>
                <a:cubicBezTo>
                  <a:pt x="235059" y="3530868"/>
                  <a:pt x="218097" y="3528411"/>
                  <a:pt x="203749" y="3520440"/>
                </a:cubicBezTo>
                <a:cubicBezTo>
                  <a:pt x="190427" y="3513039"/>
                  <a:pt x="179574" y="3501866"/>
                  <a:pt x="167173" y="3493008"/>
                </a:cubicBezTo>
                <a:cubicBezTo>
                  <a:pt x="158230" y="3486620"/>
                  <a:pt x="148885" y="3480816"/>
                  <a:pt x="139741" y="3474720"/>
                </a:cubicBezTo>
                <a:cubicBezTo>
                  <a:pt x="94711" y="3407176"/>
                  <a:pt x="116353" y="3437440"/>
                  <a:pt x="75733" y="3383280"/>
                </a:cubicBezTo>
                <a:cubicBezTo>
                  <a:pt x="62217" y="3342731"/>
                  <a:pt x="56122" y="3320867"/>
                  <a:pt x="39157" y="3282696"/>
                </a:cubicBezTo>
                <a:cubicBezTo>
                  <a:pt x="33621" y="3270240"/>
                  <a:pt x="26965" y="3258312"/>
                  <a:pt x="20869" y="3246120"/>
                </a:cubicBezTo>
                <a:cubicBezTo>
                  <a:pt x="14773" y="3215640"/>
                  <a:pt x="0" y="3185656"/>
                  <a:pt x="2581" y="3154680"/>
                </a:cubicBezTo>
                <a:cubicBezTo>
                  <a:pt x="5629" y="3118104"/>
                  <a:pt x="7173" y="3081371"/>
                  <a:pt x="11725" y="3044952"/>
                </a:cubicBezTo>
                <a:cubicBezTo>
                  <a:pt x="13284" y="3032482"/>
                  <a:pt x="18143" y="3020644"/>
                  <a:pt x="20869" y="3008376"/>
                </a:cubicBezTo>
                <a:cubicBezTo>
                  <a:pt x="24240" y="2993204"/>
                  <a:pt x="27650" y="2978017"/>
                  <a:pt x="30013" y="2962656"/>
                </a:cubicBezTo>
                <a:cubicBezTo>
                  <a:pt x="36864" y="2918122"/>
                  <a:pt x="35167" y="2892331"/>
                  <a:pt x="48301" y="2852928"/>
                </a:cubicBezTo>
                <a:cubicBezTo>
                  <a:pt x="53492" y="2837356"/>
                  <a:pt x="57890" y="2821127"/>
                  <a:pt x="66589" y="2807208"/>
                </a:cubicBezTo>
                <a:cubicBezTo>
                  <a:pt x="77309" y="2790056"/>
                  <a:pt x="116071" y="2762720"/>
                  <a:pt x="130597" y="2752344"/>
                </a:cubicBezTo>
                <a:cubicBezTo>
                  <a:pt x="159998" y="2731344"/>
                  <a:pt x="165283" y="2728590"/>
                  <a:pt x="203749" y="2715768"/>
                </a:cubicBezTo>
                <a:cubicBezTo>
                  <a:pt x="215671" y="2711794"/>
                  <a:pt x="228288" y="2710235"/>
                  <a:pt x="240325" y="2706624"/>
                </a:cubicBezTo>
                <a:cubicBezTo>
                  <a:pt x="333136" y="2678781"/>
                  <a:pt x="257579" y="2695858"/>
                  <a:pt x="340909" y="2679192"/>
                </a:cubicBezTo>
                <a:cubicBezTo>
                  <a:pt x="407965" y="2682240"/>
                  <a:pt x="475122" y="2683554"/>
                  <a:pt x="542077" y="2688336"/>
                </a:cubicBezTo>
                <a:cubicBezTo>
                  <a:pt x="560570" y="2689657"/>
                  <a:pt x="578700" y="2694163"/>
                  <a:pt x="596941" y="2697480"/>
                </a:cubicBezTo>
                <a:cubicBezTo>
                  <a:pt x="612232" y="2700260"/>
                  <a:pt x="627121" y="2706361"/>
                  <a:pt x="642661" y="2706624"/>
                </a:cubicBezTo>
                <a:cubicBezTo>
                  <a:pt x="807229" y="2709413"/>
                  <a:pt x="971845" y="2706624"/>
                  <a:pt x="1136437" y="2706624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3" name="Přímá spojovací šipka 32"/>
          <p:cNvCxnSpPr/>
          <p:nvPr/>
        </p:nvCxnSpPr>
        <p:spPr>
          <a:xfrm>
            <a:off x="1547664" y="4221088"/>
            <a:ext cx="36004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 animBg="1"/>
      <p:bldP spid="26" grpId="0" animBg="1"/>
      <p:bldP spid="27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sk-SK" sz="3600" b="1" dirty="0" smtClean="0">
                <a:solidFill>
                  <a:srgbClr val="004800"/>
                </a:solidFill>
                <a:latin typeface="Comic Sans MS" pitchFamily="66" charset="0"/>
              </a:rPr>
              <a:t>Skúsme ďalší príklad</a:t>
            </a:r>
            <a:endParaRPr lang="sk-SK" sz="3600" b="1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600201"/>
            <a:ext cx="2232248" cy="60466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sk-SK" dirty="0" smtClean="0"/>
              <a:t>  0,</a:t>
            </a:r>
            <a:r>
              <a:rPr lang="sk-SK" sz="2800" dirty="0" smtClean="0"/>
              <a:t>532 : 0,14 = </a:t>
            </a:r>
            <a:endParaRPr lang="sk-SK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2627784" y="1628800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/ . 100</a:t>
            </a:r>
            <a:endParaRPr lang="sk-SK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395536" y="2204864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53,2 : 14 =</a:t>
            </a:r>
            <a:endParaRPr lang="sk-SK" sz="28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499992" y="1700808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Deliteľ je už prirodzené číslo, </a:t>
            </a:r>
          </a:p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takže ďalej už vieme...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979712" y="22048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3</a:t>
            </a:r>
            <a:endParaRPr lang="sk-SK" sz="28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539552" y="25649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1</a:t>
            </a:r>
            <a:endParaRPr lang="sk-SK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323528" y="2564904"/>
            <a:ext cx="4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1</a:t>
            </a:r>
            <a:endParaRPr lang="sk-SK" sz="28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123728" y="2132856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,</a:t>
            </a:r>
            <a:endParaRPr lang="sk-SK" sz="32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4499992" y="2492896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POZOR, nezabudnime dať </a:t>
            </a:r>
          </a:p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do podielu čiarku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827584" y="25649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2</a:t>
            </a:r>
            <a:endParaRPr lang="sk-SK" sz="28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2267744" y="22048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8</a:t>
            </a:r>
            <a:endParaRPr lang="sk-SK" sz="28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827584" y="29969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539552" y="29969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4499992" y="3284984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Pamätajme, že v skúške </a:t>
            </a:r>
          </a:p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násobíme podiel pôvodným </a:t>
            </a:r>
          </a:p>
          <a:p>
            <a:r>
              <a:rPr lang="sk-SK" sz="2400" dirty="0" smtClean="0">
                <a:solidFill>
                  <a:srgbClr val="004800"/>
                </a:solidFill>
                <a:latin typeface="Comic Sans MS" pitchFamily="66" charset="0"/>
              </a:rPr>
              <a:t>deliteľom!</a:t>
            </a:r>
            <a:endParaRPr lang="sk-SK" sz="24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pic>
        <p:nvPicPr>
          <p:cNvPr id="20" name="Obrázek 19" descr="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852936"/>
            <a:ext cx="1158240" cy="2750820"/>
          </a:xfrm>
          <a:prstGeom prst="rect">
            <a:avLst/>
          </a:prstGeom>
        </p:spPr>
      </p:pic>
      <p:sp>
        <p:nvSpPr>
          <p:cNvPr id="21" name="Obdélník 20"/>
          <p:cNvSpPr/>
          <p:nvPr/>
        </p:nvSpPr>
        <p:spPr>
          <a:xfrm>
            <a:off x="1403648" y="2852936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Sk.</a:t>
            </a:r>
            <a:endParaRPr lang="sk-SK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1835696" y="508518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 </a:t>
            </a:r>
            <a:r>
              <a:rPr lang="sk-SK" sz="2800" dirty="0" smtClean="0">
                <a:solidFill>
                  <a:srgbClr val="FF0000"/>
                </a:solidFill>
              </a:rPr>
              <a:t>,</a:t>
            </a:r>
            <a:endParaRPr lang="sk-SK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004800"/>
                </a:solidFill>
                <a:latin typeface="Comic Sans MS" pitchFamily="66" charset="0"/>
              </a:rPr>
              <a:t>Ako je to, keď vychádza pri delení zvyšok?</a:t>
            </a:r>
            <a:endParaRPr lang="sk-SK" sz="2800" b="1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628800"/>
            <a:ext cx="3240360" cy="67667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125,358 : 0,42 =</a:t>
            </a:r>
            <a:endParaRPr lang="sk-SK" dirty="0"/>
          </a:p>
        </p:txBody>
      </p:sp>
      <p:sp>
        <p:nvSpPr>
          <p:cNvPr id="4" name="TextovéPole 3"/>
          <p:cNvSpPr txBox="1"/>
          <p:nvPr/>
        </p:nvSpPr>
        <p:spPr>
          <a:xfrm>
            <a:off x="3491880" y="1628800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/ . 100</a:t>
            </a:r>
            <a:endParaRPr lang="sk-SK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395536" y="2204864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12535,8 : 42 =</a:t>
            </a:r>
            <a:endParaRPr lang="sk-SK" sz="3200" dirty="0"/>
          </a:p>
        </p:txBody>
      </p:sp>
      <p:sp>
        <p:nvSpPr>
          <p:cNvPr id="6" name="Poloviční rámeček 5"/>
          <p:cNvSpPr/>
          <p:nvPr/>
        </p:nvSpPr>
        <p:spPr>
          <a:xfrm rot="10800000">
            <a:off x="683568" y="2564904"/>
            <a:ext cx="360040" cy="144016"/>
          </a:xfrm>
          <a:prstGeom prst="halfFrame">
            <a:avLst>
              <a:gd name="adj1" fmla="val 6333"/>
              <a:gd name="adj2" fmla="val 5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2771800" y="22048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</a:t>
            </a:r>
            <a:endParaRPr lang="sk-SK" sz="32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755576" y="26369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1</a:t>
            </a:r>
            <a:endParaRPr lang="sk-SK" sz="32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539552" y="26369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4</a:t>
            </a:r>
            <a:endParaRPr lang="sk-SK" sz="32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971600" y="26369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3</a:t>
            </a:r>
            <a:endParaRPr lang="sk-SK" sz="32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2987824" y="22048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9</a:t>
            </a:r>
            <a:endParaRPr lang="sk-SK" sz="32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971600" y="29969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5</a:t>
            </a:r>
            <a:endParaRPr lang="sk-SK" sz="32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755576" y="29969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3</a:t>
            </a:r>
            <a:endParaRPr lang="sk-SK" sz="32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1187624" y="29969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5</a:t>
            </a:r>
            <a:endParaRPr lang="sk-SK" sz="32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3203848" y="22048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8</a:t>
            </a:r>
            <a:endParaRPr lang="sk-SK" sz="32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1187624" y="335699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9</a:t>
            </a:r>
            <a:endParaRPr lang="sk-SK" sz="3200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971600" y="335699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1</a:t>
            </a:r>
            <a:endParaRPr lang="sk-SK" sz="3200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4788024" y="1844824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004800"/>
                </a:solidFill>
                <a:latin typeface="Comic Sans MS" pitchFamily="66" charset="0"/>
              </a:rPr>
              <a:t>Opäť sme pri čiarke, </a:t>
            </a:r>
          </a:p>
          <a:p>
            <a:r>
              <a:rPr lang="sk-SK" sz="2000" dirty="0" smtClean="0">
                <a:solidFill>
                  <a:srgbClr val="004800"/>
                </a:solidFill>
                <a:latin typeface="Comic Sans MS" pitchFamily="66" charset="0"/>
              </a:rPr>
              <a:t>nezabudnime ju dať </a:t>
            </a:r>
          </a:p>
          <a:p>
            <a:r>
              <a:rPr lang="sk-SK" sz="2000" dirty="0" smtClean="0">
                <a:solidFill>
                  <a:srgbClr val="004800"/>
                </a:solidFill>
                <a:latin typeface="Comic Sans MS" pitchFamily="66" charset="0"/>
              </a:rPr>
              <a:t>do podielu...</a:t>
            </a:r>
            <a:endParaRPr lang="sk-SK" sz="2000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3419872" y="2132856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smtClean="0"/>
              <a:t>,</a:t>
            </a:r>
            <a:endParaRPr lang="sk-SK" sz="3600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1475656" y="335699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8</a:t>
            </a:r>
            <a:endParaRPr lang="sk-SK" sz="32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3563888" y="2204864"/>
            <a:ext cx="32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4</a:t>
            </a:r>
            <a:endParaRPr lang="sk-SK" sz="32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1475656" y="37170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0</a:t>
            </a:r>
            <a:endParaRPr lang="sk-SK" sz="3200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1187624" y="37170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3</a:t>
            </a:r>
            <a:endParaRPr lang="sk-SK" sz="32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788024" y="2708920"/>
            <a:ext cx="2494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  <a:latin typeface="Comic Sans MS" pitchFamily="66" charset="0"/>
              </a:rPr>
              <a:t>Ale teraz POZOR, </a:t>
            </a:r>
          </a:p>
          <a:p>
            <a:r>
              <a:rPr lang="sk-SK" sz="2000" dirty="0" smtClean="0">
                <a:solidFill>
                  <a:srgbClr val="FF0000"/>
                </a:solidFill>
                <a:latin typeface="Comic Sans MS" pitchFamily="66" charset="0"/>
              </a:rPr>
              <a:t>zvyšok nie je 30 !!!</a:t>
            </a:r>
            <a:endParaRPr lang="sk-SK" sz="2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5148064" y="3356992"/>
            <a:ext cx="4205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Comic Sans MS" pitchFamily="66" charset="0"/>
              </a:rPr>
              <a:t>Musíme si uvedomiť, že sme </a:t>
            </a:r>
          </a:p>
          <a:p>
            <a:r>
              <a:rPr lang="sk-SK" sz="2000" dirty="0" smtClean="0">
                <a:latin typeface="Comic Sans MS" pitchFamily="66" charset="0"/>
              </a:rPr>
              <a:t>v zadaní posúvali čiarku o 2 miesta</a:t>
            </a:r>
          </a:p>
          <a:p>
            <a:r>
              <a:rPr lang="sk-SK" sz="2000" dirty="0" smtClean="0">
                <a:latin typeface="Comic Sans MS" pitchFamily="66" charset="0"/>
              </a:rPr>
              <a:t>a podiel sme vypočítali na 1 desatinné miesto, takže spočítame </a:t>
            </a:r>
          </a:p>
          <a:p>
            <a:r>
              <a:rPr lang="sk-SK" sz="2000" dirty="0" smtClean="0">
                <a:latin typeface="Comic Sans MS" pitchFamily="66" charset="0"/>
              </a:rPr>
              <a:t>počet núl v 100 a počet miest </a:t>
            </a:r>
          </a:p>
          <a:p>
            <a:r>
              <a:rPr lang="sk-SK" sz="2000" dirty="0" smtClean="0">
                <a:latin typeface="Comic Sans MS" pitchFamily="66" charset="0"/>
              </a:rPr>
              <a:t>vo výsledku ... 2 + 1 = 3</a:t>
            </a:r>
            <a:endParaRPr lang="sk-SK" sz="2000" dirty="0">
              <a:latin typeface="Comic Sans MS" pitchFamily="66" charset="0"/>
            </a:endParaRPr>
          </a:p>
        </p:txBody>
      </p:sp>
      <p:sp>
        <p:nvSpPr>
          <p:cNvPr id="26" name="Prstenec 25"/>
          <p:cNvSpPr/>
          <p:nvPr/>
        </p:nvSpPr>
        <p:spPr>
          <a:xfrm>
            <a:off x="4139952" y="1628800"/>
            <a:ext cx="432048" cy="504056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7" name="Prstenec 26"/>
          <p:cNvSpPr/>
          <p:nvPr/>
        </p:nvSpPr>
        <p:spPr>
          <a:xfrm>
            <a:off x="3635896" y="2276872"/>
            <a:ext cx="360040" cy="504056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cxnSp>
        <p:nvCxnSpPr>
          <p:cNvPr id="29" name="Přímá spojovací šipka 28"/>
          <p:cNvCxnSpPr/>
          <p:nvPr/>
        </p:nvCxnSpPr>
        <p:spPr>
          <a:xfrm>
            <a:off x="4355976" y="2204864"/>
            <a:ext cx="0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ovací šipka 29"/>
          <p:cNvCxnSpPr/>
          <p:nvPr/>
        </p:nvCxnSpPr>
        <p:spPr>
          <a:xfrm>
            <a:off x="3851920" y="2780928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/>
          <p:cNvSpPr txBox="1"/>
          <p:nvPr/>
        </p:nvSpPr>
        <p:spPr>
          <a:xfrm>
            <a:off x="3563888" y="3284984"/>
            <a:ext cx="159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1   +  2 = 3</a:t>
            </a:r>
            <a:endParaRPr lang="sk-SK" sz="2400" dirty="0">
              <a:solidFill>
                <a:srgbClr val="FF0000"/>
              </a:solidFill>
            </a:endParaRPr>
          </a:p>
        </p:txBody>
      </p:sp>
      <p:cxnSp>
        <p:nvCxnSpPr>
          <p:cNvPr id="33" name="Přímá spojovací šipka 32"/>
          <p:cNvCxnSpPr/>
          <p:nvPr/>
        </p:nvCxnSpPr>
        <p:spPr>
          <a:xfrm>
            <a:off x="4788024" y="3645024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4283968" y="393305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des. m.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38" name="Přímá spojovací šipka 37"/>
          <p:cNvCxnSpPr/>
          <p:nvPr/>
        </p:nvCxnSpPr>
        <p:spPr>
          <a:xfrm flipH="1">
            <a:off x="1979712" y="4077072"/>
            <a:ext cx="23042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/>
          <p:cNvSpPr txBox="1"/>
          <p:nvPr/>
        </p:nvSpPr>
        <p:spPr>
          <a:xfrm>
            <a:off x="683568" y="371703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0,0</a:t>
            </a:r>
            <a:endParaRPr lang="sk-SK" sz="3200" dirty="0"/>
          </a:p>
        </p:txBody>
      </p:sp>
      <p:pic>
        <p:nvPicPr>
          <p:cNvPr id="41" name="Obrázek 40" descr="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708920"/>
            <a:ext cx="1318260" cy="2697480"/>
          </a:xfrm>
          <a:prstGeom prst="rect">
            <a:avLst/>
          </a:prstGeom>
        </p:spPr>
      </p:pic>
      <p:sp>
        <p:nvSpPr>
          <p:cNvPr id="42" name="TextovéPole 41"/>
          <p:cNvSpPr txBox="1"/>
          <p:nvPr/>
        </p:nvSpPr>
        <p:spPr>
          <a:xfrm>
            <a:off x="1979712" y="270892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Sk.</a:t>
            </a:r>
            <a:endParaRPr lang="sk-SK" dirty="0"/>
          </a:p>
        </p:txBody>
      </p:sp>
      <p:sp>
        <p:nvSpPr>
          <p:cNvPr id="43" name="TextovéPole 42"/>
          <p:cNvSpPr txBox="1"/>
          <p:nvPr/>
        </p:nvSpPr>
        <p:spPr>
          <a:xfrm>
            <a:off x="2555776" y="5013176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,</a:t>
            </a:r>
            <a:endParaRPr lang="sk-SK" sz="2400" dirty="0"/>
          </a:p>
        </p:txBody>
      </p:sp>
      <p:sp>
        <p:nvSpPr>
          <p:cNvPr id="44" name="TextovéPole 43"/>
          <p:cNvSpPr txBox="1"/>
          <p:nvPr/>
        </p:nvSpPr>
        <p:spPr>
          <a:xfrm>
            <a:off x="2051720" y="5229200"/>
            <a:ext cx="129614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500" u="sng" dirty="0" smtClean="0"/>
              <a:t>    0,030</a:t>
            </a:r>
          </a:p>
          <a:p>
            <a:r>
              <a:rPr lang="sk-SK" sz="2200" b="1" dirty="0" smtClean="0">
                <a:solidFill>
                  <a:srgbClr val="FF0000"/>
                </a:solidFill>
              </a:rPr>
              <a:t>125,358</a:t>
            </a:r>
            <a:endParaRPr lang="sk-SK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32" grpId="0"/>
      <p:bldP spid="34" grpId="0"/>
      <p:bldP spid="40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4800"/>
                </a:solidFill>
                <a:latin typeface="Comic Sans MS" pitchFamily="66" charset="0"/>
              </a:rPr>
              <a:t>A ešte jeden príklad...</a:t>
            </a:r>
            <a:endParaRPr lang="sk-SK" sz="3200" b="1" dirty="0">
              <a:solidFill>
                <a:srgbClr val="004800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628801"/>
            <a:ext cx="5256584" cy="10081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sz="2400" dirty="0" smtClean="0">
                <a:latin typeface="Comic Sans MS" pitchFamily="66" charset="0"/>
              </a:rPr>
              <a:t>Počítajte na 2 desatinné miesta:</a:t>
            </a:r>
          </a:p>
          <a:p>
            <a:pPr>
              <a:buNone/>
            </a:pPr>
            <a:r>
              <a:rPr lang="sk-SK" sz="2400" dirty="0" smtClean="0">
                <a:latin typeface="Comic Sans MS" pitchFamily="66" charset="0"/>
              </a:rPr>
              <a:t> 0,8 : 1,12 =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051720" y="213285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/ . 100</a:t>
            </a:r>
            <a:endParaRPr lang="sk-SK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251520" y="2492896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80       : 112 =</a:t>
            </a:r>
            <a:endParaRPr lang="sk-SK" sz="28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611560" y="2492896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,00</a:t>
            </a:r>
            <a:endParaRPr lang="sk-SK" sz="2800" dirty="0"/>
          </a:p>
        </p:txBody>
      </p:sp>
      <p:sp>
        <p:nvSpPr>
          <p:cNvPr id="7" name="Poloviční rámeček 6"/>
          <p:cNvSpPr/>
          <p:nvPr/>
        </p:nvSpPr>
        <p:spPr>
          <a:xfrm rot="10800000">
            <a:off x="323528" y="2780928"/>
            <a:ext cx="360040" cy="216024"/>
          </a:xfrm>
          <a:prstGeom prst="halfFrame">
            <a:avLst>
              <a:gd name="adj1" fmla="val 3333"/>
              <a:gd name="adj2" fmla="val 3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267744" y="2492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251520" y="292494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80</a:t>
            </a:r>
            <a:endParaRPr lang="sk-SK" sz="28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483768" y="2492896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,</a:t>
            </a:r>
            <a:endParaRPr lang="sk-SK" sz="28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683568" y="292494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2627784" y="2492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7</a:t>
            </a:r>
            <a:endParaRPr lang="sk-SK" sz="28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683568" y="32129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6</a:t>
            </a:r>
            <a:endParaRPr lang="sk-SK" sz="28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395536" y="321297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 1</a:t>
            </a:r>
            <a:endParaRPr lang="sk-SK" sz="28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251520" y="32129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899592" y="32129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2843808" y="2492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1</a:t>
            </a:r>
            <a:endParaRPr lang="sk-SK" sz="2800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899592" y="35010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8</a:t>
            </a:r>
            <a:endParaRPr lang="sk-SK" sz="28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683568" y="35010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4</a:t>
            </a:r>
            <a:endParaRPr lang="sk-SK" sz="2800" dirty="0"/>
          </a:p>
        </p:txBody>
      </p:sp>
      <p:cxnSp>
        <p:nvCxnSpPr>
          <p:cNvPr id="21" name="Přímá spojovací šipka 20"/>
          <p:cNvCxnSpPr/>
          <p:nvPr/>
        </p:nvCxnSpPr>
        <p:spPr>
          <a:xfrm>
            <a:off x="3203848" y="2348880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/>
          <p:cNvCxnSpPr/>
          <p:nvPr/>
        </p:nvCxnSpPr>
        <p:spPr>
          <a:xfrm>
            <a:off x="3203848" y="2780928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/>
          <p:cNvSpPr txBox="1"/>
          <p:nvPr/>
        </p:nvSpPr>
        <p:spPr>
          <a:xfrm>
            <a:off x="4716016" y="220486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2 des. m.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4716016" y="256490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2 des. m.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26" name="Přímá spojovací čára 25"/>
          <p:cNvCxnSpPr/>
          <p:nvPr/>
        </p:nvCxnSpPr>
        <p:spPr>
          <a:xfrm>
            <a:off x="4644008" y="2924944"/>
            <a:ext cx="1080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>
          <a:xfrm>
            <a:off x="4716016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4</a:t>
            </a:r>
            <a:r>
              <a:rPr lang="sk-SK" dirty="0" smtClean="0">
                <a:solidFill>
                  <a:srgbClr val="FF0000"/>
                </a:solidFill>
              </a:rPr>
              <a:t> des. m.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28" name="Přímá spojovací šipka 27"/>
          <p:cNvCxnSpPr>
            <a:stCxn id="27" idx="1"/>
          </p:cNvCxnSpPr>
          <p:nvPr/>
        </p:nvCxnSpPr>
        <p:spPr>
          <a:xfrm flipH="1">
            <a:off x="1331640" y="3155777"/>
            <a:ext cx="3384376" cy="5612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véPole 30"/>
          <p:cNvSpPr txBox="1"/>
          <p:nvPr/>
        </p:nvSpPr>
        <p:spPr>
          <a:xfrm>
            <a:off x="0" y="3501008"/>
            <a:ext cx="89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 0,00</a:t>
            </a:r>
            <a:endParaRPr lang="sk-SK" sz="2800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323528" y="4437112"/>
            <a:ext cx="5266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  <a:latin typeface="Comic Sans MS" pitchFamily="66" charset="0"/>
              </a:rPr>
              <a:t>Opäť si pripomeňme, že v skúške násobíme</a:t>
            </a:r>
          </a:p>
          <a:p>
            <a:r>
              <a:rPr lang="sk-SK" sz="2000" dirty="0" smtClean="0">
                <a:solidFill>
                  <a:srgbClr val="FF0000"/>
                </a:solidFill>
                <a:latin typeface="Comic Sans MS" pitchFamily="66" charset="0"/>
              </a:rPr>
              <a:t>podiel pôvodným deliteľom a pripočítame </a:t>
            </a:r>
          </a:p>
          <a:p>
            <a:r>
              <a:rPr lang="sk-SK" sz="2000" dirty="0" smtClean="0">
                <a:solidFill>
                  <a:srgbClr val="FF0000"/>
                </a:solidFill>
                <a:latin typeface="Comic Sans MS" pitchFamily="66" charset="0"/>
              </a:rPr>
              <a:t>zvyšok. </a:t>
            </a:r>
            <a:endParaRPr lang="sk-SK" sz="2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33" name="Obrázek 32" descr="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1700808"/>
            <a:ext cx="2301240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7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/>
          <a:p>
            <a:r>
              <a:rPr lang="sk-SK" sz="3600" smtClean="0">
                <a:latin typeface="Comic Sans MS" pitchFamily="66" charset="0"/>
              </a:rPr>
              <a:t>Ďalšie úlohy:</a:t>
            </a:r>
            <a:endParaRPr lang="sk-SK" sz="3600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600200"/>
            <a:ext cx="5184576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Deľte a urobte skúšku:</a:t>
            </a:r>
          </a:p>
          <a:p>
            <a:pPr>
              <a:buNone/>
            </a:pPr>
            <a:r>
              <a:rPr lang="sk-SK" dirty="0" smtClean="0"/>
              <a:t>  1)  9,48 : 0,4 =</a:t>
            </a:r>
          </a:p>
          <a:p>
            <a:pPr>
              <a:buNone/>
            </a:pPr>
            <a:r>
              <a:rPr lang="sk-SK" dirty="0" smtClean="0"/>
              <a:t>  2) 4,575 : 0,75 =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Deľte na 1 desatinné miesto:</a:t>
            </a:r>
          </a:p>
          <a:p>
            <a:pPr>
              <a:buNone/>
            </a:pPr>
            <a:r>
              <a:rPr lang="sk-SK" dirty="0" smtClean="0"/>
              <a:t>   3)   7   :  0,036 =</a:t>
            </a:r>
            <a:endParaRPr lang="sk-SK" dirty="0"/>
          </a:p>
        </p:txBody>
      </p:sp>
      <p:sp>
        <p:nvSpPr>
          <p:cNvPr id="4" name="TextovéPole 3"/>
          <p:cNvSpPr txBox="1"/>
          <p:nvPr/>
        </p:nvSpPr>
        <p:spPr>
          <a:xfrm>
            <a:off x="3491880" y="2636912"/>
            <a:ext cx="27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Tieto sú bezo zvyšku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5" name="Pravá složená závorka 4"/>
          <p:cNvSpPr/>
          <p:nvPr/>
        </p:nvSpPr>
        <p:spPr>
          <a:xfrm>
            <a:off x="2987824" y="2348880"/>
            <a:ext cx="360040" cy="914400"/>
          </a:xfrm>
          <a:prstGeom prst="rightBrace">
            <a:avLst>
              <a:gd name="adj1" fmla="val 35424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extovéPole 5"/>
          <p:cNvSpPr txBox="1"/>
          <p:nvPr/>
        </p:nvSpPr>
        <p:spPr>
          <a:xfrm>
            <a:off x="3923928" y="4581128"/>
            <a:ext cx="3934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Tu nezabudnite upraviť zvyšok</a:t>
            </a:r>
            <a:endParaRPr lang="sk-SK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421</Words>
  <Application>Microsoft Office PowerPoint</Application>
  <PresentationFormat>Prezentácia na obrazovke (4:3)</PresentationFormat>
  <Paragraphs>132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Comic Sans MS</vt:lpstr>
      <vt:lpstr>Motiv sady Office</vt:lpstr>
      <vt:lpstr>Delenie desatinných čísel časť 2.</vt:lpstr>
      <vt:lpstr>Všimnite si...</vt:lpstr>
      <vt:lpstr>A teraz to využime pri delení desatinným číslom</vt:lpstr>
      <vt:lpstr>Skúsme ďalší príklad</vt:lpstr>
      <vt:lpstr>Ako je to, keď vychádza pri delení zvyšok?</vt:lpstr>
      <vt:lpstr>A ešte jeden príklad...</vt:lpstr>
      <vt:lpstr>Ďalšie úlohy: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Delenie desatinných čísel časť 2.</dc:title>
  <dc:creator>HpElite</dc:creator>
  <cp:lastModifiedBy>Dušan Andraško</cp:lastModifiedBy>
  <cp:revision>24</cp:revision>
  <dcterms:created xsi:type="dcterms:W3CDTF">2020-12-14T14:36:13Z</dcterms:created>
  <dcterms:modified xsi:type="dcterms:W3CDTF">2022-02-01T04:20:09Z</dcterms:modified>
</cp:coreProperties>
</file>