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1" r:id="rId3"/>
    <p:sldId id="276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0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3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66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1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7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1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7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15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5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8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9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1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2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61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1AD9-BEFD-46B8-BF1B-DDA5BBAE3152}" type="datetimeFigureOut">
              <a:rPr lang="sk-SK" smtClean="0"/>
              <a:t>14. 2. 2022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1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60720" y="2404531"/>
            <a:ext cx="7766936" cy="1646302"/>
          </a:xfrm>
        </p:spPr>
        <p:txBody>
          <a:bodyPr/>
          <a:lstStyle/>
          <a:p>
            <a:r>
              <a:rPr lang="sk-SK" dirty="0" smtClean="0"/>
              <a:t>Goniometria VI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7067" y="4286361"/>
            <a:ext cx="8274242" cy="1096899"/>
          </a:xfrm>
        </p:spPr>
        <p:txBody>
          <a:bodyPr>
            <a:normAutofit/>
          </a:bodyPr>
          <a:lstStyle/>
          <a:p>
            <a:pPr algn="just"/>
            <a:r>
              <a:rPr lang="sk-SK" sz="5400" dirty="0" smtClean="0"/>
              <a:t>Goniometrické rovnice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2027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 txBox="1">
            <a:spLocks/>
          </p:cNvSpPr>
          <p:nvPr/>
        </p:nvSpPr>
        <p:spPr bwMode="auto">
          <a:xfrm>
            <a:off x="1601635" y="582561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Goniometrické rovnice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22580" y="1610051"/>
            <a:ext cx="93241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800" b="1" dirty="0">
                <a:solidFill>
                  <a:srgbClr val="C00000"/>
                </a:solidFill>
              </a:rPr>
              <a:t>Goniometrické rovnice</a:t>
            </a:r>
            <a:r>
              <a:rPr lang="sk-SK" sz="2800" dirty="0"/>
              <a:t> sú rovnice, ktoré okrem konštánt obsahujú neznámu x alebo výrazy s neznámou x ako argumentmi niektorej z goniometrických funkcií; </a:t>
            </a:r>
            <a:r>
              <a:rPr lang="sk-SK" sz="2800" b="1" dirty="0"/>
              <a:t>f(sin x, cos </a:t>
            </a:r>
            <a:r>
              <a:rPr lang="sk-SK" sz="2800" b="1" dirty="0" smtClean="0"/>
              <a:t>x,</a:t>
            </a:r>
            <a:r>
              <a:rPr lang="sk-SK" sz="2800" b="1" dirty="0"/>
              <a:t> </a:t>
            </a:r>
            <a:r>
              <a:rPr lang="sk-SK" sz="2800" b="1" dirty="0" err="1"/>
              <a:t>tg</a:t>
            </a:r>
            <a:r>
              <a:rPr lang="sk-SK" sz="2800" b="1" dirty="0"/>
              <a:t> x, cotg x</a:t>
            </a:r>
            <a:r>
              <a:rPr lang="sk-SK" sz="2800" b="1" dirty="0" smtClean="0"/>
              <a:t>).</a:t>
            </a:r>
            <a:endParaRPr lang="sk-SK" sz="2800" dirty="0"/>
          </a:p>
          <a:p>
            <a:r>
              <a:rPr lang="sk-SK" sz="2800" dirty="0"/>
              <a:t> </a:t>
            </a:r>
          </a:p>
          <a:p>
            <a:r>
              <a:rPr lang="sk-SK" sz="2800" b="1" dirty="0"/>
              <a:t>Základnou goniometrickou rovnicou</a:t>
            </a:r>
            <a:r>
              <a:rPr lang="sk-SK" sz="2800" dirty="0"/>
              <a:t> s neznámou x je rovnica v tvare </a:t>
            </a:r>
            <a:r>
              <a:rPr lang="sk-SK" sz="2800" b="1" i="1" dirty="0"/>
              <a:t>f(x)= c</a:t>
            </a:r>
            <a:r>
              <a:rPr lang="sk-SK" sz="2800" dirty="0"/>
              <a:t>, kde f je goniometrická </a:t>
            </a:r>
            <a:r>
              <a:rPr lang="sk-SK" sz="2800" dirty="0" smtClean="0"/>
              <a:t>funkcia, </a:t>
            </a:r>
            <a:r>
              <a:rPr lang="sk-SK" sz="2800" dirty="0"/>
              <a:t>c je reálne číslo.</a:t>
            </a:r>
          </a:p>
          <a:p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9078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687369" y="592354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Typy goniometrických rovníc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308521" y="1446249"/>
                <a:ext cx="874484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jednoduché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goniometrické 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rovnice (obsahujú len jednu goniometrickú funkciu s jednoduchým argumentom)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v tvare </a:t>
                </a:r>
                <a:r>
                  <a:rPr lang="sk-SK" sz="2400" b="1" dirty="0" smtClean="0">
                    <a:solidFill>
                      <a:srgbClr val="C00000"/>
                    </a:solidFill>
                  </a:rPr>
                  <a:t>f(x</a:t>
                </a:r>
                <a:r>
                  <a:rPr lang="sk-SK" sz="2400" b="1" dirty="0">
                    <a:solidFill>
                      <a:srgbClr val="C00000"/>
                    </a:solidFill>
                  </a:rPr>
                  <a:t>) = </a:t>
                </a:r>
                <a:r>
                  <a:rPr lang="sk-SK" sz="2400" b="1" dirty="0" smtClean="0">
                    <a:solidFill>
                      <a:srgbClr val="C0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nájdeme základnú veľkosť uhla v tabuľke (kalkulačka) a všetky výsledky zapíšeme pomocou periódy</a:t>
                </a:r>
                <a:endParaRPr lang="sk-SK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goniometrické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rovnice riešené </a:t>
                </a:r>
                <a:r>
                  <a:rPr lang="sk-SK" sz="2400" dirty="0">
                    <a:solidFill>
                      <a:srgbClr val="C00000"/>
                    </a:solidFill>
                  </a:rPr>
                  <a:t>substitúciou </a:t>
                </a:r>
                <a:r>
                  <a:rPr lang="sk-SK" sz="2400" dirty="0" smtClean="0">
                    <a:solidFill>
                      <a:srgbClr val="C00000"/>
                    </a:solidFill>
                  </a:rPr>
                  <a:t>v argumente 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prechodom na jednoduchú goniometrickú rovnicu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goniometrické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rovnice riešené </a:t>
                </a:r>
                <a:r>
                  <a:rPr lang="sk-SK" sz="2400" dirty="0" smtClean="0">
                    <a:solidFill>
                      <a:srgbClr val="C00000"/>
                    </a:solidFill>
                  </a:rPr>
                  <a:t>substitúciou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prechodom 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/>
                </a:r>
                <a:b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na </a:t>
                </a:r>
                <a:r>
                  <a:rPr lang="sk-SK" sz="2400" dirty="0">
                    <a:solidFill>
                      <a:srgbClr val="C00000"/>
                    </a:solidFill>
                  </a:rPr>
                  <a:t>kvadratickú </a:t>
                </a:r>
                <a:r>
                  <a:rPr lang="sk-SK" sz="2400" dirty="0" smtClean="0">
                    <a:solidFill>
                      <a:srgbClr val="C00000"/>
                    </a:solidFill>
                  </a:rPr>
                  <a:t>rovnicu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substitúciou za goniometrickú funkciu dostaneme kvadratickú rovnicu</a:t>
                </a:r>
                <a:endParaRPr lang="sk-SK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iné </a:t>
                </a:r>
                <a:r>
                  <a:rPr lang="sk-SK" sz="2400" dirty="0">
                    <a:solidFill>
                      <a:schemeClr val="accent4">
                        <a:lumMod val="75000"/>
                      </a:schemeClr>
                    </a:solidFill>
                  </a:rPr>
                  <a:t>typy </a:t>
                </a:r>
                <a:r>
                  <a:rPr lang="sk-SK" sz="2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rovníc (obsahujú viac goniometrických funkcií, vzťahy, prípadne goniometrické vzorce, ktoré je potrebné využiť)</a:t>
                </a:r>
                <a:endParaRPr lang="sk-SK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1" y="1446249"/>
                <a:ext cx="8744848" cy="4524315"/>
              </a:xfrm>
              <a:prstGeom prst="rect">
                <a:avLst/>
              </a:prstGeom>
              <a:blipFill>
                <a:blip r:embed="rId2"/>
                <a:stretch>
                  <a:fillRect l="-976" t="-1078" r="-1534" b="-21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9987870" y="1200027"/>
                <a:ext cx="22041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sk-SK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870" y="1200027"/>
                <a:ext cx="220413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8701162" y="2968643"/>
                <a:ext cx="3269165" cy="103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k-SK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62" y="2968643"/>
                <a:ext cx="3269165" cy="1032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435718" y="5523819"/>
                <a:ext cx="40849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sk-SK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18" y="5523819"/>
                <a:ext cx="408490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1475810" y="6016262"/>
                <a:ext cx="3971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sk-SK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810" y="6016262"/>
                <a:ext cx="397108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080690" y="470553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Jednoduché goniometrické rovnice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3735110" y="1882159"/>
            <a:ext cx="303414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Ekvivalentnými úpravami si osamostatníme goniometrickú funkciu na ĽS.  </a:t>
            </a:r>
            <a:endParaRPr lang="sk-SK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369717" y="1673896"/>
                <a:ext cx="3074431" cy="3623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sk-SK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sk-SK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sk-SK" sz="2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III.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sz="2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IV.</a:t>
                </a:r>
                <a:r>
                  <a:rPr lang="sk-SK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sk-SK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7" y="1673896"/>
                <a:ext cx="3074431" cy="3623941"/>
              </a:xfrm>
              <a:prstGeom prst="rect">
                <a:avLst/>
              </a:prstGeom>
              <a:blipFill>
                <a:blip r:embed="rId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3745350" y="3070895"/>
            <a:ext cx="33805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Nájdeme </a:t>
            </a:r>
            <a:r>
              <a:rPr lang="sk-SK" dirty="0" smtClean="0">
                <a:solidFill>
                  <a:srgbClr val="C00000"/>
                </a:solidFill>
              </a:rPr>
              <a:t>pomocný uhol </a:t>
            </a:r>
            <a:r>
              <a:rPr lang="sk-SK" dirty="0" smtClean="0"/>
              <a:t>(keďže naša funkcia má záporné znamienko) v tabuľke alebo </a:t>
            </a:r>
            <a:br>
              <a:rPr lang="sk-SK" dirty="0" smtClean="0"/>
            </a:br>
            <a:r>
              <a:rPr lang="sk-SK" dirty="0" smtClean="0"/>
              <a:t>na jednotkovej kružnici.  </a:t>
            </a:r>
            <a:endParaRPr lang="sk-SK" sz="3600" b="1" dirty="0">
              <a:solidFill>
                <a:srgbClr val="00206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735111" y="4557600"/>
            <a:ext cx="314749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Nájdeme </a:t>
            </a:r>
            <a:r>
              <a:rPr lang="sk-SK" dirty="0"/>
              <a:t>riešenia v III. a IV. </a:t>
            </a:r>
            <a:r>
              <a:rPr lang="sk-SK" dirty="0" smtClean="0"/>
              <a:t>kvadrante</a:t>
            </a:r>
            <a:r>
              <a:rPr lang="sk-SK" dirty="0"/>
              <a:t>, kde funkcia sínus nadobúda záporné hodnoty. 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r="35008"/>
          <a:stretch/>
        </p:blipFill>
        <p:spPr>
          <a:xfrm>
            <a:off x="7287492" y="1412324"/>
            <a:ext cx="4581194" cy="4700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623206" y="5577850"/>
                <a:ext cx="256744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III.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210°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.360°</m:t>
                    </m:r>
                  </m:oMath>
                </a14:m>
                <a:endParaRPr lang="sk-SK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IV.</a:t>
                </a:r>
                <a:r>
                  <a:rPr lang="sk-SK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330°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.360°</m:t>
                    </m:r>
                  </m:oMath>
                </a14:m>
                <a:endParaRPr lang="sk-SK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6" y="5577850"/>
                <a:ext cx="2567447" cy="923330"/>
              </a:xfrm>
              <a:prstGeom prst="rect">
                <a:avLst/>
              </a:prstGeom>
              <a:blipFill>
                <a:blip r:embed="rId4"/>
                <a:stretch>
                  <a:fillRect l="-1900" t="-3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3735109" y="5746336"/>
            <a:ext cx="31474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Riešenia v stupňovej miere.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3661300" y="6205148"/>
                <a:ext cx="3155544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300" y="6205148"/>
                <a:ext cx="3155544" cy="528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8" grpId="0"/>
      <p:bldP spid="9" grpId="0"/>
      <p:bldP spid="5" grpId="0"/>
      <p:bldP spid="1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080690" y="470553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Substitúcia v argumente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410249" y="1356283"/>
            <a:ext cx="30341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Substitúcia argumentu (</a:t>
            </a:r>
            <a:r>
              <a:rPr lang="sk-SK" dirty="0" smtClean="0">
                <a:solidFill>
                  <a:srgbClr val="C00000"/>
                </a:solidFill>
              </a:rPr>
              <a:t>zložený</a:t>
            </a:r>
            <a:r>
              <a:rPr lang="sk-SK" dirty="0" smtClean="0"/>
              <a:t> za </a:t>
            </a:r>
            <a:r>
              <a:rPr lang="sk-SK" dirty="0" smtClean="0">
                <a:solidFill>
                  <a:srgbClr val="00B050"/>
                </a:solidFill>
              </a:rPr>
              <a:t>jednoduchý</a:t>
            </a:r>
            <a:r>
              <a:rPr lang="sk-SK" dirty="0" smtClean="0"/>
              <a:t>)</a:t>
            </a:r>
            <a:endParaRPr lang="sk-SK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0248" y="2042063"/>
                <a:ext cx="3034145" cy="3870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4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sk-SK" sz="2000" b="0" dirty="0" smtClean="0">
                    <a:solidFill>
                      <a:srgbClr val="00B050"/>
                    </a:solidFill>
                  </a:rPr>
                  <a:t>Substitúcia: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24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4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k-SK" sz="24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sk-SK" sz="2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IV.</a:t>
                </a:r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8" y="2042063"/>
                <a:ext cx="3034145" cy="3870098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3642146" y="1380207"/>
            <a:ext cx="3455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Návrat k substitúcii: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2785" t="3469" r="34438"/>
          <a:stretch/>
        </p:blipFill>
        <p:spPr>
          <a:xfrm>
            <a:off x="8035890" y="109620"/>
            <a:ext cx="3997816" cy="4099076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410248" y="5948299"/>
            <a:ext cx="345516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Nájdeme </a:t>
            </a:r>
            <a:r>
              <a:rPr lang="sk-SK" dirty="0"/>
              <a:t>riešenia v </a:t>
            </a:r>
            <a:r>
              <a:rPr lang="sk-SK" dirty="0" smtClean="0"/>
              <a:t>I</a:t>
            </a:r>
            <a:r>
              <a:rPr lang="sk-SK" dirty="0"/>
              <a:t>. a IV. </a:t>
            </a:r>
            <a:r>
              <a:rPr lang="sk-SK" dirty="0" smtClean="0"/>
              <a:t>kvadrante</a:t>
            </a:r>
            <a:r>
              <a:rPr lang="sk-SK" dirty="0"/>
              <a:t>, kde funkcia </a:t>
            </a:r>
            <a:r>
              <a:rPr lang="sk-SK" dirty="0" smtClean="0"/>
              <a:t>kosínus </a:t>
            </a:r>
            <a:r>
              <a:rPr lang="sk-SK" dirty="0"/>
              <a:t>nadobúda </a:t>
            </a:r>
            <a:r>
              <a:rPr lang="sk-SK" dirty="0" smtClean="0"/>
              <a:t>kladné </a:t>
            </a:r>
            <a:r>
              <a:rPr lang="sk-SK" dirty="0"/>
              <a:t>hodnoty.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3642146" y="1726930"/>
                <a:ext cx="4504327" cy="2121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000" b="0" dirty="0" smtClean="0">
                    <a:solidFill>
                      <a:srgbClr val="00B050"/>
                    </a:solidFill>
                  </a:rPr>
                  <a:t>Substitúcia:</a:t>
                </a:r>
              </a:p>
              <a:p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sz="24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46" y="1726930"/>
                <a:ext cx="4504327" cy="2121543"/>
              </a:xfrm>
              <a:prstGeom prst="rect">
                <a:avLst/>
              </a:prstGeom>
              <a:blipFill>
                <a:blip r:embed="rId4"/>
                <a:stretch>
                  <a:fillRect l="-3383" t="-4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3670689" y="3931697"/>
                <a:ext cx="34551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dirty="0" smtClean="0"/>
                  <a:t>Osamostatníme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 smtClean="0"/>
                  <a:t>:</a:t>
                </a:r>
                <a:endParaRPr lang="sk-SK" dirty="0"/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89" y="3931697"/>
                <a:ext cx="3455169" cy="276999"/>
              </a:xfrm>
              <a:prstGeom prst="rect">
                <a:avLst/>
              </a:prstGeom>
              <a:blipFill>
                <a:blip r:embed="rId5"/>
                <a:stretch>
                  <a:fillRect l="-4056" t="-31111" b="-488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3674633" y="4370797"/>
                <a:ext cx="2878567" cy="168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sz="2400" b="0" dirty="0" smtClean="0">
                    <a:solidFill>
                      <a:srgbClr val="C00000"/>
                    </a:solidFill>
                  </a:rPr>
                  <a:t>/:2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sz="24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33" y="4370797"/>
                <a:ext cx="2878567" cy="1685141"/>
              </a:xfrm>
              <a:prstGeom prst="rect">
                <a:avLst/>
              </a:prstGeom>
              <a:blipFill>
                <a:blip r:embed="rId6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6783440" y="4338140"/>
                <a:ext cx="3150269" cy="1749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sz="2400" b="0" dirty="0" smtClean="0">
                    <a:solidFill>
                      <a:srgbClr val="C00000"/>
                    </a:solidFill>
                  </a:rPr>
                  <a:t>/:2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sz="24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40" y="4338140"/>
                <a:ext cx="3150269" cy="1749005"/>
              </a:xfrm>
              <a:prstGeom prst="rect">
                <a:avLst/>
              </a:prstGeom>
              <a:blipFill>
                <a:blip r:embed="rId7"/>
                <a:stretch>
                  <a:fillRect b="-45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4871513" y="6166170"/>
                <a:ext cx="293099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𝟐𝟒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𝟐𝟒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13" y="6166170"/>
                <a:ext cx="2930995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2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9" grpId="0"/>
      <p:bldP spid="13" grpId="0"/>
      <p:bldP spid="1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080690" y="456698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Substitúcia na kvadratickú rovnicu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1669045" y="1299402"/>
            <a:ext cx="30341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Substitúcia goniometrickej funkcie </a:t>
            </a:r>
            <a:endParaRPr lang="sk-SK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669045" y="1941963"/>
                <a:ext cx="3034145" cy="2580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r>
                  <a:rPr lang="sk-SK" sz="2000" b="0" dirty="0" smtClean="0">
                    <a:solidFill>
                      <a:srgbClr val="00B050"/>
                    </a:solidFill>
                  </a:rPr>
                  <a:t>Substitúcia: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5" y="1941963"/>
                <a:ext cx="3034145" cy="2580258"/>
              </a:xfrm>
              <a:prstGeom prst="rect">
                <a:avLst/>
              </a:prstGeom>
              <a:blipFill>
                <a:blip r:embed="rId2"/>
                <a:stretch>
                  <a:fillRect l="-5221" r="-18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1669045" y="4576946"/>
            <a:ext cx="3455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Návrat k substitúcii: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698017" y="4485797"/>
            <a:ext cx="38622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Nájdeme </a:t>
            </a:r>
            <a:r>
              <a:rPr lang="sk-SK" dirty="0"/>
              <a:t>riešenia </a:t>
            </a:r>
            <a:r>
              <a:rPr lang="sk-SK" dirty="0" smtClean="0"/>
              <a:t>pomocou tabuľky. 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1669045" y="4915898"/>
                <a:ext cx="2083571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000" b="0" dirty="0" smtClean="0">
                    <a:solidFill>
                      <a:srgbClr val="00B050"/>
                    </a:solidFill>
                  </a:rPr>
                  <a:t>Substitúcia:</a:t>
                </a: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sz="24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𝑖𝑛𝑥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5" y="4915898"/>
                <a:ext cx="2083571" cy="1415772"/>
              </a:xfrm>
              <a:prstGeom prst="rect">
                <a:avLst/>
              </a:prstGeom>
              <a:blipFill>
                <a:blip r:embed="rId3"/>
                <a:stretch>
                  <a:fillRect l="-7602" t="-6009" b="-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lokTextu 16"/>
          <p:cNvSpPr txBox="1"/>
          <p:nvPr/>
        </p:nvSpPr>
        <p:spPr>
          <a:xfrm>
            <a:off x="5698017" y="2679192"/>
            <a:ext cx="34551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dirty="0" smtClean="0"/>
              <a:t>Vyriešime jednoduché goniometrické rovnice: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5698017" y="4868073"/>
                <a:ext cx="2878567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17" y="4868073"/>
                <a:ext cx="2878567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698017" y="5803320"/>
                <a:ext cx="1821845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17" y="5803320"/>
                <a:ext cx="1821845" cy="528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5698017" y="3456665"/>
                <a:ext cx="2070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17" y="3456665"/>
                <a:ext cx="207095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5698017" y="3970383"/>
                <a:ext cx="130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17" y="3970383"/>
                <a:ext cx="130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8"/>
          <a:srcRect l="12171" t="2380" r="35873" b="13060"/>
          <a:stretch/>
        </p:blipFill>
        <p:spPr>
          <a:xfrm>
            <a:off x="8732162" y="0"/>
            <a:ext cx="3459838" cy="37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9" grpId="0"/>
      <p:bldP spid="13" grpId="0"/>
      <p:bldP spid="17" grpId="0"/>
      <p:bldP spid="6" grpId="0"/>
      <p:bldP spid="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080690" y="456698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Iné typy rovníc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-186419" y="1321412"/>
                <a:ext cx="5084619" cy="4643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sk-SK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sk-SK" sz="240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sk-SK" sz="2400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sk-SK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sk-S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∨2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𝑐𝑜𝑠𝑥</m:t>
                      </m:r>
                      <m:r>
                        <a:rPr lang="sk-SK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sk-SK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𝑐𝑜𝑠𝑥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sk-SK" sz="2400" b="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sz="2400" dirty="0" smtClean="0">
                    <a:solidFill>
                      <a:srgbClr val="00B05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sz="24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sk-SK" sz="2400" dirty="0" smtClean="0">
                    <a:solidFill>
                      <a:srgbClr val="00B05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.2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400" b="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sz="2400" dirty="0" smtClean="0">
                    <a:solidFill>
                      <a:srgbClr val="00B05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419" y="1321412"/>
                <a:ext cx="5084619" cy="4643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428263" y="5965056"/>
                <a:ext cx="3937808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" y="5965056"/>
                <a:ext cx="3937808" cy="528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4"/>
          <a:srcRect l="11982" t="3324" r="37459" b="7862"/>
          <a:stretch/>
        </p:blipFill>
        <p:spPr>
          <a:xfrm>
            <a:off x="8326582" y="1437504"/>
            <a:ext cx="3865418" cy="45275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4712470" y="5163230"/>
            <a:ext cx="34201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sk-SK" dirty="0"/>
              <a:t>Nájdeme riešenia pomocou tabuľky.  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4712470" y="1321412"/>
            <a:ext cx="34201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sk-SK" dirty="0" smtClean="0"/>
              <a:t>Na úpravu použijeme vzorec pre </a:t>
            </a:r>
            <a:r>
              <a:rPr lang="sk-SK" dirty="0" smtClean="0">
                <a:solidFill>
                  <a:srgbClr val="00B050"/>
                </a:solidFill>
              </a:rPr>
              <a:t>cos2x</a:t>
            </a:r>
            <a:r>
              <a:rPr lang="sk-SK" dirty="0" smtClean="0"/>
              <a:t> a vzťah medzi funkciou </a:t>
            </a:r>
            <a:r>
              <a:rPr lang="sk-SK" dirty="0" smtClean="0">
                <a:solidFill>
                  <a:srgbClr val="002060"/>
                </a:solidFill>
              </a:rPr>
              <a:t>sínus a kosínus</a:t>
            </a:r>
            <a:r>
              <a:rPr lang="sk-SK" dirty="0" smtClean="0"/>
              <a:t>. </a:t>
            </a:r>
            <a:endParaRPr lang="sk-SK" sz="3600" b="1" dirty="0">
              <a:solidFill>
                <a:srgbClr val="00206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712470" y="2673992"/>
            <a:ext cx="34201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sk-SK" dirty="0" smtClean="0"/>
              <a:t>Goniometrickú rovnicu zapísanú ako súčin vyriešime ako dve samostatné rovnice.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712470" y="3563331"/>
            <a:ext cx="342014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sk-SK" dirty="0" smtClean="0"/>
              <a:t>Ak je potrebné, </a:t>
            </a:r>
            <a:r>
              <a:rPr lang="sk-SK" dirty="0" smtClean="0">
                <a:solidFill>
                  <a:srgbClr val="00B050"/>
                </a:solidFill>
              </a:rPr>
              <a:t>osamostatníme si goniometrickú funkciu na ľavej strane </a:t>
            </a:r>
            <a:r>
              <a:rPr lang="sk-SK" dirty="0" smtClean="0"/>
              <a:t>a ďalej riešime ako jednoduchú goniometrickú rovnicu.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24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8" grpId="0"/>
      <p:bldP spid="17" grpId="0"/>
      <p:bldP spid="13" grpId="0"/>
    </p:bldLst>
  </p:timing>
</p:sld>
</file>

<file path=ppt/theme/theme1.xml><?xml version="1.0" encoding="utf-8"?>
<a:theme xmlns:a="http://schemas.openxmlformats.org/drawingml/2006/main" name="Fazeta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269</Words>
  <Application>Microsoft Office PowerPoint</Application>
  <PresentationFormat>Širokouhlá</PresentationFormat>
  <Paragraphs>91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Cambria Math</vt:lpstr>
      <vt:lpstr>Trebuchet MS</vt:lpstr>
      <vt:lpstr>Wingdings</vt:lpstr>
      <vt:lpstr>Wingdings 3</vt:lpstr>
      <vt:lpstr>Fazeta</vt:lpstr>
      <vt:lpstr>Goniometria VI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LOMENÉ VÝRAZY</dc:title>
  <dc:creator>Ucitel</dc:creator>
  <cp:lastModifiedBy>Dušan Andraško</cp:lastModifiedBy>
  <cp:revision>167</cp:revision>
  <dcterms:created xsi:type="dcterms:W3CDTF">2020-03-21T20:30:00Z</dcterms:created>
  <dcterms:modified xsi:type="dcterms:W3CDTF">2022-02-14T04:57:15Z</dcterms:modified>
</cp:coreProperties>
</file>