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78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673A-D6B4-4D11-A382-160521A0D6C3}" type="datetimeFigureOut">
              <a:rPr lang="sk-SK" smtClean="0"/>
              <a:t>30. 3. 2023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E6F7-75C2-48C8-91EE-29DA9149FB4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673A-D6B4-4D11-A382-160521A0D6C3}" type="datetimeFigureOut">
              <a:rPr lang="sk-SK" smtClean="0"/>
              <a:t>30. 3. 2023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E6F7-75C2-48C8-91EE-29DA9149FB4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673A-D6B4-4D11-A382-160521A0D6C3}" type="datetimeFigureOut">
              <a:rPr lang="sk-SK" smtClean="0"/>
              <a:t>30. 3. 2023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E6F7-75C2-48C8-91EE-29DA9149FB4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673A-D6B4-4D11-A382-160521A0D6C3}" type="datetimeFigureOut">
              <a:rPr lang="sk-SK" smtClean="0"/>
              <a:t>30. 3. 2023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E6F7-75C2-48C8-91EE-29DA9149FB4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673A-D6B4-4D11-A382-160521A0D6C3}" type="datetimeFigureOut">
              <a:rPr lang="sk-SK" smtClean="0"/>
              <a:t>30. 3. 2023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E6F7-75C2-48C8-91EE-29DA9149FB4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673A-D6B4-4D11-A382-160521A0D6C3}" type="datetimeFigureOut">
              <a:rPr lang="sk-SK" smtClean="0"/>
              <a:t>30. 3. 2023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E6F7-75C2-48C8-91EE-29DA9149FB4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673A-D6B4-4D11-A382-160521A0D6C3}" type="datetimeFigureOut">
              <a:rPr lang="sk-SK" smtClean="0"/>
              <a:t>30. 3. 2023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E6F7-75C2-48C8-91EE-29DA9149FB4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673A-D6B4-4D11-A382-160521A0D6C3}" type="datetimeFigureOut">
              <a:rPr lang="sk-SK" smtClean="0"/>
              <a:t>30. 3. 2023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E6F7-75C2-48C8-91EE-29DA9149FB4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673A-D6B4-4D11-A382-160521A0D6C3}" type="datetimeFigureOut">
              <a:rPr lang="sk-SK" smtClean="0"/>
              <a:t>30. 3. 2023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E6F7-75C2-48C8-91EE-29DA9149FB4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673A-D6B4-4D11-A382-160521A0D6C3}" type="datetimeFigureOut">
              <a:rPr lang="sk-SK" smtClean="0"/>
              <a:t>30. 3. 2023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E6F7-75C2-48C8-91EE-29DA9149FB4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673A-D6B4-4D11-A382-160521A0D6C3}" type="datetimeFigureOut">
              <a:rPr lang="sk-SK" smtClean="0"/>
              <a:t>30. 3. 2023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E6F7-75C2-48C8-91EE-29DA9149FB4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1673A-D6B4-4D11-A382-160521A0D6C3}" type="datetimeFigureOut">
              <a:rPr lang="sk-SK" smtClean="0"/>
              <a:t>30. 3. 2023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0E6F7-75C2-48C8-91EE-29DA9149FB49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KOMBINÁCIE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tx1"/>
                </a:solidFill>
              </a:rPr>
              <a:t>Cvičenie</a:t>
            </a:r>
          </a:p>
          <a:p>
            <a:r>
              <a:rPr lang="sk-SK" sz="2000" dirty="0" smtClean="0">
                <a:solidFill>
                  <a:schemeClr val="tx1"/>
                </a:solidFill>
              </a:rPr>
              <a:t>Autor: Mgr. Ľubica Kollárová</a:t>
            </a:r>
          </a:p>
          <a:p>
            <a:r>
              <a:rPr lang="sk-SK" sz="2000" dirty="0" smtClean="0">
                <a:solidFill>
                  <a:schemeClr val="tx1"/>
                </a:solidFill>
              </a:rPr>
              <a:t>Použité animácie: beruska8.cz</a:t>
            </a:r>
            <a:endParaRPr lang="sk-SK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2800" b="1" dirty="0" smtClean="0"/>
              <a:t>1. úloha: </a:t>
            </a:r>
            <a:r>
              <a:rPr lang="sk-SK" sz="2800" dirty="0" smtClean="0"/>
              <a:t>Na stolnotenisový turnaj sa prihlásilo 12 družstiev. Koľko je rôznych štvoríc družstiev, ktoré sa môžu stretnúť v semifinále?</a:t>
            </a:r>
            <a:endParaRPr lang="sk-SK" sz="2800" dirty="0"/>
          </a:p>
        </p:txBody>
      </p:sp>
      <p:pic>
        <p:nvPicPr>
          <p:cNvPr id="4" name="Zástupný symbol obsahu 3" descr="stolni tenis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28937" y="3248819"/>
            <a:ext cx="3286125" cy="1228725"/>
          </a:xfrm>
        </p:spPr>
      </p:pic>
      <p:sp>
        <p:nvSpPr>
          <p:cNvPr id="5" name="BlokTextu 4"/>
          <p:cNvSpPr txBox="1"/>
          <p:nvPr/>
        </p:nvSpPr>
        <p:spPr>
          <a:xfrm>
            <a:off x="7380312" y="558924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</a:rPr>
              <a:t>495</a:t>
            </a:r>
            <a:endParaRPr lang="sk-SK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sz="2400" b="1" dirty="0" smtClean="0">
                <a:cs typeface="Arial" pitchFamily="34" charset="0"/>
              </a:rPr>
              <a:t>2. úloha: </a:t>
            </a:r>
            <a:r>
              <a:rPr lang="sk-SK" sz="2400" dirty="0" smtClean="0">
                <a:cs typeface="Arial" pitchFamily="34" charset="0"/>
              </a:rPr>
              <a:t>V minulosti bol autobusový lístok MHD v Banskej Bystrici tvaru obdĺžnika. Horná časť bola rozdelená na 3 x 3 políčok. Strojček v autobuse spravil do niektorých troch políčok dierky, čím ho označil.</a:t>
            </a:r>
            <a:br>
              <a:rPr lang="sk-SK" sz="2400" dirty="0" smtClean="0">
                <a:cs typeface="Arial" pitchFamily="34" charset="0"/>
              </a:rPr>
            </a:br>
            <a:r>
              <a:rPr lang="sk-SK" sz="2400" dirty="0" smtClean="0">
                <a:cs typeface="Arial" pitchFamily="34" charset="0"/>
              </a:rPr>
              <a:t>Koľkými rôznymi spôsobmi mohol byť bystrický lístok  MHD označený?</a:t>
            </a:r>
            <a:endParaRPr lang="sk-SK" sz="2400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graphicFrame>
        <p:nvGraphicFramePr>
          <p:cNvPr id="6" name="Tabuľka 5"/>
          <p:cNvGraphicFramePr>
            <a:graphicFrameLocks noGrp="1"/>
          </p:cNvGraphicFramePr>
          <p:nvPr/>
        </p:nvGraphicFramePr>
        <p:xfrm>
          <a:off x="6588224" y="3573016"/>
          <a:ext cx="1607841" cy="2759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5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6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sk-SK" dirty="0" smtClean="0"/>
                        <a:t>7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8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9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144">
                <a:tc gridSpan="3"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36">
                <a:tc gridSpan="3"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1 KČS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BlokTextu 6"/>
          <p:cNvSpPr txBox="1"/>
          <p:nvPr/>
        </p:nvSpPr>
        <p:spPr>
          <a:xfrm>
            <a:off x="6732240" y="48691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MHD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6732240" y="5301208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000" dirty="0" smtClean="0"/>
              <a:t>Banská Bystrica</a:t>
            </a:r>
            <a:endParaRPr lang="sk-SK" sz="1000" dirty="0"/>
          </a:p>
        </p:txBody>
      </p:sp>
      <p:pic>
        <p:nvPicPr>
          <p:cNvPr id="9" name="Obrázok 8" descr="autobu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4437112"/>
            <a:ext cx="1828800" cy="1238250"/>
          </a:xfrm>
          <a:prstGeom prst="rect">
            <a:avLst/>
          </a:prstGeom>
        </p:spPr>
      </p:pic>
      <p:sp>
        <p:nvSpPr>
          <p:cNvPr id="10" name="Ovál 9"/>
          <p:cNvSpPr/>
          <p:nvPr/>
        </p:nvSpPr>
        <p:spPr>
          <a:xfrm>
            <a:off x="6876255" y="3645024"/>
            <a:ext cx="144017" cy="189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6876256" y="4005064"/>
            <a:ext cx="178687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vál 11"/>
          <p:cNvSpPr/>
          <p:nvPr/>
        </p:nvSpPr>
        <p:spPr>
          <a:xfrm>
            <a:off x="7452320" y="4005064"/>
            <a:ext cx="144016" cy="20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BlokTextu 13"/>
          <p:cNvSpPr txBox="1"/>
          <p:nvPr/>
        </p:nvSpPr>
        <p:spPr>
          <a:xfrm>
            <a:off x="971600" y="566124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dirty="0" smtClean="0">
                <a:solidFill>
                  <a:srgbClr val="FF0000"/>
                </a:solidFill>
              </a:rPr>
              <a:t>84</a:t>
            </a:r>
            <a:endParaRPr lang="sk-SK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800" decel="500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800" decel="500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43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800" decel="500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800" decel="500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0"/>
                            </p:stCondLst>
                            <p:childTnLst>
                              <p:par>
                                <p:cTn id="43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800" decel="500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800" decel="500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3000"/>
                            </p:stCondLst>
                            <p:childTnLst>
                              <p:par>
                                <p:cTn id="5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  <p:bldP spid="11" grpId="1" animBg="1"/>
      <p:bldP spid="12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755576" y="908720"/>
            <a:ext cx="7632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2400" b="1" dirty="0" smtClean="0"/>
              <a:t>3. </a:t>
            </a:r>
            <a:r>
              <a:rPr lang="sk-SK" sz="2400" b="1" dirty="0" smtClean="0"/>
              <a:t>úloha: </a:t>
            </a:r>
            <a:r>
              <a:rPr lang="sk-SK" sz="2400" dirty="0" smtClean="0"/>
              <a:t>Móricko sa nikdy nestaral o svoj chrup, až na to doplatil. Keď prišiel k zubárke na prehliadku, tá zistila, že na 20 zuboch má kazy. Koľko možností má zubárka v ten deň opraviť mu práve 3 zuby?</a:t>
            </a:r>
            <a:endParaRPr lang="sk-SK" sz="2400" dirty="0"/>
          </a:p>
        </p:txBody>
      </p:sp>
      <p:pic>
        <p:nvPicPr>
          <p:cNvPr id="3" name="Obrázok 2" descr="zub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2708920"/>
            <a:ext cx="952500" cy="1009650"/>
          </a:xfrm>
          <a:prstGeom prst="rect">
            <a:avLst/>
          </a:prstGeom>
        </p:spPr>
      </p:pic>
      <p:pic>
        <p:nvPicPr>
          <p:cNvPr id="4" name="Obrázok 3" descr="zubarka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3140968"/>
            <a:ext cx="2114550" cy="1762125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6804248" y="544522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</a:rPr>
              <a:t>1 140</a:t>
            </a:r>
            <a:endParaRPr lang="sk-SK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 descr="balony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2492896"/>
            <a:ext cx="2533650" cy="3571875"/>
          </a:xfrm>
          <a:prstGeom prst="rect">
            <a:avLst/>
          </a:prstGeom>
        </p:spPr>
      </p:pic>
      <p:sp>
        <p:nvSpPr>
          <p:cNvPr id="3" name="BlokTextu 2"/>
          <p:cNvSpPr txBox="1"/>
          <p:nvPr/>
        </p:nvSpPr>
        <p:spPr>
          <a:xfrm>
            <a:off x="899592" y="764704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4. </a:t>
            </a:r>
            <a:r>
              <a:rPr lang="sk-SK" sz="2400" b="1" dirty="0" smtClean="0"/>
              <a:t>úloha: </a:t>
            </a:r>
            <a:r>
              <a:rPr lang="sk-SK" sz="2400" dirty="0" smtClean="0"/>
              <a:t>Na karneval kúpili 50 rôznych balónikov. Koľko možností  je vybrať  z nich 45 balónov na výzdobu sály?</a:t>
            </a:r>
            <a:endParaRPr lang="sk-SK" sz="2400" dirty="0"/>
          </a:p>
        </p:txBody>
      </p:sp>
      <p:sp>
        <p:nvSpPr>
          <p:cNvPr id="4" name="BlokTextu 3"/>
          <p:cNvSpPr txBox="1"/>
          <p:nvPr/>
        </p:nvSpPr>
        <p:spPr>
          <a:xfrm>
            <a:off x="6156176" y="5517232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</a:rPr>
              <a:t>2 118 760</a:t>
            </a:r>
            <a:endParaRPr lang="sk-SK" sz="2400" b="1" dirty="0">
              <a:solidFill>
                <a:srgbClr val="FF0000"/>
              </a:solidFill>
            </a:endParaRPr>
          </a:p>
        </p:txBody>
      </p:sp>
      <p:pic>
        <p:nvPicPr>
          <p:cNvPr id="5" name="Obrázok 4" descr="s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648" y="3645024"/>
            <a:ext cx="1095375" cy="1095375"/>
          </a:xfrm>
          <a:prstGeom prst="rect">
            <a:avLst/>
          </a:prstGeom>
        </p:spPr>
      </p:pic>
      <p:pic>
        <p:nvPicPr>
          <p:cNvPr id="6" name="Obrázok 5" descr="s2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32240" y="1916832"/>
            <a:ext cx="1095375" cy="1095375"/>
          </a:xfrm>
          <a:prstGeom prst="rect">
            <a:avLst/>
          </a:prstGeom>
        </p:spPr>
      </p:pic>
      <p:pic>
        <p:nvPicPr>
          <p:cNvPr id="7" name="Obrázok 6" descr="s3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04248" y="3861048"/>
            <a:ext cx="1095375" cy="1095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 descr="stan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2996952"/>
            <a:ext cx="1656184" cy="1656184"/>
          </a:xfrm>
          <a:prstGeom prst="rect">
            <a:avLst/>
          </a:prstGeom>
        </p:spPr>
      </p:pic>
      <p:pic>
        <p:nvPicPr>
          <p:cNvPr id="3" name="Obrázok 2" descr="stan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2924944"/>
            <a:ext cx="2286000" cy="1628775"/>
          </a:xfrm>
          <a:prstGeom prst="rect">
            <a:avLst/>
          </a:prstGeom>
        </p:spPr>
      </p:pic>
      <p:sp>
        <p:nvSpPr>
          <p:cNvPr id="4" name="BlokTextu 3"/>
          <p:cNvSpPr txBox="1"/>
          <p:nvPr/>
        </p:nvSpPr>
        <p:spPr>
          <a:xfrm>
            <a:off x="899592" y="1052736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2400" b="1" dirty="0" smtClean="0"/>
              <a:t>5. </a:t>
            </a:r>
            <a:r>
              <a:rPr lang="sk-SK" sz="2400" b="1" dirty="0" smtClean="0"/>
              <a:t>úloha: </a:t>
            </a:r>
            <a:r>
              <a:rPr lang="sk-SK" sz="2400" dirty="0" smtClean="0"/>
              <a:t>Skupina 24 priateľov stanuje pri jazere. Koľkými spôsobmi môžu spomedzi seba vybrať dvojicu nočných strážcov?</a:t>
            </a:r>
            <a:endParaRPr lang="sk-SK" sz="2400" dirty="0"/>
          </a:p>
        </p:txBody>
      </p:sp>
      <p:sp>
        <p:nvSpPr>
          <p:cNvPr id="5" name="BlokTextu 4"/>
          <p:cNvSpPr txBox="1"/>
          <p:nvPr/>
        </p:nvSpPr>
        <p:spPr>
          <a:xfrm>
            <a:off x="6948264" y="5445224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</a:rPr>
              <a:t>276</a:t>
            </a:r>
            <a:endParaRPr lang="sk-SK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683568" y="980728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2400" b="1" dirty="0" smtClean="0"/>
              <a:t>6. </a:t>
            </a:r>
            <a:r>
              <a:rPr lang="sk-SK" sz="2400" b="1" dirty="0" smtClean="0"/>
              <a:t>úloha: </a:t>
            </a:r>
            <a:r>
              <a:rPr lang="sk-SK" sz="2400" dirty="0" smtClean="0"/>
              <a:t>Stanovať do prírody sa vybralo 15 dievčat a 10 chlapcov. Koľkými spôsobmi môžu vybrať 5 člennú skupinu na hľadanie dreva tak, aby v nej boli 2 dievčatá a 3 chlapci?</a:t>
            </a:r>
            <a:endParaRPr lang="sk-SK" sz="2400" dirty="0"/>
          </a:p>
        </p:txBody>
      </p:sp>
      <p:pic>
        <p:nvPicPr>
          <p:cNvPr id="3" name="Obrázok 2" descr="vatra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2492896"/>
            <a:ext cx="1552575" cy="1304925"/>
          </a:xfrm>
          <a:prstGeom prst="rect">
            <a:avLst/>
          </a:prstGeom>
        </p:spPr>
      </p:pic>
      <p:pic>
        <p:nvPicPr>
          <p:cNvPr id="4" name="Obrázok 3" descr="devy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212976"/>
            <a:ext cx="2010519" cy="2010519"/>
          </a:xfrm>
          <a:prstGeom prst="rect">
            <a:avLst/>
          </a:prstGeom>
        </p:spPr>
      </p:pic>
      <p:pic>
        <p:nvPicPr>
          <p:cNvPr id="5" name="Obrázok 4" descr="3ch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20534" y="2420888"/>
            <a:ext cx="1490935" cy="1368152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6732240" y="5373216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</a:rPr>
              <a:t>12 600</a:t>
            </a:r>
            <a:endParaRPr lang="sk-SK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ál 1"/>
          <p:cNvSpPr/>
          <p:nvPr/>
        </p:nvSpPr>
        <p:spPr>
          <a:xfrm>
            <a:off x="4427984" y="3429000"/>
            <a:ext cx="2304256" cy="23042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BlokTextu 2"/>
          <p:cNvSpPr txBox="1"/>
          <p:nvPr/>
        </p:nvSpPr>
        <p:spPr>
          <a:xfrm>
            <a:off x="5436096" y="299695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A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6300192" y="335699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B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6660232" y="40050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C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4427984" y="350100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G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4139952" y="40050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F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4427984" y="53732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E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6372200" y="53732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D</a:t>
            </a:r>
            <a:endParaRPr lang="sk-SK" dirty="0"/>
          </a:p>
        </p:txBody>
      </p:sp>
      <p:sp>
        <p:nvSpPr>
          <p:cNvPr id="31" name="Rovnoramenný trojuholník 30"/>
          <p:cNvSpPr/>
          <p:nvPr/>
        </p:nvSpPr>
        <p:spPr>
          <a:xfrm>
            <a:off x="4788024" y="3429000"/>
            <a:ext cx="1584176" cy="1944216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2" name="Rovnoramenný trojuholník 31"/>
          <p:cNvSpPr/>
          <p:nvPr/>
        </p:nvSpPr>
        <p:spPr>
          <a:xfrm>
            <a:off x="4499992" y="3429000"/>
            <a:ext cx="2160240" cy="864096"/>
          </a:xfrm>
          <a:prstGeom prst="triangl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6" name="BlokTextu 35"/>
          <p:cNvSpPr txBox="1"/>
          <p:nvPr/>
        </p:nvSpPr>
        <p:spPr>
          <a:xfrm>
            <a:off x="1043608" y="908720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8. úloha: </a:t>
            </a:r>
            <a:r>
              <a:rPr lang="sk-SK" sz="2400" dirty="0" smtClean="0"/>
              <a:t>Na kružnici je  8 rôznych bodov A, B, C, D, E, F, G. Koľko rôznych trojuholníkov existuje, keď ich vrcholy sú z množiny </a:t>
            </a:r>
            <a:endParaRPr lang="sk-SK" sz="2400" dirty="0"/>
          </a:p>
        </p:txBody>
      </p:sp>
      <p:graphicFrame>
        <p:nvGraphicFramePr>
          <p:cNvPr id="37" name="Objekt 36"/>
          <p:cNvGraphicFramePr>
            <a:graphicFrameLocks noChangeAspect="1"/>
          </p:cNvGraphicFramePr>
          <p:nvPr/>
        </p:nvGraphicFramePr>
        <p:xfrm>
          <a:off x="2339752" y="1772816"/>
          <a:ext cx="203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Rovnica" r:id="rId3" imgW="2031840" imgH="317160" progId="Equation.3">
                  <p:embed/>
                </p:oleObj>
              </mc:Choice>
              <mc:Fallback>
                <p:oleObj name="Rovnica" r:id="rId3" imgW="2031840" imgH="3171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772816"/>
                        <a:ext cx="20320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ovnoramenný trojuholník 41"/>
          <p:cNvSpPr/>
          <p:nvPr/>
        </p:nvSpPr>
        <p:spPr>
          <a:xfrm rot="2539774">
            <a:off x="4804487" y="3565915"/>
            <a:ext cx="2267441" cy="1200331"/>
          </a:xfrm>
          <a:prstGeom prst="triangl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3" name="BlokTextu 42"/>
          <p:cNvSpPr txBox="1"/>
          <p:nvPr/>
        </p:nvSpPr>
        <p:spPr>
          <a:xfrm>
            <a:off x="6948264" y="573325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</a:rPr>
              <a:t>56</a:t>
            </a:r>
            <a:endParaRPr lang="sk-SK" sz="2400" b="1" dirty="0">
              <a:solidFill>
                <a:srgbClr val="FF0000"/>
              </a:solidFill>
            </a:endParaRPr>
          </a:p>
        </p:txBody>
      </p:sp>
      <p:sp>
        <p:nvSpPr>
          <p:cNvPr id="44" name="BlokTextu 43"/>
          <p:cNvSpPr txBox="1"/>
          <p:nvPr/>
        </p:nvSpPr>
        <p:spPr>
          <a:xfrm>
            <a:off x="1043608" y="2636912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(Na obrázku sú vyznačené len tri z nich.)</a:t>
            </a:r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0"/>
                            </p:stCondLst>
                            <p:childTnLst>
                              <p:par>
                                <p:cTn id="6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0"/>
                            </p:stCondLst>
                            <p:childTnLst>
                              <p:par>
                                <p:cTn id="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000"/>
                            </p:stCondLst>
                            <p:childTnLst>
                              <p:par>
                                <p:cTn id="7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6" grpId="0"/>
      <p:bldP spid="7" grpId="0"/>
      <p:bldP spid="8" grpId="0"/>
      <p:bldP spid="9" grpId="0"/>
      <p:bldP spid="31" grpId="0" animBg="1"/>
      <p:bldP spid="32" grpId="0" animBg="1"/>
      <p:bldP spid="36" grpId="0"/>
      <p:bldP spid="42" grpId="0" animBg="1"/>
      <p:bldP spid="43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755576" y="908720"/>
            <a:ext cx="7416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2400" b="1" dirty="0" smtClean="0"/>
              <a:t>9. úloha: </a:t>
            </a:r>
            <a:r>
              <a:rPr lang="sk-SK" sz="2400" dirty="0" smtClean="0"/>
              <a:t>Hokejový klub má 28 hokejistov: 2 brankárov, 16 útočníkov a 10 obrancov. Koľko rôznych šestíc hokejistov môže tréner vybrať tak, aby v každej šestici bol 1 brankár, 3 útočníci a 2 obrancovia?</a:t>
            </a:r>
            <a:endParaRPr lang="sk-SK" sz="2400" dirty="0"/>
          </a:p>
        </p:txBody>
      </p:sp>
      <p:pic>
        <p:nvPicPr>
          <p:cNvPr id="3" name="Obrázok 2" descr="branka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39" y="2996952"/>
            <a:ext cx="2285742" cy="1475606"/>
          </a:xfrm>
          <a:prstGeom prst="rect">
            <a:avLst/>
          </a:prstGeom>
        </p:spPr>
      </p:pic>
      <p:pic>
        <p:nvPicPr>
          <p:cNvPr id="4" name="Obrázok 3" descr="hokejista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0112" y="3068960"/>
            <a:ext cx="1590675" cy="1400175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6876256" y="5661248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</a:rPr>
              <a:t>50 400</a:t>
            </a:r>
            <a:endParaRPr lang="sk-SK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326</Words>
  <Application>Microsoft Office PowerPoint</Application>
  <PresentationFormat>Prezentácia na obrazovke (4:3)</PresentationFormat>
  <Paragraphs>40</Paragraphs>
  <Slides>9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3" baseType="lpstr">
      <vt:lpstr>Arial</vt:lpstr>
      <vt:lpstr>Calibri</vt:lpstr>
      <vt:lpstr>Motív Office</vt:lpstr>
      <vt:lpstr>Rovnica</vt:lpstr>
      <vt:lpstr>KOMBINÁCIE</vt:lpstr>
      <vt:lpstr>1. úloha: Na stolnotenisový turnaj sa prihlásilo 12 družstiev. Koľko je rôznych štvoríc družstiev, ktoré sa môžu stretnúť v semifinále?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KOMBINÁCIE</dc:title>
  <dc:creator>Luba</dc:creator>
  <cp:lastModifiedBy>Dušan Andraško</cp:lastModifiedBy>
  <cp:revision>24</cp:revision>
  <dcterms:created xsi:type="dcterms:W3CDTF">2011-03-11T18:07:31Z</dcterms:created>
  <dcterms:modified xsi:type="dcterms:W3CDTF">2023-03-30T03:50:27Z</dcterms:modified>
</cp:coreProperties>
</file>