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3" r:id="rId3"/>
    <p:sldId id="261" r:id="rId4"/>
    <p:sldId id="256" r:id="rId5"/>
    <p:sldId id="259" r:id="rId6"/>
    <p:sldId id="257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87"/>
    <a:srgbClr val="525252"/>
    <a:srgbClr val="EA1648"/>
    <a:srgbClr val="BBE983"/>
    <a:srgbClr val="BAF8F7"/>
    <a:srgbClr val="FADFA8"/>
    <a:srgbClr val="FDFCD0"/>
    <a:srgbClr val="B76D7F"/>
    <a:srgbClr val="B2446E"/>
    <a:srgbClr val="0FA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-6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22DA-5121-4342-93B0-FC066A609E86}" type="datetimeFigureOut">
              <a:rPr lang="sk-SK" smtClean="0"/>
              <a:pPr/>
              <a:t>3. 4. 2023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8ACCEBC-D572-40E2-85A9-EC0EB3B795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22DA-5121-4342-93B0-FC066A609E86}" type="datetimeFigureOut">
              <a:rPr lang="sk-SK" smtClean="0"/>
              <a:pPr/>
              <a:t>3. 4. 2023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CEBC-D572-40E2-85A9-EC0EB3B795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22DA-5121-4342-93B0-FC066A609E86}" type="datetimeFigureOut">
              <a:rPr lang="sk-SK" smtClean="0"/>
              <a:pPr/>
              <a:t>3. 4. 2023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CEBC-D572-40E2-85A9-EC0EB3B795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22DA-5121-4342-93B0-FC066A609E86}" type="datetimeFigureOut">
              <a:rPr lang="sk-SK" smtClean="0"/>
              <a:pPr/>
              <a:t>3. 4. 2023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8ACCEBC-D572-40E2-85A9-EC0EB3B795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22DA-5121-4342-93B0-FC066A609E86}" type="datetimeFigureOut">
              <a:rPr lang="sk-SK" smtClean="0"/>
              <a:pPr/>
              <a:t>3. 4. 2023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CEBC-D572-40E2-85A9-EC0EB3B7951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22DA-5121-4342-93B0-FC066A609E86}" type="datetimeFigureOut">
              <a:rPr lang="sk-SK" smtClean="0"/>
              <a:pPr/>
              <a:t>3. 4. 2023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CEBC-D572-40E2-85A9-EC0EB3B795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22DA-5121-4342-93B0-FC066A609E86}" type="datetimeFigureOut">
              <a:rPr lang="sk-SK" smtClean="0"/>
              <a:pPr/>
              <a:t>3. 4. 2023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8ACCEBC-D572-40E2-85A9-EC0EB3B7951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22DA-5121-4342-93B0-FC066A609E86}" type="datetimeFigureOut">
              <a:rPr lang="sk-SK" smtClean="0"/>
              <a:pPr/>
              <a:t>3. 4. 2023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CEBC-D572-40E2-85A9-EC0EB3B795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22DA-5121-4342-93B0-FC066A609E86}" type="datetimeFigureOut">
              <a:rPr lang="sk-SK" smtClean="0"/>
              <a:pPr/>
              <a:t>3. 4. 2023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CEBC-D572-40E2-85A9-EC0EB3B795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22DA-5121-4342-93B0-FC066A609E86}" type="datetimeFigureOut">
              <a:rPr lang="sk-SK" smtClean="0"/>
              <a:pPr/>
              <a:t>3. 4. 2023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CEBC-D572-40E2-85A9-EC0EB3B795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22DA-5121-4342-93B0-FC066A609E86}" type="datetimeFigureOut">
              <a:rPr lang="sk-SK" smtClean="0"/>
              <a:pPr/>
              <a:t>3. 4. 2023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CEBC-D572-40E2-85A9-EC0EB3B7951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38922DA-5121-4342-93B0-FC066A609E86}" type="datetimeFigureOut">
              <a:rPr lang="sk-SK" smtClean="0"/>
              <a:pPr/>
              <a:t>3. 4. 2023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8ACCEBC-D572-40E2-85A9-EC0EB3B7951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8642" y="1571612"/>
            <a:ext cx="8458200" cy="1222375"/>
          </a:xfrm>
          <a:effectLst/>
        </p:spPr>
        <p:txBody>
          <a:bodyPr>
            <a:normAutofit/>
          </a:bodyPr>
          <a:lstStyle/>
          <a:p>
            <a:pPr algn="ctr"/>
            <a:r>
              <a:rPr lang="sk-SK" sz="4400" dirty="0" smtClean="0">
                <a:solidFill>
                  <a:srgbClr val="EA1648"/>
                </a:solidFill>
                <a:effectLst>
                  <a:reflection blurRad="6350" stA="55000" endA="300" endPos="45500" dir="5400000" sy="-100000" algn="bl" rotWithShape="0"/>
                </a:effectLst>
              </a:rPr>
              <a:t>OBJEM KVÁDRA A KOCKY</a:t>
            </a:r>
            <a:endParaRPr lang="sk-SK" sz="4400" dirty="0">
              <a:solidFill>
                <a:srgbClr val="EA1648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030" name="Picture 6" descr="C:\Users\uder\AppData\Local\Microsoft\Windows\Temporary Internet Files\Content.IE5\SCFPTJJQ\MP900399015[1].jpg"/>
          <p:cNvPicPr>
            <a:picLocks noChangeAspect="1" noChangeArrowheads="1"/>
          </p:cNvPicPr>
          <p:nvPr/>
        </p:nvPicPr>
        <p:blipFill>
          <a:blip r:embed="rId2">
            <a:lum bright="10000" contrast="-10000"/>
          </a:blip>
          <a:srcRect/>
          <a:stretch>
            <a:fillRect/>
          </a:stretch>
        </p:blipFill>
        <p:spPr bwMode="auto">
          <a:xfrm>
            <a:off x="1785918" y="2786058"/>
            <a:ext cx="5500727" cy="3143272"/>
          </a:xfrm>
          <a:prstGeom prst="roundRect">
            <a:avLst>
              <a:gd name="adj" fmla="val 27140"/>
            </a:avLst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3643306" y="2857496"/>
            <a:ext cx="2071702" cy="2071702"/>
            <a:chOff x="642910" y="2428868"/>
            <a:chExt cx="2817387" cy="2817387"/>
          </a:xfrm>
          <a:solidFill>
            <a:schemeClr val="bg2">
              <a:lumMod val="75000"/>
              <a:alpha val="70000"/>
            </a:schemeClr>
          </a:solidFill>
        </p:grpSpPr>
        <p:sp>
          <p:nvSpPr>
            <p:cNvPr id="6" name="Kocka 5"/>
            <p:cNvSpPr/>
            <p:nvPr/>
          </p:nvSpPr>
          <p:spPr>
            <a:xfrm>
              <a:off x="642910" y="2428868"/>
              <a:ext cx="2817387" cy="2817387"/>
            </a:xfrm>
            <a:prstGeom prst="cube">
              <a:avLst>
                <a:gd name="adj" fmla="val 23509"/>
              </a:avLst>
            </a:prstGeom>
            <a:grp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000"/>
            </a:p>
          </p:txBody>
        </p:sp>
        <p:cxnSp>
          <p:nvCxnSpPr>
            <p:cNvPr id="7" name="Rovná spojnica 6"/>
            <p:cNvCxnSpPr/>
            <p:nvPr/>
          </p:nvCxnSpPr>
          <p:spPr>
            <a:xfrm rot="5400000">
              <a:off x="229343" y="3505016"/>
              <a:ext cx="2154473" cy="2177"/>
            </a:xfrm>
            <a:prstGeom prst="line">
              <a:avLst/>
            </a:prstGeom>
            <a:grpFill/>
            <a:ln w="190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ovná spojnica 7"/>
            <p:cNvCxnSpPr/>
            <p:nvPr/>
          </p:nvCxnSpPr>
          <p:spPr>
            <a:xfrm>
              <a:off x="1305824" y="4583341"/>
              <a:ext cx="2154473" cy="2177"/>
            </a:xfrm>
            <a:prstGeom prst="line">
              <a:avLst/>
            </a:prstGeom>
            <a:grpFill/>
            <a:ln w="190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ovná spojnica 8"/>
            <p:cNvCxnSpPr/>
            <p:nvPr/>
          </p:nvCxnSpPr>
          <p:spPr>
            <a:xfrm flipV="1">
              <a:off x="642910" y="4585518"/>
              <a:ext cx="662914" cy="660737"/>
            </a:xfrm>
            <a:prstGeom prst="line">
              <a:avLst/>
            </a:prstGeom>
            <a:grpFill/>
            <a:ln w="190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Kosodĺžnik 15"/>
          <p:cNvSpPr/>
          <p:nvPr/>
        </p:nvSpPr>
        <p:spPr>
          <a:xfrm>
            <a:off x="3643306" y="4449522"/>
            <a:ext cx="2071703" cy="479676"/>
          </a:xfrm>
          <a:prstGeom prst="parallelogram">
            <a:avLst>
              <a:gd name="adj" fmla="val 99214"/>
            </a:avLst>
          </a:prstGeom>
          <a:solidFill>
            <a:srgbClr val="EA1648">
              <a:alpha val="7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EA1648"/>
                </a:solidFill>
              </a:rPr>
              <a:t>PODSTAVA KOCKY ALEBO KVÁDRA</a:t>
            </a:r>
            <a:endParaRPr lang="sk-SK" dirty="0">
              <a:solidFill>
                <a:srgbClr val="EA1648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428736"/>
            <a:ext cx="3981448" cy="2071702"/>
          </a:xfrm>
        </p:spPr>
        <p:txBody>
          <a:bodyPr>
            <a:normAutofit/>
          </a:bodyPr>
          <a:lstStyle/>
          <a:p>
            <a:r>
              <a:rPr lang="sk-SK" sz="2400" dirty="0" smtClean="0"/>
              <a:t>Čo je podstava?</a:t>
            </a:r>
          </a:p>
          <a:p>
            <a:pPr>
              <a:buNone/>
            </a:pPr>
            <a:endParaRPr lang="sk-SK" sz="2400" dirty="0" smtClean="0"/>
          </a:p>
          <a:p>
            <a:r>
              <a:rPr lang="sk-SK" sz="2400" dirty="0" smtClean="0">
                <a:solidFill>
                  <a:srgbClr val="EA1648"/>
                </a:solidFill>
              </a:rPr>
              <a:t>Podstava</a:t>
            </a:r>
            <a:r>
              <a:rPr lang="sk-SK" sz="2400" dirty="0" smtClean="0"/>
              <a:t> je </a:t>
            </a:r>
            <a:r>
              <a:rPr lang="sk-SK" sz="2400" dirty="0" smtClean="0">
                <a:solidFill>
                  <a:srgbClr val="EA1648"/>
                </a:solidFill>
              </a:rPr>
              <a:t>spodná stena</a:t>
            </a:r>
            <a:r>
              <a:rPr lang="sk-SK" sz="2400" dirty="0" smtClean="0"/>
              <a:t> </a:t>
            </a:r>
            <a:br>
              <a:rPr lang="sk-SK" sz="2400" dirty="0" smtClean="0"/>
            </a:br>
            <a:r>
              <a:rPr lang="sk-SK" sz="2400" dirty="0" smtClean="0"/>
              <a:t>kocky alebo kvádra.</a:t>
            </a:r>
            <a:endParaRPr lang="sk-SK" sz="2400" dirty="0"/>
          </a:p>
        </p:txBody>
      </p:sp>
      <p:grpSp>
        <p:nvGrpSpPr>
          <p:cNvPr id="25" name="Skupina 24"/>
          <p:cNvGrpSpPr/>
          <p:nvPr/>
        </p:nvGrpSpPr>
        <p:grpSpPr>
          <a:xfrm>
            <a:off x="6286512" y="1928802"/>
            <a:ext cx="2094616" cy="3000398"/>
            <a:chOff x="5429256" y="1571611"/>
            <a:chExt cx="2643206" cy="3786217"/>
          </a:xfrm>
        </p:grpSpPr>
        <p:sp>
          <p:nvSpPr>
            <p:cNvPr id="18" name="Kocka 17"/>
            <p:cNvSpPr/>
            <p:nvPr/>
          </p:nvSpPr>
          <p:spPr>
            <a:xfrm>
              <a:off x="5429256" y="1571612"/>
              <a:ext cx="2643206" cy="3786213"/>
            </a:xfrm>
            <a:prstGeom prst="cube">
              <a:avLst>
                <a:gd name="adj" fmla="val 19580"/>
              </a:avLst>
            </a:prstGeom>
            <a:solidFill>
              <a:srgbClr val="BBE983">
                <a:alpha val="70000"/>
              </a:srgbClr>
            </a:soli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000"/>
            </a:p>
          </p:txBody>
        </p:sp>
        <p:cxnSp>
          <p:nvCxnSpPr>
            <p:cNvPr id="19" name="Rovná spojnica 18"/>
            <p:cNvCxnSpPr/>
            <p:nvPr/>
          </p:nvCxnSpPr>
          <p:spPr>
            <a:xfrm rot="5400000">
              <a:off x="4358450" y="3183305"/>
              <a:ext cx="3225429" cy="2042"/>
            </a:xfrm>
            <a:prstGeom prst="line">
              <a:avLst/>
            </a:prstGeom>
            <a:solidFill>
              <a:srgbClr val="BBE983">
                <a:alpha val="70000"/>
              </a:srgbClr>
            </a:solidFill>
            <a:ln w="190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>
              <a:off x="5970144" y="4816938"/>
              <a:ext cx="2102318" cy="2004"/>
            </a:xfrm>
            <a:prstGeom prst="line">
              <a:avLst/>
            </a:prstGeom>
            <a:solidFill>
              <a:srgbClr val="BBE983">
                <a:alpha val="70000"/>
              </a:srgbClr>
            </a:solidFill>
            <a:ln w="190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 rot="5400000" flipH="1" flipV="1">
              <a:off x="5429255" y="4816939"/>
              <a:ext cx="540890" cy="540888"/>
            </a:xfrm>
            <a:prstGeom prst="line">
              <a:avLst/>
            </a:prstGeom>
            <a:solidFill>
              <a:srgbClr val="BBE983">
                <a:alpha val="70000"/>
              </a:srgbClr>
            </a:solidFill>
            <a:ln w="190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Kosodĺžnik 23"/>
          <p:cNvSpPr/>
          <p:nvPr/>
        </p:nvSpPr>
        <p:spPr>
          <a:xfrm>
            <a:off x="6286512" y="4500570"/>
            <a:ext cx="2124000" cy="428628"/>
          </a:xfrm>
          <a:prstGeom prst="parallelogram">
            <a:avLst>
              <a:gd name="adj" fmla="val 99214"/>
            </a:avLst>
          </a:prstGeom>
          <a:solidFill>
            <a:srgbClr val="EA1648">
              <a:alpha val="7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Šípka doľava 28"/>
          <p:cNvSpPr/>
          <p:nvPr/>
        </p:nvSpPr>
        <p:spPr>
          <a:xfrm rot="19671660">
            <a:off x="3757799" y="4830537"/>
            <a:ext cx="1010967" cy="357190"/>
          </a:xfrm>
          <a:prstGeom prst="leftArrow">
            <a:avLst/>
          </a:prstGeom>
          <a:solidFill>
            <a:srgbClr val="00B0F0"/>
          </a:soli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Zástupný symbol obsahu 2"/>
          <p:cNvSpPr txBox="1">
            <a:spLocks/>
          </p:cNvSpPr>
          <p:nvPr/>
        </p:nvSpPr>
        <p:spPr>
          <a:xfrm>
            <a:off x="2857488" y="5483252"/>
            <a:ext cx="1928826" cy="5175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A16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tvar štvorca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EA16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Šípka doľava 30"/>
          <p:cNvSpPr/>
          <p:nvPr/>
        </p:nvSpPr>
        <p:spPr>
          <a:xfrm rot="19671660">
            <a:off x="6446936" y="4830537"/>
            <a:ext cx="1010967" cy="357190"/>
          </a:xfrm>
          <a:prstGeom prst="leftArrow">
            <a:avLst/>
          </a:prstGeom>
          <a:solidFill>
            <a:srgbClr val="00B0F0"/>
          </a:soli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Zástupný symbol obsahu 2"/>
          <p:cNvSpPr txBox="1">
            <a:spLocks/>
          </p:cNvSpPr>
          <p:nvPr/>
        </p:nvSpPr>
        <p:spPr>
          <a:xfrm>
            <a:off x="5357818" y="5483252"/>
            <a:ext cx="2286016" cy="5175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A16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tvar obdĺžnika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EA16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24" grpId="0" animBg="1"/>
      <p:bldP spid="29" grpId="0" animBg="1"/>
      <p:bldP spid="30" grpId="0"/>
      <p:bldP spid="31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EA1648"/>
                </a:solidFill>
              </a:rPr>
              <a:t>ÚLOHA</a:t>
            </a:r>
            <a:endParaRPr lang="sk-SK" dirty="0">
              <a:solidFill>
                <a:srgbClr val="EA1648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571612"/>
            <a:ext cx="6929486" cy="588954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accent4"/>
                </a:solidFill>
              </a:rPr>
              <a:t>Ako vypočítame objem kvádra alebo kocky???</a:t>
            </a:r>
          </a:p>
        </p:txBody>
      </p:sp>
      <p:sp>
        <p:nvSpPr>
          <p:cNvPr id="4" name="Kocka 3"/>
          <p:cNvSpPr/>
          <p:nvPr/>
        </p:nvSpPr>
        <p:spPr>
          <a:xfrm>
            <a:off x="571472" y="2428868"/>
            <a:ext cx="2657493" cy="2214577"/>
          </a:xfrm>
          <a:prstGeom prst="cube">
            <a:avLst>
              <a:gd name="adj" fmla="val 19867"/>
            </a:avLst>
          </a:prstGeom>
          <a:solidFill>
            <a:schemeClr val="bg2">
              <a:lumMod val="75000"/>
              <a:alpha val="70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214810" y="2571744"/>
            <a:ext cx="4500594" cy="207170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sk-SK" sz="2400" dirty="0" smtClean="0">
                <a:solidFill>
                  <a:schemeClr val="tx2"/>
                </a:solidFill>
              </a:rPr>
              <a:t>Najskôr si zvolíme </a:t>
            </a:r>
            <a:br>
              <a:rPr lang="sk-SK" sz="2400" dirty="0" smtClean="0">
                <a:solidFill>
                  <a:schemeClr val="tx2"/>
                </a:solidFill>
              </a:rPr>
            </a:br>
            <a:r>
              <a:rPr lang="sk-SK" sz="2400" dirty="0" smtClean="0">
                <a:solidFill>
                  <a:srgbClr val="EA1648"/>
                </a:solidFill>
              </a:rPr>
              <a:t>jednotku objemu </a:t>
            </a:r>
            <a:r>
              <a:rPr lang="sk-SK" sz="2400" dirty="0" smtClean="0">
                <a:solidFill>
                  <a:schemeClr val="tx2"/>
                </a:solidFill>
              </a:rPr>
              <a:t>– </a:t>
            </a:r>
            <a:br>
              <a:rPr lang="sk-SK" sz="2400" dirty="0" smtClean="0">
                <a:solidFill>
                  <a:schemeClr val="tx2"/>
                </a:solidFill>
              </a:rPr>
            </a:br>
            <a:r>
              <a:rPr lang="sk-SK" sz="2400" dirty="0" smtClean="0">
                <a:solidFill>
                  <a:schemeClr val="tx2"/>
                </a:solidFill>
              </a:rPr>
              <a:t>kocku s hranou dĺžky 1 cm.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Skupina 5"/>
          <p:cNvGrpSpPr/>
          <p:nvPr/>
        </p:nvGrpSpPr>
        <p:grpSpPr>
          <a:xfrm>
            <a:off x="6357950" y="4071942"/>
            <a:ext cx="1143008" cy="1143008"/>
            <a:chOff x="6215074" y="1214422"/>
            <a:chExt cx="1428760" cy="1428760"/>
          </a:xfrm>
        </p:grpSpPr>
        <p:sp>
          <p:nvSpPr>
            <p:cNvPr id="7" name="Kocka 6"/>
            <p:cNvSpPr/>
            <p:nvPr/>
          </p:nvSpPr>
          <p:spPr>
            <a:xfrm>
              <a:off x="6286512" y="1214422"/>
              <a:ext cx="1059428" cy="1059428"/>
            </a:xfrm>
            <a:prstGeom prst="cube">
              <a:avLst/>
            </a:prstGeom>
            <a:solidFill>
              <a:srgbClr val="BBE983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Obdĺžnik 7"/>
            <p:cNvSpPr/>
            <p:nvPr/>
          </p:nvSpPr>
          <p:spPr>
            <a:xfrm>
              <a:off x="6554404" y="2219989"/>
              <a:ext cx="285753" cy="423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1600" cap="none" spc="0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sk-SK" sz="1600" cap="none" spc="0" dirty="0">
                <a:ln w="12700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9" name="Obdĺžnik 8"/>
            <p:cNvSpPr/>
            <p:nvPr/>
          </p:nvSpPr>
          <p:spPr>
            <a:xfrm>
              <a:off x="7286644" y="1505609"/>
              <a:ext cx="357190" cy="423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1600" cap="none" spc="0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sk-SK" sz="1600" cap="none" spc="0" dirty="0">
                <a:ln w="12700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0" name="Obdĺžnik 9"/>
            <p:cNvSpPr/>
            <p:nvPr/>
          </p:nvSpPr>
          <p:spPr>
            <a:xfrm>
              <a:off x="7143768" y="2071678"/>
              <a:ext cx="357190" cy="423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1600" cap="none" spc="0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sk-SK" sz="1600" cap="none" spc="0" dirty="0">
                <a:ln w="12700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Obdĺžnik 10"/>
            <p:cNvSpPr/>
            <p:nvPr/>
          </p:nvSpPr>
          <p:spPr>
            <a:xfrm>
              <a:off x="6215074" y="1643049"/>
              <a:ext cx="92869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cap="none" spc="0" dirty="0" smtClean="0">
                  <a:ln w="12700">
                    <a:noFill/>
                    <a:prstDash val="solid"/>
                  </a:ln>
                  <a:solidFill>
                    <a:srgbClr val="EA1648"/>
                  </a:solidFill>
                </a:rPr>
                <a:t>1 cm</a:t>
              </a:r>
              <a:r>
                <a:rPr lang="sk-SK" cap="none" spc="0" baseline="30000" dirty="0" smtClean="0">
                  <a:ln w="12700">
                    <a:noFill/>
                    <a:prstDash val="solid"/>
                  </a:ln>
                  <a:solidFill>
                    <a:srgbClr val="EA1648"/>
                  </a:solidFill>
                </a:rPr>
                <a:t>3</a:t>
              </a:r>
              <a:endParaRPr lang="sk-SK" cap="none" spc="0" baseline="30000" dirty="0">
                <a:ln w="12700">
                  <a:noFill/>
                  <a:prstDash val="solid"/>
                </a:ln>
                <a:solidFill>
                  <a:srgbClr val="EA1648"/>
                </a:solidFill>
              </a:endParaRPr>
            </a:p>
          </p:txBody>
        </p:sp>
      </p:grpSp>
      <p:sp>
        <p:nvSpPr>
          <p:cNvPr id="12" name="Kocka 11"/>
          <p:cNvSpPr/>
          <p:nvPr/>
        </p:nvSpPr>
        <p:spPr>
          <a:xfrm>
            <a:off x="3000364" y="4286256"/>
            <a:ext cx="2000264" cy="2000264"/>
          </a:xfrm>
          <a:prstGeom prst="cube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Zahnutý roh 179"/>
          <p:cNvSpPr/>
          <p:nvPr/>
        </p:nvSpPr>
        <p:spPr>
          <a:xfrm rot="10800000" flipH="1">
            <a:off x="7715240" y="0"/>
            <a:ext cx="1428760" cy="1571636"/>
          </a:xfrm>
          <a:prstGeom prst="foldedCorner">
            <a:avLst>
              <a:gd name="adj" fmla="val 24824"/>
            </a:avLst>
          </a:prstGeom>
          <a:solidFill>
            <a:schemeClr val="bg2">
              <a:lumMod val="75000"/>
              <a:alpha val="70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Kocka 27"/>
          <p:cNvSpPr/>
          <p:nvPr/>
        </p:nvSpPr>
        <p:spPr>
          <a:xfrm>
            <a:off x="857224" y="2476022"/>
            <a:ext cx="857256" cy="857256"/>
          </a:xfrm>
          <a:prstGeom prst="cub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Kocka 28"/>
          <p:cNvSpPr/>
          <p:nvPr/>
        </p:nvSpPr>
        <p:spPr>
          <a:xfrm>
            <a:off x="1500166" y="2476022"/>
            <a:ext cx="857256" cy="857256"/>
          </a:xfrm>
          <a:prstGeom prst="cub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Kocka 29"/>
          <p:cNvSpPr/>
          <p:nvPr/>
        </p:nvSpPr>
        <p:spPr>
          <a:xfrm>
            <a:off x="2143108" y="2476022"/>
            <a:ext cx="857256" cy="857256"/>
          </a:xfrm>
          <a:prstGeom prst="cub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Kocka 30"/>
          <p:cNvSpPr/>
          <p:nvPr/>
        </p:nvSpPr>
        <p:spPr>
          <a:xfrm>
            <a:off x="2786050" y="2476022"/>
            <a:ext cx="857256" cy="857256"/>
          </a:xfrm>
          <a:prstGeom prst="cub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Kocka 31"/>
          <p:cNvSpPr/>
          <p:nvPr/>
        </p:nvSpPr>
        <p:spPr>
          <a:xfrm>
            <a:off x="3428992" y="2476022"/>
            <a:ext cx="857256" cy="857256"/>
          </a:xfrm>
          <a:prstGeom prst="cub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Kocka 22"/>
          <p:cNvSpPr/>
          <p:nvPr/>
        </p:nvSpPr>
        <p:spPr>
          <a:xfrm>
            <a:off x="642910" y="2690336"/>
            <a:ext cx="857256" cy="857256"/>
          </a:xfrm>
          <a:prstGeom prst="cub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Kocka 23"/>
          <p:cNvSpPr/>
          <p:nvPr/>
        </p:nvSpPr>
        <p:spPr>
          <a:xfrm>
            <a:off x="1285852" y="2690336"/>
            <a:ext cx="857256" cy="857256"/>
          </a:xfrm>
          <a:prstGeom prst="cub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Kocka 24"/>
          <p:cNvSpPr/>
          <p:nvPr/>
        </p:nvSpPr>
        <p:spPr>
          <a:xfrm>
            <a:off x="1928794" y="2690336"/>
            <a:ext cx="857256" cy="857256"/>
          </a:xfrm>
          <a:prstGeom prst="cub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Kocka 25"/>
          <p:cNvSpPr/>
          <p:nvPr/>
        </p:nvSpPr>
        <p:spPr>
          <a:xfrm>
            <a:off x="2571736" y="2690336"/>
            <a:ext cx="857256" cy="857256"/>
          </a:xfrm>
          <a:prstGeom prst="cub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Kocka 26"/>
          <p:cNvSpPr/>
          <p:nvPr/>
        </p:nvSpPr>
        <p:spPr>
          <a:xfrm>
            <a:off x="3214678" y="2690336"/>
            <a:ext cx="857256" cy="857256"/>
          </a:xfrm>
          <a:prstGeom prst="cub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Kocka 16"/>
          <p:cNvSpPr/>
          <p:nvPr/>
        </p:nvSpPr>
        <p:spPr>
          <a:xfrm>
            <a:off x="428596" y="2904650"/>
            <a:ext cx="857256" cy="857256"/>
          </a:xfrm>
          <a:prstGeom prst="cub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Kocka 17"/>
          <p:cNvSpPr/>
          <p:nvPr/>
        </p:nvSpPr>
        <p:spPr>
          <a:xfrm>
            <a:off x="1071538" y="2904650"/>
            <a:ext cx="857256" cy="857256"/>
          </a:xfrm>
          <a:prstGeom prst="cub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Kocka 18"/>
          <p:cNvSpPr/>
          <p:nvPr/>
        </p:nvSpPr>
        <p:spPr>
          <a:xfrm>
            <a:off x="1714480" y="2904650"/>
            <a:ext cx="857256" cy="857256"/>
          </a:xfrm>
          <a:prstGeom prst="cub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Kocka 19"/>
          <p:cNvSpPr/>
          <p:nvPr/>
        </p:nvSpPr>
        <p:spPr>
          <a:xfrm>
            <a:off x="2357422" y="2904650"/>
            <a:ext cx="857256" cy="857256"/>
          </a:xfrm>
          <a:prstGeom prst="cub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Kocka 20"/>
          <p:cNvSpPr/>
          <p:nvPr/>
        </p:nvSpPr>
        <p:spPr>
          <a:xfrm>
            <a:off x="3000364" y="2904650"/>
            <a:ext cx="857256" cy="857256"/>
          </a:xfrm>
          <a:prstGeom prst="cub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29" name="Skupina 128"/>
          <p:cNvGrpSpPr/>
          <p:nvPr/>
        </p:nvGrpSpPr>
        <p:grpSpPr>
          <a:xfrm>
            <a:off x="428596" y="1833080"/>
            <a:ext cx="3857652" cy="1285884"/>
            <a:chOff x="785786" y="2714620"/>
            <a:chExt cx="6429420" cy="2143140"/>
          </a:xfrm>
          <a:solidFill>
            <a:srgbClr val="92D050"/>
          </a:solidFill>
        </p:grpSpPr>
        <p:sp>
          <p:nvSpPr>
            <p:cNvPr id="82" name="Kocka 81"/>
            <p:cNvSpPr/>
            <p:nvPr/>
          </p:nvSpPr>
          <p:spPr>
            <a:xfrm>
              <a:off x="1500166" y="271462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3" name="Kocka 82"/>
            <p:cNvSpPr/>
            <p:nvPr/>
          </p:nvSpPr>
          <p:spPr>
            <a:xfrm>
              <a:off x="2571736" y="271462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4" name="Kocka 83"/>
            <p:cNvSpPr/>
            <p:nvPr/>
          </p:nvSpPr>
          <p:spPr>
            <a:xfrm>
              <a:off x="3643306" y="271462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5" name="Kocka 84"/>
            <p:cNvSpPr/>
            <p:nvPr/>
          </p:nvSpPr>
          <p:spPr>
            <a:xfrm>
              <a:off x="4714876" y="271462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6" name="Kocka 85"/>
            <p:cNvSpPr/>
            <p:nvPr/>
          </p:nvSpPr>
          <p:spPr>
            <a:xfrm>
              <a:off x="5786446" y="271462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7" name="Kocka 86"/>
            <p:cNvSpPr/>
            <p:nvPr/>
          </p:nvSpPr>
          <p:spPr>
            <a:xfrm>
              <a:off x="1142976" y="307181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8" name="Kocka 87"/>
            <p:cNvSpPr/>
            <p:nvPr/>
          </p:nvSpPr>
          <p:spPr>
            <a:xfrm>
              <a:off x="2214546" y="307181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9" name="Kocka 88"/>
            <p:cNvSpPr/>
            <p:nvPr/>
          </p:nvSpPr>
          <p:spPr>
            <a:xfrm>
              <a:off x="3286116" y="307181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0" name="Kocka 89"/>
            <p:cNvSpPr/>
            <p:nvPr/>
          </p:nvSpPr>
          <p:spPr>
            <a:xfrm>
              <a:off x="4357686" y="307181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1" name="Kocka 90"/>
            <p:cNvSpPr/>
            <p:nvPr/>
          </p:nvSpPr>
          <p:spPr>
            <a:xfrm>
              <a:off x="5429256" y="307181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2" name="Kocka 91"/>
            <p:cNvSpPr/>
            <p:nvPr/>
          </p:nvSpPr>
          <p:spPr>
            <a:xfrm>
              <a:off x="785786" y="342900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3" name="Kocka 92"/>
            <p:cNvSpPr/>
            <p:nvPr/>
          </p:nvSpPr>
          <p:spPr>
            <a:xfrm>
              <a:off x="1857356" y="342900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4" name="Kocka 93"/>
            <p:cNvSpPr/>
            <p:nvPr/>
          </p:nvSpPr>
          <p:spPr>
            <a:xfrm>
              <a:off x="2928926" y="342900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5" name="Kocka 94"/>
            <p:cNvSpPr/>
            <p:nvPr/>
          </p:nvSpPr>
          <p:spPr>
            <a:xfrm>
              <a:off x="4000496" y="342900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6" name="Kocka 95"/>
            <p:cNvSpPr/>
            <p:nvPr/>
          </p:nvSpPr>
          <p:spPr>
            <a:xfrm>
              <a:off x="5072066" y="342900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28" name="Skupina 127"/>
          <p:cNvGrpSpPr/>
          <p:nvPr/>
        </p:nvGrpSpPr>
        <p:grpSpPr>
          <a:xfrm>
            <a:off x="428596" y="1190138"/>
            <a:ext cx="3857652" cy="1285884"/>
            <a:chOff x="785786" y="1643050"/>
            <a:chExt cx="6429420" cy="2143140"/>
          </a:xfrm>
          <a:solidFill>
            <a:srgbClr val="92D050"/>
          </a:solidFill>
        </p:grpSpPr>
        <p:sp>
          <p:nvSpPr>
            <p:cNvPr id="112" name="Kocka 111"/>
            <p:cNvSpPr/>
            <p:nvPr/>
          </p:nvSpPr>
          <p:spPr>
            <a:xfrm>
              <a:off x="1500166" y="164305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3" name="Kocka 112"/>
            <p:cNvSpPr/>
            <p:nvPr/>
          </p:nvSpPr>
          <p:spPr>
            <a:xfrm>
              <a:off x="2571736" y="164305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4" name="Kocka 113"/>
            <p:cNvSpPr/>
            <p:nvPr/>
          </p:nvSpPr>
          <p:spPr>
            <a:xfrm>
              <a:off x="3643306" y="164305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5" name="Kocka 114"/>
            <p:cNvSpPr/>
            <p:nvPr/>
          </p:nvSpPr>
          <p:spPr>
            <a:xfrm>
              <a:off x="4714876" y="164305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6" name="Kocka 115"/>
            <p:cNvSpPr/>
            <p:nvPr/>
          </p:nvSpPr>
          <p:spPr>
            <a:xfrm>
              <a:off x="5786446" y="164305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7" name="Kocka 116"/>
            <p:cNvSpPr/>
            <p:nvPr/>
          </p:nvSpPr>
          <p:spPr>
            <a:xfrm>
              <a:off x="1142976" y="200024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8" name="Kocka 117"/>
            <p:cNvSpPr/>
            <p:nvPr/>
          </p:nvSpPr>
          <p:spPr>
            <a:xfrm>
              <a:off x="2214546" y="200024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9" name="Kocka 118"/>
            <p:cNvSpPr/>
            <p:nvPr/>
          </p:nvSpPr>
          <p:spPr>
            <a:xfrm>
              <a:off x="3286116" y="200024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0" name="Kocka 119"/>
            <p:cNvSpPr/>
            <p:nvPr/>
          </p:nvSpPr>
          <p:spPr>
            <a:xfrm>
              <a:off x="4357686" y="200024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1" name="Kocka 120"/>
            <p:cNvSpPr/>
            <p:nvPr/>
          </p:nvSpPr>
          <p:spPr>
            <a:xfrm>
              <a:off x="5429256" y="200024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2" name="Kocka 121"/>
            <p:cNvSpPr/>
            <p:nvPr/>
          </p:nvSpPr>
          <p:spPr>
            <a:xfrm>
              <a:off x="785786" y="235743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3" name="Kocka 122"/>
            <p:cNvSpPr/>
            <p:nvPr/>
          </p:nvSpPr>
          <p:spPr>
            <a:xfrm>
              <a:off x="1857356" y="235743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4" name="Kocka 123"/>
            <p:cNvSpPr/>
            <p:nvPr/>
          </p:nvSpPr>
          <p:spPr>
            <a:xfrm>
              <a:off x="2928926" y="235743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5" name="Kocka 124"/>
            <p:cNvSpPr/>
            <p:nvPr/>
          </p:nvSpPr>
          <p:spPr>
            <a:xfrm>
              <a:off x="4000496" y="235743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6" name="Kocka 125"/>
            <p:cNvSpPr/>
            <p:nvPr/>
          </p:nvSpPr>
          <p:spPr>
            <a:xfrm>
              <a:off x="5072066" y="235743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27" name="Skupina 126"/>
          <p:cNvGrpSpPr/>
          <p:nvPr/>
        </p:nvGrpSpPr>
        <p:grpSpPr>
          <a:xfrm>
            <a:off x="428596" y="547196"/>
            <a:ext cx="3857652" cy="1285884"/>
            <a:chOff x="785786" y="571480"/>
            <a:chExt cx="6429420" cy="2143140"/>
          </a:xfrm>
          <a:solidFill>
            <a:srgbClr val="92D050"/>
          </a:solidFill>
        </p:grpSpPr>
        <p:sp>
          <p:nvSpPr>
            <p:cNvPr id="97" name="Kocka 96"/>
            <p:cNvSpPr/>
            <p:nvPr/>
          </p:nvSpPr>
          <p:spPr>
            <a:xfrm>
              <a:off x="1500166" y="57148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8" name="Kocka 97"/>
            <p:cNvSpPr/>
            <p:nvPr/>
          </p:nvSpPr>
          <p:spPr>
            <a:xfrm>
              <a:off x="2571736" y="57148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9" name="Kocka 98"/>
            <p:cNvSpPr/>
            <p:nvPr/>
          </p:nvSpPr>
          <p:spPr>
            <a:xfrm>
              <a:off x="3643306" y="57148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0" name="Kocka 99"/>
            <p:cNvSpPr/>
            <p:nvPr/>
          </p:nvSpPr>
          <p:spPr>
            <a:xfrm>
              <a:off x="4714876" y="57148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1" name="Kocka 100"/>
            <p:cNvSpPr/>
            <p:nvPr/>
          </p:nvSpPr>
          <p:spPr>
            <a:xfrm>
              <a:off x="5786446" y="57148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2" name="Kocka 101"/>
            <p:cNvSpPr/>
            <p:nvPr/>
          </p:nvSpPr>
          <p:spPr>
            <a:xfrm>
              <a:off x="1142976" y="92867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3" name="Kocka 102"/>
            <p:cNvSpPr/>
            <p:nvPr/>
          </p:nvSpPr>
          <p:spPr>
            <a:xfrm>
              <a:off x="2214546" y="92867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4" name="Kocka 103"/>
            <p:cNvSpPr/>
            <p:nvPr/>
          </p:nvSpPr>
          <p:spPr>
            <a:xfrm>
              <a:off x="3286116" y="92867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5" name="Kocka 104"/>
            <p:cNvSpPr/>
            <p:nvPr/>
          </p:nvSpPr>
          <p:spPr>
            <a:xfrm>
              <a:off x="4357686" y="92867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6" name="Kocka 105"/>
            <p:cNvSpPr/>
            <p:nvPr/>
          </p:nvSpPr>
          <p:spPr>
            <a:xfrm>
              <a:off x="5429256" y="92867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7" name="Kocka 106"/>
            <p:cNvSpPr/>
            <p:nvPr/>
          </p:nvSpPr>
          <p:spPr>
            <a:xfrm>
              <a:off x="785786" y="128586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8" name="Kocka 107"/>
            <p:cNvSpPr/>
            <p:nvPr/>
          </p:nvSpPr>
          <p:spPr>
            <a:xfrm>
              <a:off x="1857356" y="128586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9" name="Kocka 108"/>
            <p:cNvSpPr/>
            <p:nvPr/>
          </p:nvSpPr>
          <p:spPr>
            <a:xfrm>
              <a:off x="2928926" y="128586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0" name="Kocka 109"/>
            <p:cNvSpPr/>
            <p:nvPr/>
          </p:nvSpPr>
          <p:spPr>
            <a:xfrm>
              <a:off x="4000496" y="128586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1" name="Kocka 110"/>
            <p:cNvSpPr/>
            <p:nvPr/>
          </p:nvSpPr>
          <p:spPr>
            <a:xfrm>
              <a:off x="5072066" y="1285860"/>
              <a:ext cx="1428760" cy="1428760"/>
            </a:xfrm>
            <a:prstGeom prst="cub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77" name="Kocka 76"/>
          <p:cNvSpPr/>
          <p:nvPr/>
        </p:nvSpPr>
        <p:spPr>
          <a:xfrm>
            <a:off x="428596" y="547197"/>
            <a:ext cx="3857652" cy="3214709"/>
          </a:xfrm>
          <a:prstGeom prst="cube">
            <a:avLst>
              <a:gd name="adj" fmla="val 19867"/>
            </a:avLst>
          </a:prstGeom>
          <a:solidFill>
            <a:srgbClr val="BAF8F7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6" name="Rovná spojovacia šípka 145"/>
          <p:cNvCxnSpPr>
            <a:endCxn id="149" idx="1"/>
          </p:cNvCxnSpPr>
          <p:nvPr/>
        </p:nvCxnSpPr>
        <p:spPr>
          <a:xfrm>
            <a:off x="2000232" y="3404716"/>
            <a:ext cx="2786082" cy="761676"/>
          </a:xfrm>
          <a:prstGeom prst="straightConnector1">
            <a:avLst/>
          </a:prstGeom>
          <a:ln w="28575">
            <a:solidFill>
              <a:srgbClr val="EA1648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Rovná spojovacia šípka 147"/>
          <p:cNvCxnSpPr/>
          <p:nvPr/>
        </p:nvCxnSpPr>
        <p:spPr>
          <a:xfrm rot="16200000" flipH="1">
            <a:off x="3964777" y="3154683"/>
            <a:ext cx="928694" cy="857256"/>
          </a:xfrm>
          <a:prstGeom prst="straightConnector1">
            <a:avLst/>
          </a:prstGeom>
          <a:ln w="28575">
            <a:solidFill>
              <a:srgbClr val="EA1648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bdĺžnik 148"/>
          <p:cNvSpPr/>
          <p:nvPr/>
        </p:nvSpPr>
        <p:spPr>
          <a:xfrm>
            <a:off x="4786314" y="3904782"/>
            <a:ext cx="42148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2800" b="1" i="1" dirty="0" err="1" smtClean="0">
                <a:ln w="12700">
                  <a:noFill/>
                  <a:prstDash val="solid"/>
                </a:ln>
                <a:solidFill>
                  <a:srgbClr val="EA1648"/>
                </a:solidFill>
              </a:rPr>
              <a:t>a</a:t>
            </a:r>
            <a:r>
              <a:rPr lang="sk-SK" sz="2800" b="1" dirty="0" err="1" smtClean="0">
                <a:ln w="12700">
                  <a:noFill/>
                  <a:prstDash val="solid"/>
                </a:ln>
                <a:solidFill>
                  <a:srgbClr val="EA1648"/>
                </a:solidFill>
              </a:rPr>
              <a:t>.</a:t>
            </a:r>
            <a:r>
              <a:rPr lang="sk-SK" sz="2800" b="1" i="1" dirty="0" err="1" smtClean="0">
                <a:ln w="12700">
                  <a:noFill/>
                  <a:prstDash val="solid"/>
                </a:ln>
                <a:solidFill>
                  <a:srgbClr val="EA1648"/>
                </a:solidFill>
              </a:rPr>
              <a:t>b</a:t>
            </a:r>
            <a:r>
              <a:rPr lang="sk-SK" sz="2800" b="1" dirty="0" smtClean="0">
                <a:ln w="12700">
                  <a:noFill/>
                  <a:prstDash val="solid"/>
                </a:ln>
                <a:solidFill>
                  <a:srgbClr val="EA1648"/>
                </a:solidFill>
              </a:rPr>
              <a:t>   </a:t>
            </a:r>
            <a:r>
              <a:rPr lang="sk-SK" dirty="0" smtClean="0">
                <a:ln w="12700">
                  <a:noFill/>
                  <a:prstDash val="solid"/>
                </a:ln>
                <a:solidFill>
                  <a:schemeClr val="tx2"/>
                </a:solidFill>
              </a:rPr>
              <a:t>(počet kociek v jednej vrstve)</a:t>
            </a:r>
            <a:endParaRPr lang="sk-SK" b="1" cap="none" spc="0" dirty="0">
              <a:ln w="12700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153" name="Obdĺžnik 152"/>
          <p:cNvSpPr/>
          <p:nvPr/>
        </p:nvSpPr>
        <p:spPr>
          <a:xfrm>
            <a:off x="1857356" y="3690468"/>
            <a:ext cx="35719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2800" i="1" dirty="0" smtClean="0">
                <a:ln w="12700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</a:rPr>
              <a:t>a</a:t>
            </a:r>
            <a:endParaRPr lang="sk-SK" sz="2800" i="1" cap="none" spc="0" dirty="0">
              <a:ln w="12700">
                <a:noFill/>
                <a:prstDash val="solid"/>
              </a:ln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4" name="Obdĺžnik 153"/>
          <p:cNvSpPr/>
          <p:nvPr/>
        </p:nvSpPr>
        <p:spPr>
          <a:xfrm>
            <a:off x="3929058" y="3310124"/>
            <a:ext cx="35719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2800" i="1" dirty="0" smtClean="0">
                <a:ln w="12700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</a:rPr>
              <a:t>b</a:t>
            </a:r>
            <a:endParaRPr lang="sk-SK" sz="2800" i="1" cap="none" spc="0" dirty="0">
              <a:ln w="12700">
                <a:noFill/>
                <a:prstDash val="solid"/>
              </a:ln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5" name="Obdĺžnik 154"/>
          <p:cNvSpPr/>
          <p:nvPr/>
        </p:nvSpPr>
        <p:spPr>
          <a:xfrm>
            <a:off x="4286248" y="1618766"/>
            <a:ext cx="35719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2800" i="1" dirty="0" smtClean="0">
                <a:ln w="12700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</a:rPr>
              <a:t>c</a:t>
            </a:r>
            <a:endParaRPr lang="sk-SK" sz="2800" i="1" cap="none" spc="0" dirty="0">
              <a:ln w="12700">
                <a:noFill/>
                <a:prstDash val="solid"/>
              </a:ln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56" name="Rovná spojovacia šípka 155"/>
          <p:cNvCxnSpPr/>
          <p:nvPr/>
        </p:nvCxnSpPr>
        <p:spPr>
          <a:xfrm>
            <a:off x="4643438" y="2000240"/>
            <a:ext cx="1000132" cy="571504"/>
          </a:xfrm>
          <a:prstGeom prst="straightConnector1">
            <a:avLst/>
          </a:prstGeom>
          <a:ln w="28575">
            <a:solidFill>
              <a:srgbClr val="EA1648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bdĺžnik 157"/>
          <p:cNvSpPr/>
          <p:nvPr/>
        </p:nvSpPr>
        <p:spPr>
          <a:xfrm>
            <a:off x="5643570" y="2357430"/>
            <a:ext cx="20717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2800" b="1" i="1" dirty="0" smtClean="0">
                <a:ln w="12700">
                  <a:noFill/>
                  <a:prstDash val="solid"/>
                </a:ln>
                <a:solidFill>
                  <a:srgbClr val="EA1648"/>
                </a:solidFill>
              </a:rPr>
              <a:t>c</a:t>
            </a:r>
            <a:r>
              <a:rPr lang="sk-SK" sz="2800" b="1" dirty="0" smtClean="0">
                <a:ln w="12700">
                  <a:noFill/>
                  <a:prstDash val="solid"/>
                </a:ln>
                <a:solidFill>
                  <a:srgbClr val="EA1648"/>
                </a:solidFill>
              </a:rPr>
              <a:t>   </a:t>
            </a:r>
            <a:r>
              <a:rPr lang="sk-SK" dirty="0" smtClean="0">
                <a:ln w="12700">
                  <a:noFill/>
                  <a:prstDash val="solid"/>
                </a:ln>
                <a:solidFill>
                  <a:schemeClr val="tx2"/>
                </a:solidFill>
              </a:rPr>
              <a:t>(počet vrstiev)</a:t>
            </a:r>
            <a:endParaRPr lang="sk-SK" b="1" cap="none" spc="0" dirty="0">
              <a:ln w="12700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162" name="Obdĺžnik 161"/>
          <p:cNvSpPr/>
          <p:nvPr/>
        </p:nvSpPr>
        <p:spPr>
          <a:xfrm>
            <a:off x="428596" y="4786322"/>
            <a:ext cx="750099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2400" b="1" i="1" dirty="0" smtClean="0">
                <a:ln w="12700">
                  <a:noFill/>
                  <a:prstDash val="solid"/>
                </a:ln>
                <a:solidFill>
                  <a:schemeClr val="tx2"/>
                </a:solidFill>
              </a:rPr>
              <a:t>Celkový počet kociek je </a:t>
            </a:r>
            <a:r>
              <a:rPr lang="sk-SK" sz="2800" b="1" i="1" dirty="0" smtClean="0">
                <a:ln w="12700">
                  <a:noFill/>
                  <a:prstDash val="solid"/>
                </a:ln>
                <a:solidFill>
                  <a:srgbClr val="EA1648"/>
                </a:solidFill>
              </a:rPr>
              <a:t>a . b . c</a:t>
            </a:r>
            <a:endParaRPr lang="sk-SK" sz="2800" b="1" i="1" dirty="0" smtClean="0">
              <a:ln w="12700">
                <a:noFill/>
                <a:prstDash val="solid"/>
              </a:ln>
              <a:solidFill>
                <a:schemeClr val="tx1">
                  <a:lumMod val="75000"/>
                </a:schemeClr>
              </a:solidFill>
            </a:endParaRPr>
          </a:p>
          <a:p>
            <a:endParaRPr lang="sk-SK" sz="2400" b="1" i="1" cap="none" spc="0" dirty="0" smtClean="0">
              <a:ln w="12700">
                <a:noFill/>
                <a:prstDash val="solid"/>
              </a:ln>
              <a:solidFill>
                <a:srgbClr val="EA1648"/>
              </a:solidFill>
            </a:endParaRPr>
          </a:p>
          <a:p>
            <a:endParaRPr lang="sk-SK" sz="2400" b="1" cap="none" spc="0" dirty="0">
              <a:ln w="12700">
                <a:noFill/>
                <a:prstDash val="solid"/>
              </a:ln>
              <a:solidFill>
                <a:srgbClr val="EA1648"/>
              </a:solidFill>
            </a:endParaRPr>
          </a:p>
        </p:txBody>
      </p:sp>
      <p:cxnSp>
        <p:nvCxnSpPr>
          <p:cNvPr id="163" name="Rovná spojovacia šípka 162"/>
          <p:cNvCxnSpPr/>
          <p:nvPr/>
        </p:nvCxnSpPr>
        <p:spPr>
          <a:xfrm>
            <a:off x="5000628" y="5105111"/>
            <a:ext cx="642942" cy="428628"/>
          </a:xfrm>
          <a:prstGeom prst="straightConnector1">
            <a:avLst/>
          </a:prstGeom>
          <a:ln w="28575">
            <a:solidFill>
              <a:schemeClr val="tx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bdĺžnik 164"/>
          <p:cNvSpPr/>
          <p:nvPr/>
        </p:nvSpPr>
        <p:spPr>
          <a:xfrm>
            <a:off x="5572132" y="5367709"/>
            <a:ext cx="35004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2800" b="1" dirty="0" smtClean="0">
                <a:ln w="12700">
                  <a:noFill/>
                  <a:prstDash val="solid"/>
                </a:ln>
                <a:solidFill>
                  <a:srgbClr val="EA1648"/>
                </a:solidFill>
              </a:rPr>
              <a:t>OBJEM KVÁDRA</a:t>
            </a:r>
            <a:endParaRPr lang="sk-SK" b="1" cap="none" spc="0" dirty="0">
              <a:ln w="12700">
                <a:noFill/>
                <a:prstDash val="solid"/>
              </a:ln>
              <a:solidFill>
                <a:srgbClr val="EA1648"/>
              </a:solidFill>
            </a:endParaRPr>
          </a:p>
        </p:txBody>
      </p:sp>
      <p:grpSp>
        <p:nvGrpSpPr>
          <p:cNvPr id="173" name="Skupina 172"/>
          <p:cNvGrpSpPr/>
          <p:nvPr/>
        </p:nvGrpSpPr>
        <p:grpSpPr>
          <a:xfrm>
            <a:off x="7786710" y="357166"/>
            <a:ext cx="1143008" cy="1143008"/>
            <a:chOff x="6215074" y="1214422"/>
            <a:chExt cx="1428760" cy="1428760"/>
          </a:xfrm>
        </p:grpSpPr>
        <p:sp>
          <p:nvSpPr>
            <p:cNvPr id="174" name="Kocka 173"/>
            <p:cNvSpPr/>
            <p:nvPr/>
          </p:nvSpPr>
          <p:spPr>
            <a:xfrm>
              <a:off x="6286512" y="1214422"/>
              <a:ext cx="1059428" cy="1059428"/>
            </a:xfrm>
            <a:prstGeom prst="cube">
              <a:avLst/>
            </a:prstGeom>
            <a:solidFill>
              <a:srgbClr val="BBE983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75" name="Obdĺžnik 174"/>
            <p:cNvSpPr/>
            <p:nvPr/>
          </p:nvSpPr>
          <p:spPr>
            <a:xfrm>
              <a:off x="6554404" y="2219989"/>
              <a:ext cx="285753" cy="423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1600" cap="none" spc="0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sk-SK" sz="1600" cap="none" spc="0" dirty="0">
                <a:ln w="12700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6" name="Obdĺžnik 175"/>
            <p:cNvSpPr/>
            <p:nvPr/>
          </p:nvSpPr>
          <p:spPr>
            <a:xfrm>
              <a:off x="7286644" y="1505609"/>
              <a:ext cx="357190" cy="423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1600" cap="none" spc="0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sk-SK" sz="1600" cap="none" spc="0" dirty="0">
                <a:ln w="12700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7" name="Obdĺžnik 176"/>
            <p:cNvSpPr/>
            <p:nvPr/>
          </p:nvSpPr>
          <p:spPr>
            <a:xfrm>
              <a:off x="7143768" y="2071678"/>
              <a:ext cx="357190" cy="423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1600" cap="none" spc="0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sk-SK" sz="1600" cap="none" spc="0" dirty="0">
                <a:ln w="12700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8" name="Obdĺžnik 177"/>
            <p:cNvSpPr/>
            <p:nvPr/>
          </p:nvSpPr>
          <p:spPr>
            <a:xfrm>
              <a:off x="6215074" y="1643049"/>
              <a:ext cx="92869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cap="none" spc="0" dirty="0" smtClean="0">
                  <a:ln w="12700">
                    <a:noFill/>
                    <a:prstDash val="solid"/>
                  </a:ln>
                  <a:solidFill>
                    <a:srgbClr val="EA1648"/>
                  </a:solidFill>
                </a:rPr>
                <a:t>1 cm</a:t>
              </a:r>
              <a:r>
                <a:rPr lang="sk-SK" cap="none" spc="0" baseline="30000" dirty="0" smtClean="0">
                  <a:ln w="12700">
                    <a:noFill/>
                    <a:prstDash val="solid"/>
                  </a:ln>
                  <a:solidFill>
                    <a:srgbClr val="EA1648"/>
                  </a:solidFill>
                </a:rPr>
                <a:t>3</a:t>
              </a:r>
              <a:endParaRPr lang="sk-SK" cap="none" spc="0" baseline="30000" dirty="0">
                <a:ln w="12700">
                  <a:noFill/>
                  <a:prstDash val="solid"/>
                </a:ln>
                <a:solidFill>
                  <a:srgbClr val="EA164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53" grpId="0"/>
      <p:bldP spid="154" grpId="0"/>
      <p:bldP spid="1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>
          <a:xfrm>
            <a:off x="214282" y="428605"/>
            <a:ext cx="5500726" cy="1857388"/>
          </a:xfrm>
        </p:spPr>
        <p:txBody>
          <a:bodyPr>
            <a:normAutofit/>
          </a:bodyPr>
          <a:lstStyle/>
          <a:p>
            <a:pPr algn="ctr"/>
            <a:r>
              <a:rPr lang="sk-SK" sz="2400" dirty="0" smtClean="0"/>
              <a:t>Objem </a:t>
            </a:r>
            <a:r>
              <a:rPr lang="sk-SK" sz="2400" b="1" i="1" dirty="0" smtClean="0">
                <a:solidFill>
                  <a:srgbClr val="EA1648"/>
                </a:solidFill>
              </a:rPr>
              <a:t>V</a:t>
            </a:r>
            <a:r>
              <a:rPr lang="sk-SK" sz="2400" dirty="0" smtClean="0"/>
              <a:t> kvádra s rozmermi </a:t>
            </a:r>
            <a:r>
              <a:rPr lang="sk-SK" sz="2400" b="1" i="1" dirty="0" smtClean="0">
                <a:solidFill>
                  <a:srgbClr val="EA1648"/>
                </a:solidFill>
              </a:rPr>
              <a:t>a</a:t>
            </a:r>
            <a:r>
              <a:rPr lang="sk-SK" sz="2400" dirty="0" smtClean="0"/>
              <a:t>, </a:t>
            </a:r>
            <a:r>
              <a:rPr lang="sk-SK" sz="2400" b="1" i="1" dirty="0" smtClean="0">
                <a:solidFill>
                  <a:srgbClr val="EA1648"/>
                </a:solidFill>
              </a:rPr>
              <a:t>b</a:t>
            </a:r>
            <a:r>
              <a:rPr lang="sk-SK" sz="2400" dirty="0" smtClean="0"/>
              <a:t>, </a:t>
            </a:r>
            <a:r>
              <a:rPr lang="sk-SK" sz="2400" b="1" i="1" dirty="0" smtClean="0">
                <a:solidFill>
                  <a:srgbClr val="EA1648"/>
                </a:solidFill>
              </a:rPr>
              <a:t>c</a:t>
            </a:r>
            <a:r>
              <a:rPr lang="sk-SK" sz="2400" dirty="0" smtClean="0"/>
              <a:t> vypočítame podľa vzorca:</a:t>
            </a:r>
          </a:p>
          <a:p>
            <a:pPr algn="ctr"/>
            <a:endParaRPr lang="sk-SK" sz="2400" dirty="0" smtClean="0"/>
          </a:p>
          <a:p>
            <a:pPr algn="ctr">
              <a:buNone/>
            </a:pPr>
            <a:r>
              <a:rPr lang="sk-SK" b="1" i="1" dirty="0" smtClean="0">
                <a:solidFill>
                  <a:srgbClr val="EA1648"/>
                </a:solidFill>
              </a:rPr>
              <a:t>V = a . b . c</a:t>
            </a:r>
            <a:endParaRPr lang="sk-SK" b="1" i="1" dirty="0">
              <a:solidFill>
                <a:srgbClr val="EA1648"/>
              </a:solidFill>
            </a:endParaRPr>
          </a:p>
        </p:txBody>
      </p:sp>
      <p:grpSp>
        <p:nvGrpSpPr>
          <p:cNvPr id="32" name="Skupina 31"/>
          <p:cNvGrpSpPr/>
          <p:nvPr/>
        </p:nvGrpSpPr>
        <p:grpSpPr>
          <a:xfrm>
            <a:off x="6215074" y="285728"/>
            <a:ext cx="2286016" cy="2714644"/>
            <a:chOff x="6072198" y="1571612"/>
            <a:chExt cx="2286016" cy="2714644"/>
          </a:xfrm>
        </p:grpSpPr>
        <p:sp>
          <p:nvSpPr>
            <p:cNvPr id="28" name="Kocka 27"/>
            <p:cNvSpPr/>
            <p:nvPr/>
          </p:nvSpPr>
          <p:spPr>
            <a:xfrm>
              <a:off x="6072198" y="1571612"/>
              <a:ext cx="2000264" cy="2357454"/>
            </a:xfrm>
            <a:prstGeom prst="cube">
              <a:avLst>
                <a:gd name="adj" fmla="val 20966"/>
              </a:avLst>
            </a:prstGeom>
            <a:solidFill>
              <a:schemeClr val="bg2">
                <a:lumMod val="75000"/>
                <a:alpha val="70000"/>
              </a:schemeClr>
            </a:soli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9" name="Obdĺžnik 28"/>
            <p:cNvSpPr/>
            <p:nvPr/>
          </p:nvSpPr>
          <p:spPr>
            <a:xfrm>
              <a:off x="6643702" y="3824591"/>
              <a:ext cx="35719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sk-SK" sz="2400" i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</a:schemeClr>
                  </a:solidFill>
                </a:rPr>
                <a:t>a</a:t>
              </a:r>
              <a:endParaRPr lang="sk-SK" sz="2400" i="1" cap="none" spc="0" dirty="0">
                <a:ln w="12700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>
              <a:off x="7786710" y="3643314"/>
              <a:ext cx="35719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sk-SK" sz="2400" i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</a:schemeClr>
                  </a:solidFill>
                </a:rPr>
                <a:t>b</a:t>
              </a:r>
              <a:endParaRPr lang="sk-SK" sz="2400" i="1" cap="none" spc="0" dirty="0">
                <a:ln w="12700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1" name="Obdĺžnik 30"/>
            <p:cNvSpPr/>
            <p:nvPr/>
          </p:nvSpPr>
          <p:spPr>
            <a:xfrm>
              <a:off x="8001024" y="2285992"/>
              <a:ext cx="35719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sk-SK" sz="2400" i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</a:schemeClr>
                  </a:solidFill>
                </a:rPr>
                <a:t>c</a:t>
              </a:r>
              <a:endParaRPr lang="sk-SK" sz="2400" i="1" cap="none" spc="0" dirty="0">
                <a:ln w="12700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Zástupný symbol obsahu 26"/>
          <p:cNvSpPr txBox="1">
            <a:spLocks/>
          </p:cNvSpPr>
          <p:nvPr/>
        </p:nvSpPr>
        <p:spPr>
          <a:xfrm>
            <a:off x="3428992" y="3357562"/>
            <a:ext cx="5500726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Objem </a:t>
            </a:r>
            <a:r>
              <a:rPr kumimoji="0" lang="sk-SK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A16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kocky s hranou dĺžky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A16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vypočítame podľa vzorca: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A16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 = a . a . 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sk-SK" sz="3200" b="1" i="1" dirty="0" smtClean="0">
                <a:solidFill>
                  <a:srgbClr val="EA1648"/>
                </a:solidFill>
              </a:rPr>
              <a:t>V = a</a:t>
            </a:r>
            <a:r>
              <a:rPr lang="sk-SK" sz="3200" b="1" i="1" baseline="30000" dirty="0" smtClean="0">
                <a:solidFill>
                  <a:srgbClr val="EA1648"/>
                </a:solidFill>
              </a:rPr>
              <a:t>3</a:t>
            </a:r>
            <a:r>
              <a:rPr lang="sk-SK" sz="3200" b="1" i="1" dirty="0" smtClean="0">
                <a:solidFill>
                  <a:srgbClr val="EA1648"/>
                </a:solidFill>
              </a:rPr>
              <a:t> </a:t>
            </a:r>
            <a:r>
              <a:rPr lang="sk-SK" sz="2400" i="1" dirty="0" smtClean="0">
                <a:solidFill>
                  <a:schemeClr val="tx2"/>
                </a:solidFill>
              </a:rPr>
              <a:t>(a na tretiu)</a:t>
            </a:r>
            <a:endParaRPr lang="sk-SK" sz="2400" i="1" baseline="30000" dirty="0" smtClean="0">
              <a:solidFill>
                <a:schemeClr val="tx2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sk-SK" sz="3200" b="1" i="1" u="none" strike="noStrike" kern="1200" cap="none" spc="0" normalizeH="0" baseline="0" noProof="0" dirty="0" smtClean="0">
              <a:ln>
                <a:noFill/>
              </a:ln>
              <a:solidFill>
                <a:srgbClr val="0FAD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sk-SK" sz="3200" b="1" i="1" u="none" strike="noStrike" kern="1200" cap="none" spc="0" normalizeH="0" baseline="0" noProof="0" dirty="0">
              <a:ln>
                <a:noFill/>
              </a:ln>
              <a:solidFill>
                <a:srgbClr val="0FAD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0" name="Skupina 39"/>
          <p:cNvGrpSpPr/>
          <p:nvPr/>
        </p:nvGrpSpPr>
        <p:grpSpPr>
          <a:xfrm>
            <a:off x="1071538" y="3571876"/>
            <a:ext cx="2286016" cy="2319053"/>
            <a:chOff x="6000760" y="3857628"/>
            <a:chExt cx="2286016" cy="2319053"/>
          </a:xfrm>
        </p:grpSpPr>
        <p:sp>
          <p:nvSpPr>
            <p:cNvPr id="36" name="Obdĺžnik 35"/>
            <p:cNvSpPr/>
            <p:nvPr/>
          </p:nvSpPr>
          <p:spPr>
            <a:xfrm>
              <a:off x="6572264" y="5715016"/>
              <a:ext cx="35719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sk-SK" sz="2400" i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</a:schemeClr>
                  </a:solidFill>
                </a:rPr>
                <a:t>a</a:t>
              </a:r>
              <a:endParaRPr lang="sk-SK" sz="2400" i="1" cap="none" spc="0" dirty="0">
                <a:ln w="12700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7" name="Obdĺžnik 36"/>
            <p:cNvSpPr/>
            <p:nvPr/>
          </p:nvSpPr>
          <p:spPr>
            <a:xfrm>
              <a:off x="7643834" y="5429264"/>
              <a:ext cx="35719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sk-SK" sz="2400" i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</a:schemeClr>
                  </a:solidFill>
                </a:rPr>
                <a:t>a</a:t>
              </a:r>
              <a:endParaRPr lang="sk-SK" sz="2400" i="1" cap="none" spc="0" dirty="0">
                <a:ln w="12700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8" name="Obdĺžnik 37"/>
            <p:cNvSpPr/>
            <p:nvPr/>
          </p:nvSpPr>
          <p:spPr>
            <a:xfrm>
              <a:off x="7929586" y="4396095"/>
              <a:ext cx="35719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sk-SK" sz="2400" i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</a:schemeClr>
                  </a:solidFill>
                </a:rPr>
                <a:t>a</a:t>
              </a:r>
              <a:endParaRPr lang="sk-SK" sz="2400" i="1" cap="none" spc="0" dirty="0">
                <a:ln w="12700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9" name="Kocka 38"/>
            <p:cNvSpPr/>
            <p:nvPr/>
          </p:nvSpPr>
          <p:spPr>
            <a:xfrm>
              <a:off x="6000760" y="3857628"/>
              <a:ext cx="2000264" cy="2000264"/>
            </a:xfrm>
            <a:prstGeom prst="cube">
              <a:avLst/>
            </a:prstGeom>
            <a:solidFill>
              <a:srgbClr val="92D050">
                <a:alpha val="70000"/>
              </a:srgbClr>
            </a:soli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2844" y="214290"/>
            <a:ext cx="4572032" cy="16430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dirty="0" smtClean="0"/>
              <a:t>	</a:t>
            </a:r>
            <a:r>
              <a:rPr lang="sk-SK" sz="2400" dirty="0" smtClean="0">
                <a:solidFill>
                  <a:srgbClr val="EA1648"/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</a:rPr>
              <a:t>PRÍKLAD 1:</a:t>
            </a:r>
          </a:p>
          <a:p>
            <a:r>
              <a:rPr lang="sk-SK" sz="2000" dirty="0" smtClean="0"/>
              <a:t>Kváder má rozmery </a:t>
            </a:r>
            <a:br>
              <a:rPr lang="sk-SK" sz="2000" dirty="0" smtClean="0"/>
            </a:br>
            <a:r>
              <a:rPr lang="sk-SK" sz="2000" dirty="0" smtClean="0"/>
              <a:t>a = 4,5 dm, b = 60 cm, c = 7 dm. </a:t>
            </a:r>
            <a:br>
              <a:rPr lang="sk-SK" sz="2000" dirty="0" smtClean="0"/>
            </a:br>
            <a:r>
              <a:rPr lang="sk-SK" sz="2000" dirty="0" smtClean="0"/>
              <a:t>Vypočítajte jeho objem.</a:t>
            </a:r>
            <a:endParaRPr lang="sk-SK" sz="2000" dirty="0" smtClean="0">
              <a:sym typeface="Wingdings" pitchFamily="2" charset="2"/>
            </a:endParaRPr>
          </a:p>
          <a:p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>
            <a:off x="428596" y="1712963"/>
            <a:ext cx="8215370" cy="1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ástupný symbol obsahu 2"/>
          <p:cNvSpPr txBox="1">
            <a:spLocks/>
          </p:cNvSpPr>
          <p:nvPr/>
        </p:nvSpPr>
        <p:spPr>
          <a:xfrm>
            <a:off x="142844" y="1785926"/>
            <a:ext cx="4286280" cy="492922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1648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n-ea"/>
                <a:cs typeface="+mn-cs"/>
              </a:rPr>
              <a:t>RIEŠENIE: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kváder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 </a:t>
            </a: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4,5 dm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000" dirty="0" smtClean="0">
                <a:solidFill>
                  <a:schemeClr val="tx2"/>
                </a:solidFill>
                <a:sym typeface="Wingdings" pitchFamily="2" charset="2"/>
              </a:rPr>
              <a:t>	b = 60 cm = 6 dm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</a:t>
            </a:r>
            <a:r>
              <a:rPr kumimoji="0" lang="sk-SK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</a:t>
            </a:r>
            <a:r>
              <a:rPr kumimoji="0" lang="sk-SK" sz="2000" b="0" i="0" u="sng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= 7 dm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000" baseline="0" dirty="0" smtClean="0">
                <a:solidFill>
                  <a:schemeClr val="tx2"/>
                </a:solidFill>
                <a:sym typeface="Wingdings" pitchFamily="2" charset="2"/>
              </a:rPr>
              <a:t>	V</a:t>
            </a:r>
            <a:r>
              <a:rPr lang="sk-SK" sz="2000" dirty="0" smtClean="0">
                <a:solidFill>
                  <a:schemeClr val="tx2"/>
                </a:solidFill>
                <a:sym typeface="Wingdings" pitchFamily="2" charset="2"/>
              </a:rPr>
              <a:t> = </a:t>
            </a:r>
            <a:r>
              <a:rPr lang="sk-SK" sz="2000" dirty="0" smtClean="0">
                <a:solidFill>
                  <a:schemeClr val="tx2"/>
                </a:solidFill>
                <a:sym typeface="Wingdings" pitchFamily="2" charset="2"/>
              </a:rPr>
              <a:t>? dm</a:t>
            </a:r>
            <a:r>
              <a:rPr lang="sk-SK" sz="2000" baseline="30000" dirty="0" smtClean="0">
                <a:solidFill>
                  <a:schemeClr val="tx2"/>
                </a:solidFill>
                <a:sym typeface="Wingdings" pitchFamily="2" charset="2"/>
              </a:rPr>
              <a:t>3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sk-SK" sz="2000" b="0" i="0" strike="noStrike" kern="1200" cap="none" spc="0" normalizeH="0" baseline="30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sym typeface="Wingdings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 = a . b . 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000" dirty="0" smtClean="0">
                <a:solidFill>
                  <a:schemeClr val="tx2"/>
                </a:solidFill>
              </a:rPr>
              <a:t>	V = 4,5 . 6 . 7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000" dirty="0" smtClean="0">
                <a:solidFill>
                  <a:schemeClr val="tx2"/>
                </a:solidFill>
              </a:rPr>
              <a:t>	</a:t>
            </a:r>
            <a:r>
              <a:rPr lang="sk-SK" sz="2000" u="sng" dirty="0" smtClean="0">
                <a:solidFill>
                  <a:schemeClr val="tx2"/>
                </a:solidFill>
              </a:rPr>
              <a:t>V = 189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000" dirty="0" smtClean="0">
                <a:solidFill>
                  <a:schemeClr val="tx2"/>
                </a:solidFill>
              </a:rPr>
              <a:t>	</a:t>
            </a:r>
            <a:r>
              <a:rPr lang="sk-SK" sz="2000" b="1" dirty="0" smtClean="0">
                <a:solidFill>
                  <a:srgbClr val="EA1648"/>
                </a:solidFill>
              </a:rPr>
              <a:t>V = 189 dm</a:t>
            </a:r>
            <a:r>
              <a:rPr lang="sk-SK" sz="2000" b="1" baseline="30000" dirty="0" smtClean="0">
                <a:solidFill>
                  <a:srgbClr val="EA1648"/>
                </a:solidFill>
              </a:rPr>
              <a:t>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lang="sk-SK" sz="2000" dirty="0" smtClean="0">
              <a:solidFill>
                <a:srgbClr val="EA1648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2000" i="0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000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Objem kvádra je</a:t>
            </a:r>
            <a:r>
              <a:rPr kumimoji="0" lang="sk-SK" sz="2000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189 dm</a:t>
            </a:r>
            <a:r>
              <a:rPr kumimoji="0" lang="sk-SK" sz="2000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sk-SK" sz="2000" i="1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2000" i="1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obsahu 2"/>
          <p:cNvSpPr txBox="1">
            <a:spLocks/>
          </p:cNvSpPr>
          <p:nvPr/>
        </p:nvSpPr>
        <p:spPr>
          <a:xfrm>
            <a:off x="4714876" y="214290"/>
            <a:ext cx="4143404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1648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n-ea"/>
                <a:cs typeface="+mn-cs"/>
              </a:rPr>
              <a:t>PRÍKLAD 2: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Vypočítajte objem kocky s hranou dĺžky a =</a:t>
            </a:r>
            <a:r>
              <a:rPr kumimoji="0" lang="sk-SK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3,5 </a:t>
            </a:r>
            <a:r>
              <a:rPr lang="sk-SK" sz="2000" dirty="0" smtClean="0">
                <a:solidFill>
                  <a:schemeClr val="tx2"/>
                </a:solidFill>
              </a:rPr>
              <a:t>c</a:t>
            </a:r>
            <a:r>
              <a:rPr kumimoji="0" lang="sk-SK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m.</a:t>
            </a:r>
            <a:endParaRPr lang="sk-SK" sz="2000" dirty="0">
              <a:solidFill>
                <a:schemeClr val="tx2"/>
              </a:solidFill>
            </a:endParaRPr>
          </a:p>
        </p:txBody>
      </p:sp>
      <p:sp>
        <p:nvSpPr>
          <p:cNvPr id="10" name="Zástupný symbol obsahu 2"/>
          <p:cNvSpPr txBox="1">
            <a:spLocks/>
          </p:cNvSpPr>
          <p:nvPr/>
        </p:nvSpPr>
        <p:spPr>
          <a:xfrm>
            <a:off x="4714876" y="1785926"/>
            <a:ext cx="4000528" cy="492922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1648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n-ea"/>
                <a:cs typeface="+mn-cs"/>
              </a:rPr>
              <a:t>RIEŠENIE: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kocka</a:t>
            </a:r>
            <a:endParaRPr lang="sk-SK" sz="2000" dirty="0" smtClean="0">
              <a:solidFill>
                <a:schemeClr val="tx2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a = 3,5 </a:t>
            </a:r>
            <a:r>
              <a:rPr lang="sk-SK" sz="2000" u="sng" dirty="0" smtClean="0">
                <a:solidFill>
                  <a:schemeClr val="tx2"/>
                </a:solidFill>
              </a:rPr>
              <a:t>c</a:t>
            </a:r>
            <a:r>
              <a:rPr kumimoji="0" lang="sk-SK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000" dirty="0" smtClean="0">
                <a:solidFill>
                  <a:schemeClr val="tx2"/>
                </a:solidFill>
                <a:sym typeface="Wingdings" pitchFamily="2" charset="2"/>
              </a:rPr>
              <a:t>	</a:t>
            </a:r>
            <a:r>
              <a:rPr lang="sk-SK" sz="2000" baseline="0" dirty="0" smtClean="0">
                <a:solidFill>
                  <a:schemeClr val="tx2"/>
                </a:solidFill>
                <a:sym typeface="Wingdings" pitchFamily="2" charset="2"/>
              </a:rPr>
              <a:t>V</a:t>
            </a:r>
            <a:r>
              <a:rPr lang="sk-SK" sz="2000" dirty="0" smtClean="0">
                <a:solidFill>
                  <a:schemeClr val="tx2"/>
                </a:solidFill>
                <a:sym typeface="Wingdings" pitchFamily="2" charset="2"/>
              </a:rPr>
              <a:t> = </a:t>
            </a:r>
            <a:r>
              <a:rPr lang="sk-SK" sz="2000" dirty="0" smtClean="0">
                <a:solidFill>
                  <a:schemeClr val="tx2"/>
                </a:solidFill>
                <a:sym typeface="Wingdings" pitchFamily="2" charset="2"/>
              </a:rPr>
              <a:t>? cm</a:t>
            </a:r>
            <a:r>
              <a:rPr lang="sk-SK" sz="2000" baseline="30000" dirty="0" smtClean="0">
                <a:solidFill>
                  <a:schemeClr val="tx2"/>
                </a:solidFill>
                <a:sym typeface="Wingdings" pitchFamily="2" charset="2"/>
              </a:rPr>
              <a:t>3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sk-SK" sz="2000" b="0" i="0" strike="noStrike" kern="1200" cap="none" spc="0" normalizeH="0" baseline="30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sym typeface="Wingdings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 = a . a .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000" dirty="0" smtClean="0">
                <a:solidFill>
                  <a:schemeClr val="tx2"/>
                </a:solidFill>
              </a:rPr>
              <a:t>	V = 3,5 . 3,5 . 3,5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000" dirty="0" smtClean="0">
                <a:solidFill>
                  <a:schemeClr val="tx2"/>
                </a:solidFill>
              </a:rPr>
              <a:t>	</a:t>
            </a:r>
            <a:r>
              <a:rPr lang="sk-SK" sz="2000" u="sng" dirty="0" smtClean="0">
                <a:solidFill>
                  <a:schemeClr val="tx2"/>
                </a:solidFill>
              </a:rPr>
              <a:t>V = 42,875    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 smtClean="0">
                <a:solidFill>
                  <a:schemeClr val="tx2"/>
                </a:solidFill>
              </a:rPr>
              <a:t>	</a:t>
            </a:r>
            <a:r>
              <a:rPr lang="sk-SK" sz="2000" b="1" dirty="0" smtClean="0">
                <a:solidFill>
                  <a:srgbClr val="EA1648"/>
                </a:solidFill>
              </a:rPr>
              <a:t>V = 42,875 cm</a:t>
            </a:r>
            <a:r>
              <a:rPr lang="sk-SK" sz="2000" b="1" baseline="30000" dirty="0" smtClean="0">
                <a:solidFill>
                  <a:srgbClr val="EA1648"/>
                </a:solidFill>
              </a:rPr>
              <a:t>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lang="sk-SK" sz="2000" b="1" dirty="0" smtClean="0">
              <a:solidFill>
                <a:srgbClr val="EA1648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000" dirty="0" smtClean="0">
                <a:solidFill>
                  <a:schemeClr val="tx2"/>
                </a:solidFill>
              </a:rPr>
              <a:t>	Objem kocky je 42,875 cm</a:t>
            </a:r>
            <a:r>
              <a:rPr lang="sk-SK" sz="2000" baseline="30000" dirty="0" smtClean="0">
                <a:solidFill>
                  <a:schemeClr val="tx2"/>
                </a:solidFill>
              </a:rPr>
              <a:t>3</a:t>
            </a:r>
            <a:r>
              <a:rPr lang="sk-SK" sz="2000" dirty="0" smtClean="0">
                <a:solidFill>
                  <a:schemeClr val="tx2"/>
                </a:solidFill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lang="sk-SK" sz="2400" b="1" baseline="30000" dirty="0" smtClean="0">
              <a:solidFill>
                <a:srgbClr val="EA1648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lang="sk-SK" sz="2400" b="1" baseline="30000" dirty="0" smtClean="0">
              <a:solidFill>
                <a:srgbClr val="EA1648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sk-SK" sz="2400" i="0" u="sng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2400" i="0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sk-SK" sz="2400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 descr="C:\Users\uder\AppData\Local\Microsoft\Windows\Temporary Internet Files\Content.IE5\EGRMX5PB\MC900433884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1785926"/>
            <a:ext cx="1828572" cy="182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2844" y="214290"/>
            <a:ext cx="8715436" cy="16430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dirty="0" smtClean="0"/>
              <a:t>	</a:t>
            </a:r>
            <a:r>
              <a:rPr lang="sk-SK" sz="2400" dirty="0" smtClean="0">
                <a:solidFill>
                  <a:srgbClr val="EA1648"/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</a:rPr>
              <a:t>PRÍKLAD 3:</a:t>
            </a:r>
          </a:p>
          <a:p>
            <a:r>
              <a:rPr lang="sk-SK" sz="2000" dirty="0" smtClean="0"/>
              <a:t>Kocka má hranu dĺžky a = 6 cm. </a:t>
            </a:r>
            <a:br>
              <a:rPr lang="sk-SK" sz="2000" dirty="0" smtClean="0"/>
            </a:br>
            <a:r>
              <a:rPr lang="sk-SK" sz="2000" dirty="0" smtClean="0"/>
              <a:t>Kváder má rozmery a = 6 cm, b = 5 cm, c = 7 cm. </a:t>
            </a:r>
            <a:br>
              <a:rPr lang="sk-SK" sz="2000" dirty="0" smtClean="0"/>
            </a:br>
            <a:r>
              <a:rPr lang="sk-SK" sz="2000" dirty="0" smtClean="0"/>
              <a:t>Porovnajte veľkosti objemov obidvoch telies.</a:t>
            </a:r>
            <a:endParaRPr lang="sk-SK" sz="2000" dirty="0" smtClean="0">
              <a:sym typeface="Wingdings" pitchFamily="2" charset="2"/>
            </a:endParaRPr>
          </a:p>
          <a:p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>
            <a:off x="428596" y="1712963"/>
            <a:ext cx="8215370" cy="1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ástupný symbol obsahu 2"/>
          <p:cNvSpPr txBox="1">
            <a:spLocks/>
          </p:cNvSpPr>
          <p:nvPr/>
        </p:nvSpPr>
        <p:spPr>
          <a:xfrm>
            <a:off x="142844" y="2000240"/>
            <a:ext cx="4500594" cy="450059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1648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n-ea"/>
                <a:cs typeface="+mn-cs"/>
              </a:rPr>
              <a:t>RIEŠENIE: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1648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lang="sk-SK" sz="2000" dirty="0">
                <a:solidFill>
                  <a:schemeClr val="tx2"/>
                </a:solidFill>
              </a:rPr>
              <a:t>Kocka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= 6 cm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000" dirty="0" smtClean="0">
                <a:solidFill>
                  <a:schemeClr val="tx2"/>
                </a:solidFill>
                <a:sym typeface="Wingdings" pitchFamily="2" charset="2"/>
              </a:rPr>
              <a:t>	</a:t>
            </a:r>
            <a:r>
              <a:rPr lang="sk-SK" sz="2000" baseline="0" dirty="0" smtClean="0">
                <a:solidFill>
                  <a:schemeClr val="tx2"/>
                </a:solidFill>
                <a:sym typeface="Wingdings" pitchFamily="2" charset="2"/>
              </a:rPr>
              <a:t>V</a:t>
            </a:r>
            <a:r>
              <a:rPr lang="sk-SK" sz="2000" baseline="-25000" dirty="0" smtClean="0">
                <a:solidFill>
                  <a:schemeClr val="tx2"/>
                </a:solidFill>
                <a:sym typeface="Wingdings" pitchFamily="2" charset="2"/>
              </a:rPr>
              <a:t>1</a:t>
            </a:r>
            <a:r>
              <a:rPr lang="sk-SK" sz="2000" dirty="0" smtClean="0">
                <a:solidFill>
                  <a:schemeClr val="tx2"/>
                </a:solidFill>
                <a:sym typeface="Wingdings" pitchFamily="2" charset="2"/>
              </a:rPr>
              <a:t> = </a:t>
            </a:r>
            <a:r>
              <a:rPr lang="sk-SK" sz="2000" dirty="0">
                <a:solidFill>
                  <a:schemeClr val="tx2"/>
                </a:solidFill>
                <a:sym typeface="Wingdings" pitchFamily="2" charset="2"/>
              </a:rPr>
              <a:t>?</a:t>
            </a:r>
            <a:r>
              <a:rPr lang="sk-SK" sz="2000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sk-SK" sz="2000" dirty="0" smtClean="0">
                <a:solidFill>
                  <a:schemeClr val="tx2"/>
                </a:solidFill>
                <a:sym typeface="Wingdings" pitchFamily="2" charset="2"/>
              </a:rPr>
              <a:t>cm</a:t>
            </a:r>
            <a:r>
              <a:rPr lang="sk-SK" sz="2000" baseline="30000" dirty="0" smtClean="0">
                <a:solidFill>
                  <a:schemeClr val="tx2"/>
                </a:solidFill>
                <a:sym typeface="Wingdings" pitchFamily="2" charset="2"/>
              </a:rPr>
              <a:t>3 </a:t>
            </a:r>
            <a:endParaRPr lang="sk-SK" sz="2000" baseline="30000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sk-SK" sz="2000" b="0" i="0" strike="noStrike" kern="1200" cap="none" spc="0" normalizeH="0" baseline="30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sym typeface="Wingdings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sk-SK" sz="2000" b="1" i="0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sk-SK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a . a . a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sk-SK" sz="2000" dirty="0" smtClean="0">
                <a:solidFill>
                  <a:schemeClr val="tx2"/>
                </a:solidFill>
              </a:rPr>
              <a:t>	V</a:t>
            </a:r>
            <a:r>
              <a:rPr lang="sk-SK" sz="2000" baseline="-25000" dirty="0" smtClean="0">
                <a:solidFill>
                  <a:schemeClr val="tx2"/>
                </a:solidFill>
              </a:rPr>
              <a:t>1</a:t>
            </a:r>
            <a:r>
              <a:rPr lang="sk-SK" sz="2000" dirty="0" smtClean="0">
                <a:solidFill>
                  <a:schemeClr val="tx2"/>
                </a:solidFill>
              </a:rPr>
              <a:t> = 6 . 6 . 6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sk-SK" sz="2000" dirty="0" smtClean="0">
                <a:solidFill>
                  <a:schemeClr val="tx2"/>
                </a:solidFill>
              </a:rPr>
              <a:t>	</a:t>
            </a:r>
            <a:r>
              <a:rPr lang="sk-SK" sz="2000" u="sng" dirty="0" smtClean="0">
                <a:solidFill>
                  <a:schemeClr val="tx2"/>
                </a:solidFill>
              </a:rPr>
              <a:t>V</a:t>
            </a:r>
            <a:r>
              <a:rPr lang="sk-SK" sz="2000" baseline="-25000" dirty="0" smtClean="0">
                <a:solidFill>
                  <a:schemeClr val="tx2"/>
                </a:solidFill>
              </a:rPr>
              <a:t>1</a:t>
            </a:r>
            <a:r>
              <a:rPr lang="sk-SK" sz="2000" u="sng" dirty="0" smtClean="0">
                <a:solidFill>
                  <a:schemeClr val="tx2"/>
                </a:solidFill>
              </a:rPr>
              <a:t> = 216     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sk-SK" sz="2000" dirty="0" smtClean="0">
                <a:solidFill>
                  <a:schemeClr val="tx2"/>
                </a:solidFill>
              </a:rPr>
              <a:t>	</a:t>
            </a:r>
            <a:r>
              <a:rPr lang="sk-SK" sz="2000" b="1" dirty="0" smtClean="0">
                <a:solidFill>
                  <a:srgbClr val="EA1648"/>
                </a:solidFill>
              </a:rPr>
              <a:t>V</a:t>
            </a:r>
            <a:r>
              <a:rPr lang="sk-SK" sz="2000" b="1" baseline="-25000" dirty="0" smtClean="0">
                <a:solidFill>
                  <a:srgbClr val="EA1648"/>
                </a:solidFill>
              </a:rPr>
              <a:t>1</a:t>
            </a:r>
            <a:r>
              <a:rPr lang="sk-SK" sz="2000" b="1" dirty="0" smtClean="0">
                <a:solidFill>
                  <a:srgbClr val="EA1648"/>
                </a:solidFill>
              </a:rPr>
              <a:t> = 216 cm</a:t>
            </a:r>
            <a:r>
              <a:rPr lang="sk-SK" sz="2000" b="1" baseline="30000" dirty="0" smtClean="0">
                <a:solidFill>
                  <a:srgbClr val="EA1648"/>
                </a:solidFill>
              </a:rPr>
              <a:t>3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lang="sk-SK" sz="2000" b="1" dirty="0" smtClean="0">
              <a:solidFill>
                <a:srgbClr val="EA1648"/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000" b="1" dirty="0" smtClean="0">
                <a:solidFill>
                  <a:srgbClr val="EA1648"/>
                </a:solidFill>
              </a:rPr>
              <a:t>	V</a:t>
            </a:r>
            <a:r>
              <a:rPr lang="sk-SK" sz="2000" b="1" baseline="-25000" dirty="0" smtClean="0">
                <a:solidFill>
                  <a:srgbClr val="EA1648"/>
                </a:solidFill>
              </a:rPr>
              <a:t>1</a:t>
            </a:r>
            <a:r>
              <a:rPr lang="sk-SK" sz="2000" b="1" dirty="0" smtClean="0">
                <a:solidFill>
                  <a:srgbClr val="EA1648"/>
                </a:solidFill>
              </a:rPr>
              <a:t> &gt; V</a:t>
            </a:r>
            <a:r>
              <a:rPr lang="sk-SK" sz="2000" b="1" baseline="-25000" dirty="0" smtClean="0">
                <a:solidFill>
                  <a:srgbClr val="EA1648"/>
                </a:solidFill>
              </a:rPr>
              <a:t>2</a:t>
            </a:r>
            <a:r>
              <a:rPr kumimoji="0" lang="sk-SK" sz="2000" i="0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000" dirty="0" smtClean="0">
                <a:solidFill>
                  <a:schemeClr val="tx2"/>
                </a:solidFill>
              </a:rPr>
              <a:t>	Kocka má väčší objem ako kváder.</a:t>
            </a:r>
            <a:endParaRPr kumimoji="0" lang="sk-SK" sz="2000" i="1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ástupný symbol obsahu 2"/>
          <p:cNvSpPr txBox="1">
            <a:spLocks/>
          </p:cNvSpPr>
          <p:nvPr/>
        </p:nvSpPr>
        <p:spPr>
          <a:xfrm>
            <a:off x="4500562" y="1714488"/>
            <a:ext cx="2571768" cy="492922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EA1648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sk-SK" sz="2000" dirty="0">
                <a:solidFill>
                  <a:schemeClr val="tx2"/>
                </a:solidFill>
              </a:rPr>
              <a:t>kváder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400" dirty="0">
                <a:solidFill>
                  <a:schemeClr val="tx2"/>
                </a:solidFill>
              </a:rPr>
              <a:t>	</a:t>
            </a: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6 </a:t>
            </a:r>
            <a:r>
              <a:rPr lang="sk-SK" sz="2000" dirty="0" smtClean="0">
                <a:solidFill>
                  <a:schemeClr val="tx2"/>
                </a:solidFill>
              </a:rPr>
              <a:t>c</a:t>
            </a: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000" dirty="0" smtClean="0">
                <a:solidFill>
                  <a:schemeClr val="tx2"/>
                </a:solidFill>
                <a:sym typeface="Wingdings" pitchFamily="2" charset="2"/>
              </a:rPr>
              <a:t>	b = 5 cm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</a:t>
            </a:r>
            <a:r>
              <a:rPr kumimoji="0" lang="sk-SK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</a:t>
            </a:r>
            <a:r>
              <a:rPr kumimoji="0" lang="sk-SK" sz="2000" b="0" i="0" u="sng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= 7 cm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sk-SK" sz="2000" baseline="0" dirty="0" smtClean="0">
                <a:solidFill>
                  <a:schemeClr val="tx2"/>
                </a:solidFill>
                <a:sym typeface="Wingdings" pitchFamily="2" charset="2"/>
              </a:rPr>
              <a:t>	V</a:t>
            </a:r>
            <a:r>
              <a:rPr lang="sk-SK" sz="2000" baseline="-25000" dirty="0" smtClean="0">
                <a:solidFill>
                  <a:schemeClr val="tx2"/>
                </a:solidFill>
                <a:sym typeface="Wingdings" pitchFamily="2" charset="2"/>
              </a:rPr>
              <a:t>2</a:t>
            </a:r>
            <a:r>
              <a:rPr lang="sk-SK" sz="2000" dirty="0" smtClean="0">
                <a:solidFill>
                  <a:schemeClr val="tx2"/>
                </a:solidFill>
                <a:sym typeface="Wingdings" pitchFamily="2" charset="2"/>
              </a:rPr>
              <a:t> = </a:t>
            </a:r>
            <a:r>
              <a:rPr lang="sk-SK" sz="2000" dirty="0" smtClean="0">
                <a:solidFill>
                  <a:schemeClr val="tx2"/>
                </a:solidFill>
                <a:sym typeface="Wingdings" pitchFamily="2" charset="2"/>
              </a:rPr>
              <a:t>? cm</a:t>
            </a:r>
            <a:r>
              <a:rPr lang="sk-SK" sz="2000" baseline="30000" dirty="0" smtClean="0">
                <a:solidFill>
                  <a:schemeClr val="tx2"/>
                </a:solidFill>
                <a:sym typeface="Wingdings" pitchFamily="2" charset="2"/>
              </a:rPr>
              <a:t>3 </a:t>
            </a:r>
            <a:endParaRPr kumimoji="0" lang="sk-SK" sz="2000" b="0" i="0" strike="noStrike" kern="1200" cap="none" spc="0" normalizeH="0" baseline="30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sym typeface="Wingdings" pitchFamily="2" charset="2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sk-S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sk-SK" sz="2000" dirty="0">
                <a:solidFill>
                  <a:schemeClr val="tx2"/>
                </a:solidFill>
              </a:rPr>
              <a:t>	</a:t>
            </a:r>
            <a:r>
              <a:rPr kumimoji="0" lang="sk-SK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V</a:t>
            </a:r>
            <a:r>
              <a:rPr lang="sk-SK" sz="2000" b="1" baseline="-25000" dirty="0" smtClean="0">
                <a:solidFill>
                  <a:schemeClr val="tx2"/>
                </a:solidFill>
                <a:sym typeface="Wingdings" pitchFamily="2" charset="2"/>
              </a:rPr>
              <a:t>2</a:t>
            </a:r>
            <a:r>
              <a:rPr kumimoji="0" lang="sk-SK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r>
              <a:rPr kumimoji="0" lang="sk-SK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= a . b . c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sk-SK" sz="2000" dirty="0" smtClean="0">
                <a:solidFill>
                  <a:schemeClr val="tx2"/>
                </a:solidFill>
              </a:rPr>
              <a:t>	V</a:t>
            </a:r>
            <a:r>
              <a:rPr lang="sk-SK" sz="2000" baseline="-25000" dirty="0" smtClean="0">
                <a:solidFill>
                  <a:schemeClr val="tx2"/>
                </a:solidFill>
                <a:sym typeface="Wingdings" pitchFamily="2" charset="2"/>
              </a:rPr>
              <a:t>2</a:t>
            </a:r>
            <a:r>
              <a:rPr lang="sk-SK" sz="2000" dirty="0" smtClean="0">
                <a:solidFill>
                  <a:schemeClr val="tx2"/>
                </a:solidFill>
              </a:rPr>
              <a:t> = 6 . 5 . 7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sk-SK" sz="2000" dirty="0" smtClean="0">
                <a:solidFill>
                  <a:schemeClr val="tx2"/>
                </a:solidFill>
              </a:rPr>
              <a:t>	</a:t>
            </a:r>
            <a:r>
              <a:rPr lang="sk-SK" sz="2000" u="sng" dirty="0" smtClean="0">
                <a:solidFill>
                  <a:schemeClr val="tx2"/>
                </a:solidFill>
              </a:rPr>
              <a:t>V</a:t>
            </a:r>
            <a:r>
              <a:rPr lang="sk-SK" sz="2000" baseline="-25000" dirty="0" smtClean="0">
                <a:solidFill>
                  <a:schemeClr val="tx2"/>
                </a:solidFill>
                <a:sym typeface="Wingdings" pitchFamily="2" charset="2"/>
              </a:rPr>
              <a:t>2</a:t>
            </a:r>
            <a:r>
              <a:rPr lang="sk-SK" sz="2000" u="sng" dirty="0" smtClean="0">
                <a:solidFill>
                  <a:schemeClr val="tx2"/>
                </a:solidFill>
              </a:rPr>
              <a:t> = 210     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sk-SK" sz="2000" dirty="0" smtClean="0">
                <a:solidFill>
                  <a:schemeClr val="tx2"/>
                </a:solidFill>
              </a:rPr>
              <a:t>	</a:t>
            </a:r>
            <a:r>
              <a:rPr lang="sk-SK" sz="2000" b="1" dirty="0" smtClean="0">
                <a:solidFill>
                  <a:srgbClr val="EA1648"/>
                </a:solidFill>
              </a:rPr>
              <a:t>V</a:t>
            </a:r>
            <a:r>
              <a:rPr lang="sk-SK" sz="2000" b="1" baseline="-25000" dirty="0" smtClean="0">
                <a:solidFill>
                  <a:srgbClr val="EA1648"/>
                </a:solidFill>
                <a:sym typeface="Wingdings" pitchFamily="2" charset="2"/>
              </a:rPr>
              <a:t>2</a:t>
            </a:r>
            <a:r>
              <a:rPr lang="sk-SK" sz="2000" b="1" dirty="0" smtClean="0">
                <a:solidFill>
                  <a:srgbClr val="EA1648"/>
                </a:solidFill>
              </a:rPr>
              <a:t> = 210 cm</a:t>
            </a:r>
            <a:r>
              <a:rPr lang="sk-SK" sz="2000" b="1" baseline="30000" dirty="0" smtClean="0">
                <a:solidFill>
                  <a:srgbClr val="EA1648"/>
                </a:solidFill>
              </a:rPr>
              <a:t>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lang="sk-SK" sz="2400" b="1" baseline="30000" dirty="0" smtClean="0">
              <a:solidFill>
                <a:srgbClr val="EA1648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lang="sk-SK" sz="2400" b="1" baseline="30000" dirty="0" smtClean="0">
              <a:solidFill>
                <a:srgbClr val="EA1648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sk-SK" sz="2400" i="0" u="sng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2400" i="0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sk-SK" sz="2400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Kocka 6"/>
          <p:cNvSpPr/>
          <p:nvPr/>
        </p:nvSpPr>
        <p:spPr>
          <a:xfrm>
            <a:off x="2500298" y="2714620"/>
            <a:ext cx="1785950" cy="1785950"/>
          </a:xfrm>
          <a:prstGeom prst="cube">
            <a:avLst/>
          </a:prstGeom>
          <a:solidFill>
            <a:srgbClr val="92D050">
              <a:alpha val="70000"/>
            </a:srgbClr>
          </a:soli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Kocka 10"/>
          <p:cNvSpPr/>
          <p:nvPr/>
        </p:nvSpPr>
        <p:spPr>
          <a:xfrm>
            <a:off x="6858016" y="2621011"/>
            <a:ext cx="1785950" cy="2093873"/>
          </a:xfrm>
          <a:prstGeom prst="cube">
            <a:avLst/>
          </a:prstGeom>
          <a:solidFill>
            <a:schemeClr val="bg2">
              <a:lumMod val="75000"/>
              <a:alpha val="70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Vlastná 15">
      <a:dk1>
        <a:srgbClr val="343434"/>
      </a:dk1>
      <a:lt1>
        <a:sysClr val="window" lastClr="FFFFFF"/>
      </a:lt1>
      <a:dk2>
        <a:srgbClr val="2B5E81"/>
      </a:dk2>
      <a:lt2>
        <a:srgbClr val="DEF5FA"/>
      </a:lt2>
      <a:accent1>
        <a:srgbClr val="2DA2BF"/>
      </a:accent1>
      <a:accent2>
        <a:srgbClr val="EA1648"/>
      </a:accent2>
      <a:accent3>
        <a:srgbClr val="EA164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lastná 6">
      <a:majorFont>
        <a:latin typeface="Georgia"/>
        <a:ea typeface=""/>
        <a:cs typeface=""/>
      </a:majorFont>
      <a:minorFont>
        <a:latin typeface="Book Antiqua"/>
        <a:ea typeface=""/>
        <a:cs typeface="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336</TotalTime>
  <Words>121</Words>
  <Application>Microsoft Office PowerPoint</Application>
  <PresentationFormat>Prezentácia na obrazovke (4:3)</PresentationFormat>
  <Paragraphs>99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Book Antiqua</vt:lpstr>
      <vt:lpstr>Georgia</vt:lpstr>
      <vt:lpstr>Wingdings</vt:lpstr>
      <vt:lpstr>Wingdings 2</vt:lpstr>
      <vt:lpstr>Cestovanie</vt:lpstr>
      <vt:lpstr>OBJEM KVÁDRA A KOCKY</vt:lpstr>
      <vt:lpstr>PODSTAVA KOCKY ALEBO KVÁDRA</vt:lpstr>
      <vt:lpstr>ÚLOHA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uder</dc:creator>
  <cp:lastModifiedBy>Dušan Andraško</cp:lastModifiedBy>
  <cp:revision>130</cp:revision>
  <dcterms:created xsi:type="dcterms:W3CDTF">2011-02-12T10:23:41Z</dcterms:created>
  <dcterms:modified xsi:type="dcterms:W3CDTF">2023-04-03T03:58:41Z</dcterms:modified>
</cp:coreProperties>
</file>