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66" d="100"/>
          <a:sy n="66" d="100"/>
        </p:scale>
        <p:origin x="-81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CB5D0-BE39-4039-A7F4-4237469DB0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1A0B963-5EE4-47E4-B28D-080A6956419F}">
      <dgm:prSet/>
      <dgm:spPr/>
      <dgm:t>
        <a:bodyPr/>
        <a:lstStyle/>
        <a:p>
          <a:pPr rtl="0"/>
          <a:r>
            <a:rPr lang="sk-SK" dirty="0" smtClean="0"/>
            <a:t>b) </a:t>
          </a:r>
          <a:r>
            <a:rPr lang="sk-SK" b="1" dirty="0" smtClean="0"/>
            <a:t>Miechové nervy- </a:t>
          </a:r>
          <a:r>
            <a:rPr lang="sk-SK" dirty="0" smtClean="0"/>
            <a:t>31 párov- sú zmiešané </a:t>
          </a:r>
          <a:endParaRPr lang="sk-SK" dirty="0"/>
        </a:p>
      </dgm:t>
    </dgm:pt>
    <dgm:pt modelId="{83DFAE8B-12B0-41C7-B015-255491E09B51}" type="parTrans" cxnId="{333AE590-1553-4569-A56D-9121575F9849}">
      <dgm:prSet/>
      <dgm:spPr/>
      <dgm:t>
        <a:bodyPr/>
        <a:lstStyle/>
        <a:p>
          <a:endParaRPr lang="sk-SK"/>
        </a:p>
      </dgm:t>
    </dgm:pt>
    <dgm:pt modelId="{29818FB1-3BB5-4DED-8C97-B4201D823BD4}" type="sibTrans" cxnId="{333AE590-1553-4569-A56D-9121575F9849}">
      <dgm:prSet/>
      <dgm:spPr/>
      <dgm:t>
        <a:bodyPr/>
        <a:lstStyle/>
        <a:p>
          <a:endParaRPr lang="sk-SK"/>
        </a:p>
      </dgm:t>
    </dgm:pt>
    <dgm:pt modelId="{798129A4-8939-43D6-AEBA-91A0D3DF7CB3}">
      <dgm:prSet/>
      <dgm:spPr/>
      <dgm:t>
        <a:bodyPr/>
        <a:lstStyle/>
        <a:p>
          <a:pPr rtl="0"/>
          <a:r>
            <a:rPr lang="sk-SK" smtClean="0"/>
            <a:t>81 párov krčných </a:t>
          </a:r>
          <a:endParaRPr lang="sk-SK"/>
        </a:p>
      </dgm:t>
    </dgm:pt>
    <dgm:pt modelId="{5FC758BF-6FC8-48AE-8BE7-D0C3BBC27ADE}" type="parTrans" cxnId="{18416B92-BBE0-4FD4-94BE-A03BCC7A49B8}">
      <dgm:prSet/>
      <dgm:spPr/>
      <dgm:t>
        <a:bodyPr/>
        <a:lstStyle/>
        <a:p>
          <a:endParaRPr lang="sk-SK"/>
        </a:p>
      </dgm:t>
    </dgm:pt>
    <dgm:pt modelId="{41F4B82B-C8FA-439D-900B-8EDD1D42A225}" type="sibTrans" cxnId="{18416B92-BBE0-4FD4-94BE-A03BCC7A49B8}">
      <dgm:prSet/>
      <dgm:spPr/>
      <dgm:t>
        <a:bodyPr/>
        <a:lstStyle/>
        <a:p>
          <a:endParaRPr lang="sk-SK"/>
        </a:p>
      </dgm:t>
    </dgm:pt>
    <dgm:pt modelId="{2C92F083-FDA4-4352-BD34-8E0A5A3049E2}">
      <dgm:prSet/>
      <dgm:spPr/>
      <dgm:t>
        <a:bodyPr/>
        <a:lstStyle/>
        <a:p>
          <a:pPr rtl="0"/>
          <a:r>
            <a:rPr lang="sk-SK" smtClean="0"/>
            <a:t>12 párov hrudníkových </a:t>
          </a:r>
          <a:endParaRPr lang="sk-SK"/>
        </a:p>
      </dgm:t>
    </dgm:pt>
    <dgm:pt modelId="{3F79F728-D52A-4417-B926-FEC6C7B12AD9}" type="parTrans" cxnId="{982C9461-0767-4524-831A-16699F478098}">
      <dgm:prSet/>
      <dgm:spPr/>
      <dgm:t>
        <a:bodyPr/>
        <a:lstStyle/>
        <a:p>
          <a:endParaRPr lang="sk-SK"/>
        </a:p>
      </dgm:t>
    </dgm:pt>
    <dgm:pt modelId="{3F2F0251-C2E3-4F38-967E-7CC6C3532D6B}" type="sibTrans" cxnId="{982C9461-0767-4524-831A-16699F478098}">
      <dgm:prSet/>
      <dgm:spPr/>
      <dgm:t>
        <a:bodyPr/>
        <a:lstStyle/>
        <a:p>
          <a:endParaRPr lang="sk-SK"/>
        </a:p>
      </dgm:t>
    </dgm:pt>
    <dgm:pt modelId="{A493DFA2-848D-4D39-BACE-BEE447FBEC9E}">
      <dgm:prSet/>
      <dgm:spPr/>
      <dgm:t>
        <a:bodyPr/>
        <a:lstStyle/>
        <a:p>
          <a:pPr rtl="0"/>
          <a:r>
            <a:rPr lang="sk-SK" smtClean="0"/>
            <a:t>5 párov driekoých </a:t>
          </a:r>
          <a:endParaRPr lang="sk-SK"/>
        </a:p>
      </dgm:t>
    </dgm:pt>
    <dgm:pt modelId="{E9FB4239-E7D2-4151-8910-4DF7EC3AEF5B}" type="parTrans" cxnId="{F1BC8880-1CBB-4668-AFF9-395FA83AF44D}">
      <dgm:prSet/>
      <dgm:spPr/>
      <dgm:t>
        <a:bodyPr/>
        <a:lstStyle/>
        <a:p>
          <a:endParaRPr lang="sk-SK"/>
        </a:p>
      </dgm:t>
    </dgm:pt>
    <dgm:pt modelId="{EDAAE628-B47B-4F63-88E8-DCCA67E3DEE7}" type="sibTrans" cxnId="{F1BC8880-1CBB-4668-AFF9-395FA83AF44D}">
      <dgm:prSet/>
      <dgm:spPr/>
      <dgm:t>
        <a:bodyPr/>
        <a:lstStyle/>
        <a:p>
          <a:endParaRPr lang="sk-SK"/>
        </a:p>
      </dgm:t>
    </dgm:pt>
    <dgm:pt modelId="{80C8E278-A9A9-432A-B9CC-57DDC91C6D3A}">
      <dgm:prSet/>
      <dgm:spPr/>
      <dgm:t>
        <a:bodyPr/>
        <a:lstStyle/>
        <a:p>
          <a:pPr rtl="0"/>
          <a:r>
            <a:rPr lang="sk-SK" smtClean="0"/>
            <a:t>5 párov krížových </a:t>
          </a:r>
          <a:endParaRPr lang="sk-SK"/>
        </a:p>
      </dgm:t>
    </dgm:pt>
    <dgm:pt modelId="{56020860-7587-4D92-B779-9E426BA63ED0}" type="parTrans" cxnId="{F98A306B-DFD2-4D51-8DA2-3435A658E342}">
      <dgm:prSet/>
      <dgm:spPr/>
      <dgm:t>
        <a:bodyPr/>
        <a:lstStyle/>
        <a:p>
          <a:endParaRPr lang="sk-SK"/>
        </a:p>
      </dgm:t>
    </dgm:pt>
    <dgm:pt modelId="{EAF72967-CCB5-4088-987F-ED58C6BD8CC2}" type="sibTrans" cxnId="{F98A306B-DFD2-4D51-8DA2-3435A658E342}">
      <dgm:prSet/>
      <dgm:spPr/>
      <dgm:t>
        <a:bodyPr/>
        <a:lstStyle/>
        <a:p>
          <a:endParaRPr lang="sk-SK"/>
        </a:p>
      </dgm:t>
    </dgm:pt>
    <dgm:pt modelId="{AA9C25B2-FF1B-4E6B-A609-C64C7FA3203D}">
      <dgm:prSet/>
      <dgm:spPr/>
      <dgm:t>
        <a:bodyPr/>
        <a:lstStyle/>
        <a:p>
          <a:pPr rtl="0"/>
          <a:r>
            <a:rPr lang="sk-SK" smtClean="0"/>
            <a:t>1 pár kostrčových</a:t>
          </a:r>
          <a:endParaRPr lang="sk-SK"/>
        </a:p>
      </dgm:t>
    </dgm:pt>
    <dgm:pt modelId="{B79100D5-6413-48C8-99FA-B8287D413497}" type="parTrans" cxnId="{5A4C6BEC-4387-453B-8E4F-77E90881D6BD}">
      <dgm:prSet/>
      <dgm:spPr/>
      <dgm:t>
        <a:bodyPr/>
        <a:lstStyle/>
        <a:p>
          <a:endParaRPr lang="sk-SK"/>
        </a:p>
      </dgm:t>
    </dgm:pt>
    <dgm:pt modelId="{448A376C-1B64-450E-8535-AADB6AA4BF69}" type="sibTrans" cxnId="{5A4C6BEC-4387-453B-8E4F-77E90881D6BD}">
      <dgm:prSet/>
      <dgm:spPr/>
      <dgm:t>
        <a:bodyPr/>
        <a:lstStyle/>
        <a:p>
          <a:endParaRPr lang="sk-SK"/>
        </a:p>
      </dgm:t>
    </dgm:pt>
    <dgm:pt modelId="{7B6865A1-787C-43F8-98F2-FFDADA1FFBBE}" type="pres">
      <dgm:prSet presAssocID="{93ACB5D0-BE39-4039-A7F4-4237469DB0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ABB0C83-BE33-40F3-8212-4EF880FFC9D7}" type="pres">
      <dgm:prSet presAssocID="{A1A0B963-5EE4-47E4-B28D-080A6956419F}" presName="parentText" presStyleLbl="node1" presStyleIdx="0" presStyleCnt="6" custScaleY="10756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8C99BAC-6F90-4DBC-ABAA-D2B65D71D47B}" type="pres">
      <dgm:prSet presAssocID="{29818FB1-3BB5-4DED-8C97-B4201D823BD4}" presName="spacer" presStyleCnt="0"/>
      <dgm:spPr/>
    </dgm:pt>
    <dgm:pt modelId="{54F0798E-30B5-4113-9F51-117594DD106B}" type="pres">
      <dgm:prSet presAssocID="{798129A4-8939-43D6-AEBA-91A0D3DF7CB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9FA9E9A-458A-418C-ABD6-AEA9D99E41DE}" type="pres">
      <dgm:prSet presAssocID="{41F4B82B-C8FA-439D-900B-8EDD1D42A225}" presName="spacer" presStyleCnt="0"/>
      <dgm:spPr/>
    </dgm:pt>
    <dgm:pt modelId="{0FD66064-00A0-49BC-8153-6F094C7B1B23}" type="pres">
      <dgm:prSet presAssocID="{2C92F083-FDA4-4352-BD34-8E0A5A3049E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0328FDA-E514-4F53-940E-4B8D3F849287}" type="pres">
      <dgm:prSet presAssocID="{3F2F0251-C2E3-4F38-967E-7CC6C3532D6B}" presName="spacer" presStyleCnt="0"/>
      <dgm:spPr/>
    </dgm:pt>
    <dgm:pt modelId="{51993D8F-098B-4E04-9FB4-E10013C8C03B}" type="pres">
      <dgm:prSet presAssocID="{A493DFA2-848D-4D39-BACE-BEE447FBEC9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56577CF-7158-400C-A980-DFC0E72085D2}" type="pres">
      <dgm:prSet presAssocID="{EDAAE628-B47B-4F63-88E8-DCCA67E3DEE7}" presName="spacer" presStyleCnt="0"/>
      <dgm:spPr/>
    </dgm:pt>
    <dgm:pt modelId="{508C12AC-9D5F-422F-9AC1-D0125BB6C643}" type="pres">
      <dgm:prSet presAssocID="{80C8E278-A9A9-432A-B9CC-57DDC91C6D3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B570613-978A-4006-AF86-B35EF089780F}" type="pres">
      <dgm:prSet presAssocID="{EAF72967-CCB5-4088-987F-ED58C6BD8CC2}" presName="spacer" presStyleCnt="0"/>
      <dgm:spPr/>
    </dgm:pt>
    <dgm:pt modelId="{42D755DF-93F0-44C6-B65F-5DE2C8EB1341}" type="pres">
      <dgm:prSet presAssocID="{AA9C25B2-FF1B-4E6B-A609-C64C7FA320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18416B92-BBE0-4FD4-94BE-A03BCC7A49B8}" srcId="{93ACB5D0-BE39-4039-A7F4-4237469DB0DA}" destId="{798129A4-8939-43D6-AEBA-91A0D3DF7CB3}" srcOrd="1" destOrd="0" parTransId="{5FC758BF-6FC8-48AE-8BE7-D0C3BBC27ADE}" sibTransId="{41F4B82B-C8FA-439D-900B-8EDD1D42A225}"/>
    <dgm:cxn modelId="{C829EEED-D790-4953-A00B-502A8AF6E2AE}" type="presOf" srcId="{798129A4-8939-43D6-AEBA-91A0D3DF7CB3}" destId="{54F0798E-30B5-4113-9F51-117594DD106B}" srcOrd="0" destOrd="0" presId="urn:microsoft.com/office/officeart/2005/8/layout/vList2"/>
    <dgm:cxn modelId="{0D4F13DC-0A1F-4739-8004-1A93F09C6A32}" type="presOf" srcId="{A1A0B963-5EE4-47E4-B28D-080A6956419F}" destId="{3ABB0C83-BE33-40F3-8212-4EF880FFC9D7}" srcOrd="0" destOrd="0" presId="urn:microsoft.com/office/officeart/2005/8/layout/vList2"/>
    <dgm:cxn modelId="{982C9461-0767-4524-831A-16699F478098}" srcId="{93ACB5D0-BE39-4039-A7F4-4237469DB0DA}" destId="{2C92F083-FDA4-4352-BD34-8E0A5A3049E2}" srcOrd="2" destOrd="0" parTransId="{3F79F728-D52A-4417-B926-FEC6C7B12AD9}" sibTransId="{3F2F0251-C2E3-4F38-967E-7CC6C3532D6B}"/>
    <dgm:cxn modelId="{52DF2DD2-4370-4D90-90B7-D422CA64E284}" type="presOf" srcId="{AA9C25B2-FF1B-4E6B-A609-C64C7FA3203D}" destId="{42D755DF-93F0-44C6-B65F-5DE2C8EB1341}" srcOrd="0" destOrd="0" presId="urn:microsoft.com/office/officeart/2005/8/layout/vList2"/>
    <dgm:cxn modelId="{F1BC8880-1CBB-4668-AFF9-395FA83AF44D}" srcId="{93ACB5D0-BE39-4039-A7F4-4237469DB0DA}" destId="{A493DFA2-848D-4D39-BACE-BEE447FBEC9E}" srcOrd="3" destOrd="0" parTransId="{E9FB4239-E7D2-4151-8910-4DF7EC3AEF5B}" sibTransId="{EDAAE628-B47B-4F63-88E8-DCCA67E3DEE7}"/>
    <dgm:cxn modelId="{333AE590-1553-4569-A56D-9121575F9849}" srcId="{93ACB5D0-BE39-4039-A7F4-4237469DB0DA}" destId="{A1A0B963-5EE4-47E4-B28D-080A6956419F}" srcOrd="0" destOrd="0" parTransId="{83DFAE8B-12B0-41C7-B015-255491E09B51}" sibTransId="{29818FB1-3BB5-4DED-8C97-B4201D823BD4}"/>
    <dgm:cxn modelId="{F98A306B-DFD2-4D51-8DA2-3435A658E342}" srcId="{93ACB5D0-BE39-4039-A7F4-4237469DB0DA}" destId="{80C8E278-A9A9-432A-B9CC-57DDC91C6D3A}" srcOrd="4" destOrd="0" parTransId="{56020860-7587-4D92-B779-9E426BA63ED0}" sibTransId="{EAF72967-CCB5-4088-987F-ED58C6BD8CC2}"/>
    <dgm:cxn modelId="{44DA3091-D8DD-4393-AE48-D2786C0CE56C}" type="presOf" srcId="{93ACB5D0-BE39-4039-A7F4-4237469DB0DA}" destId="{7B6865A1-787C-43F8-98F2-FFDADA1FFBBE}" srcOrd="0" destOrd="0" presId="urn:microsoft.com/office/officeart/2005/8/layout/vList2"/>
    <dgm:cxn modelId="{5A4C6BEC-4387-453B-8E4F-77E90881D6BD}" srcId="{93ACB5D0-BE39-4039-A7F4-4237469DB0DA}" destId="{AA9C25B2-FF1B-4E6B-A609-C64C7FA3203D}" srcOrd="5" destOrd="0" parTransId="{B79100D5-6413-48C8-99FA-B8287D413497}" sibTransId="{448A376C-1B64-450E-8535-AADB6AA4BF69}"/>
    <dgm:cxn modelId="{02ED1C16-4148-4FE3-B1D7-05186B0B3204}" type="presOf" srcId="{80C8E278-A9A9-432A-B9CC-57DDC91C6D3A}" destId="{508C12AC-9D5F-422F-9AC1-D0125BB6C643}" srcOrd="0" destOrd="0" presId="urn:microsoft.com/office/officeart/2005/8/layout/vList2"/>
    <dgm:cxn modelId="{CC386E21-15FD-495D-B46A-32DDA935D2B9}" type="presOf" srcId="{A493DFA2-848D-4D39-BACE-BEE447FBEC9E}" destId="{51993D8F-098B-4E04-9FB4-E10013C8C03B}" srcOrd="0" destOrd="0" presId="urn:microsoft.com/office/officeart/2005/8/layout/vList2"/>
    <dgm:cxn modelId="{15B252DA-848E-4B2F-A7F3-3F2F0C92A7FC}" type="presOf" srcId="{2C92F083-FDA4-4352-BD34-8E0A5A3049E2}" destId="{0FD66064-00A0-49BC-8153-6F094C7B1B23}" srcOrd="0" destOrd="0" presId="urn:microsoft.com/office/officeart/2005/8/layout/vList2"/>
    <dgm:cxn modelId="{C09196A2-D157-4A97-B256-6571877B4F17}" type="presParOf" srcId="{7B6865A1-787C-43F8-98F2-FFDADA1FFBBE}" destId="{3ABB0C83-BE33-40F3-8212-4EF880FFC9D7}" srcOrd="0" destOrd="0" presId="urn:microsoft.com/office/officeart/2005/8/layout/vList2"/>
    <dgm:cxn modelId="{E781B248-804D-4F0A-8011-722A2519DAFB}" type="presParOf" srcId="{7B6865A1-787C-43F8-98F2-FFDADA1FFBBE}" destId="{58C99BAC-6F90-4DBC-ABAA-D2B65D71D47B}" srcOrd="1" destOrd="0" presId="urn:microsoft.com/office/officeart/2005/8/layout/vList2"/>
    <dgm:cxn modelId="{275D1853-8F14-4514-84AD-6D0204E09919}" type="presParOf" srcId="{7B6865A1-787C-43F8-98F2-FFDADA1FFBBE}" destId="{54F0798E-30B5-4113-9F51-117594DD106B}" srcOrd="2" destOrd="0" presId="urn:microsoft.com/office/officeart/2005/8/layout/vList2"/>
    <dgm:cxn modelId="{DC76336C-80B6-42DD-A651-BA50F1BF8282}" type="presParOf" srcId="{7B6865A1-787C-43F8-98F2-FFDADA1FFBBE}" destId="{79FA9E9A-458A-418C-ABD6-AEA9D99E41DE}" srcOrd="3" destOrd="0" presId="urn:microsoft.com/office/officeart/2005/8/layout/vList2"/>
    <dgm:cxn modelId="{52F9079B-ED89-4A7D-9C7D-50957587D9BE}" type="presParOf" srcId="{7B6865A1-787C-43F8-98F2-FFDADA1FFBBE}" destId="{0FD66064-00A0-49BC-8153-6F094C7B1B23}" srcOrd="4" destOrd="0" presId="urn:microsoft.com/office/officeart/2005/8/layout/vList2"/>
    <dgm:cxn modelId="{CC3BF2F4-6894-44B1-B3D7-8448EF87A93E}" type="presParOf" srcId="{7B6865A1-787C-43F8-98F2-FFDADA1FFBBE}" destId="{90328FDA-E514-4F53-940E-4B8D3F849287}" srcOrd="5" destOrd="0" presId="urn:microsoft.com/office/officeart/2005/8/layout/vList2"/>
    <dgm:cxn modelId="{76505442-03C3-427C-9068-303822D1A5A6}" type="presParOf" srcId="{7B6865A1-787C-43F8-98F2-FFDADA1FFBBE}" destId="{51993D8F-098B-4E04-9FB4-E10013C8C03B}" srcOrd="6" destOrd="0" presId="urn:microsoft.com/office/officeart/2005/8/layout/vList2"/>
    <dgm:cxn modelId="{70ADEB87-4EA4-4CBB-8C20-DB01666D925E}" type="presParOf" srcId="{7B6865A1-787C-43F8-98F2-FFDADA1FFBBE}" destId="{756577CF-7158-400C-A980-DFC0E72085D2}" srcOrd="7" destOrd="0" presId="urn:microsoft.com/office/officeart/2005/8/layout/vList2"/>
    <dgm:cxn modelId="{C60168A9-BA05-4274-A853-7C09AFD6D304}" type="presParOf" srcId="{7B6865A1-787C-43F8-98F2-FFDADA1FFBBE}" destId="{508C12AC-9D5F-422F-9AC1-D0125BB6C643}" srcOrd="8" destOrd="0" presId="urn:microsoft.com/office/officeart/2005/8/layout/vList2"/>
    <dgm:cxn modelId="{33F79812-43AF-4E41-A86E-E264222A4E24}" type="presParOf" srcId="{7B6865A1-787C-43F8-98F2-FFDADA1FFBBE}" destId="{CB570613-978A-4006-AF86-B35EF089780F}" srcOrd="9" destOrd="0" presId="urn:microsoft.com/office/officeart/2005/8/layout/vList2"/>
    <dgm:cxn modelId="{52780C7E-DB1B-4F83-B1D5-F66B9A3BBBA4}" type="presParOf" srcId="{7B6865A1-787C-43F8-98F2-FFDADA1FFBBE}" destId="{42D755DF-93F0-44C6-B65F-5DE2C8EB134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41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036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18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30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37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308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063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371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9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69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2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6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8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69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9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0625C1-F0C8-4B0B-ABAB-F27166C7FE7D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EC66C0-BDB5-4F01-A541-3AB13C0B4D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38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thovaz.webnode.sk/mozog-/" TargetMode="External"/><Relationship Id="rId2" Type="http://schemas.openxmlformats.org/officeDocument/2006/relationships/hyperlink" Target="http://www.webnoviny.sk/slovensko/clanok/767671-bratislavcania-si-mozu-dobrovolne-potrapit-mozog-na-iq-tes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uromedsolutions.sk/?tag=burnout" TargetMode="External"/><Relationship Id="rId4" Type="http://schemas.openxmlformats.org/officeDocument/2006/relationships/hyperlink" Target="http://www.datakabinet.sk/sk/Vzdelavacie-materialy/Clovek-a-priroda/Ilustracie-a-obrazky/Mozog-zadny-pohlad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753" y="2852759"/>
            <a:ext cx="6496319" cy="1507760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Mozog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12074" y="5215944"/>
            <a:ext cx="9149367" cy="1190045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Dajana Mezenská</a:t>
            </a:r>
          </a:p>
          <a:p>
            <a:r>
              <a:rPr lang="sk-SK" dirty="0" smtClean="0"/>
              <a:t>Septima</a:t>
            </a:r>
          </a:p>
          <a:p>
            <a:r>
              <a:rPr lang="sk-SK" dirty="0" smtClean="0"/>
              <a:t> 2014/2015</a:t>
            </a:r>
            <a:endParaRPr lang="sk-SK" dirty="0"/>
          </a:p>
        </p:txBody>
      </p:sp>
      <p:pic>
        <p:nvPicPr>
          <p:cNvPr id="1026" name="Picture 2" descr="http://www.webnoviny.sk/fotografia/1104466/velka/mensa-mozog-iq-testova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30" y="0"/>
            <a:ext cx="3828470" cy="255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ozgová kôra je najvyšším riadiacim centrom- sídli tu vyššia nervová činnosť</a:t>
            </a:r>
          </a:p>
          <a:p>
            <a:r>
              <a:rPr lang="sk-SK" dirty="0"/>
              <a:t>n</a:t>
            </a:r>
            <a:r>
              <a:rPr lang="sk-SK" dirty="0" smtClean="0"/>
              <a:t>adradené centrá pre spracovanie, uvedomenie si podnetov ( zrakových, chuťových, sluchových) </a:t>
            </a:r>
          </a:p>
          <a:p>
            <a:r>
              <a:rPr lang="sk-SK" dirty="0"/>
              <a:t>t</a:t>
            </a:r>
            <a:r>
              <a:rPr lang="sk-SK" dirty="0" smtClean="0"/>
              <a:t>vorba podmienených reflexov – vyššia nervová činnosť, tvorba pamäťových stôp- sídlo vedomia</a:t>
            </a:r>
          </a:p>
          <a:p>
            <a:pPr marL="514350" indent="-514350">
              <a:buFont typeface="+mj-lt"/>
              <a:buAutoNum type="arabicPeriod"/>
            </a:pPr>
            <a:r>
              <a:rPr lang="sk-SK" u="sng" dirty="0" smtClean="0"/>
              <a:t>Centrálna časť analyzátorov </a:t>
            </a:r>
          </a:p>
          <a:p>
            <a:pPr marL="514350" indent="-514350">
              <a:buFont typeface="+mj-lt"/>
              <a:buAutoNum type="arabicPeriod"/>
            </a:pPr>
            <a:r>
              <a:rPr lang="sk-SK" u="sng" dirty="0" smtClean="0"/>
              <a:t>Asociačná- dolná časť čelového závitu= centrum reči </a:t>
            </a:r>
            <a:endParaRPr lang="sk-SK" u="sng" dirty="0"/>
          </a:p>
        </p:txBody>
      </p:sp>
    </p:spTree>
    <p:extLst>
      <p:ext uri="{BB962C8B-B14F-4D97-AF65-F5344CB8AC3E}">
        <p14:creationId xmlns:p14="http://schemas.microsoft.com/office/powerpoint/2010/main" val="2140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Obvodová= periférna NS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+mj-lt"/>
              </a:rPr>
              <a:t>n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erv= zväzok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axónov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 spojených väzivovou pošvou</a:t>
            </a:r>
          </a:p>
          <a:p>
            <a:r>
              <a:rPr lang="sk-SK" dirty="0" smtClean="0">
                <a:solidFill>
                  <a:schemeClr val="tx1"/>
                </a:solidFill>
                <a:latin typeface="+mj-lt"/>
              </a:rPr>
              <a:t>FUNKCIA: spojenie CNS s orgánmi celého tela oboma smermi</a:t>
            </a:r>
          </a:p>
          <a:p>
            <a:r>
              <a:rPr lang="sk-SK" dirty="0" smtClean="0">
                <a:solidFill>
                  <a:schemeClr val="tx1"/>
                </a:solidFill>
                <a:latin typeface="+mj-lt"/>
              </a:rPr>
              <a:t>MOZGOVOMIECHOVÉ NERVY- vystupujú z miechy a mozgu, tvoria ich zväzky  vlákna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senzitívnych= dostredivých (privádzajú vzruchy z kože a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zmysl.orgánov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motorické= vedú vzruchy k priečne pruhovaným svalom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7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9999" y="1825625"/>
            <a:ext cx="10810743" cy="4351338"/>
          </a:xfrm>
        </p:spPr>
        <p:txBody>
          <a:bodyPr>
            <a:normAutofit/>
          </a:bodyPr>
          <a:lstStyle/>
          <a:p>
            <a:r>
              <a:rPr lang="sk-SK" u="sng" dirty="0" smtClean="0">
                <a:solidFill>
                  <a:srgbClr val="0070C0"/>
                </a:solidFill>
                <a:latin typeface="Algerian" panose="04020705040A02060702" pitchFamily="82" charset="0"/>
              </a:rPr>
              <a:t>ROZLIŠUJEME: 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12 mozgových nervov- vychádzajú z mozgu, môžu byť :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sencitívne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, motorické, zmiešané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u="sng" dirty="0" smtClean="0">
                <a:solidFill>
                  <a:schemeClr val="tx1"/>
                </a:solidFill>
                <a:latin typeface="+mj-lt"/>
              </a:rPr>
              <a:t>Hlavové: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čuchový nerv (I.)         6.odťahujúci nerv (VI.)     11. vedľajší nerv (XI.)   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chemeClr val="tx1"/>
                </a:solidFill>
                <a:latin typeface="+mj-lt"/>
              </a:rPr>
              <a:t>z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rakový nerv (II.)         7. tvárový nerv (VII.)         12.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podjazykový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n. (XII.)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 smtClean="0">
                <a:solidFill>
                  <a:schemeClr val="tx1"/>
                </a:solidFill>
                <a:latin typeface="+mj-lt"/>
              </a:rPr>
              <a:t>okohybný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(III.)   8. polohovo- sluchový nerv(VIII.)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 smtClean="0">
                <a:solidFill>
                  <a:schemeClr val="tx1"/>
                </a:solidFill>
                <a:latin typeface="+mj-lt"/>
              </a:rPr>
              <a:t>kladkový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(IV.)     9. jazykovo- hltanový (IX.) 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rojklanný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(V.)    10. blúdivý nerv (X.)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307068"/>
            <a:ext cx="10976429" cy="1325563"/>
          </a:xfrm>
        </p:spPr>
        <p:txBody>
          <a:bodyPr>
            <a:normAutofit/>
          </a:bodyPr>
          <a:lstStyle/>
          <a:p>
            <a:endParaRPr lang="sk-SK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420395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5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u="sng" dirty="0" smtClean="0"/>
              <a:t>Vegetatívne nervy</a:t>
            </a:r>
            <a:r>
              <a:rPr lang="sk-SK" dirty="0" smtClean="0"/>
              <a:t>= autonómne, vnútorné, spojenie CNS s orgánmi tela a </a:t>
            </a:r>
            <a:r>
              <a:rPr lang="sk-SK" dirty="0" err="1" smtClean="0"/>
              <a:t>žľazmi</a:t>
            </a:r>
            <a:r>
              <a:rPr lang="sk-SK" dirty="0" smtClean="0"/>
              <a:t> </a:t>
            </a:r>
          </a:p>
          <a:p>
            <a:r>
              <a:rPr lang="sk-SK" dirty="0"/>
              <a:t>v</a:t>
            </a:r>
            <a:r>
              <a:rPr lang="sk-SK" dirty="0" smtClean="0"/>
              <a:t>ychádzajú z mozgu a miechy ako zmiešané nervy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Mozog</a:t>
            </a:r>
            <a:r>
              <a:rPr lang="sk-SK" dirty="0" smtClean="0"/>
              <a:t>: </a:t>
            </a: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://www.webnoviny.sk/slovensko/clanok/767671-bratislavcania-si-mozu-dobrovolne-potrapit-mozog-na-iq-teste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/>
              <a:t>Predný mozog: </a:t>
            </a:r>
            <a:r>
              <a:rPr lang="sk-SK" dirty="0">
                <a:hlinkClick r:id="rId3"/>
              </a:rPr>
              <a:t>http://tothovaz.webnode.sk/mozog-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/>
              <a:t>Zadný mozog: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www.datakabinet.sk/sk/Vzdelavacie-materialy/Clovek-a-priroda/Ilustracie-a-obrazky/Mozog-zadny-pohlad.html</a:t>
            </a:r>
            <a:endParaRPr lang="sk-SK" dirty="0" smtClean="0"/>
          </a:p>
          <a:p>
            <a:r>
              <a:rPr lang="sk-SK" dirty="0"/>
              <a:t>Stredný mozog: </a:t>
            </a:r>
            <a:r>
              <a:rPr lang="sk-SK" dirty="0">
                <a:hlinkClick r:id="rId5"/>
              </a:rPr>
              <a:t>http://euromedsolutions.sk/?</a:t>
            </a:r>
            <a:r>
              <a:rPr lang="sk-SK" dirty="0" smtClean="0">
                <a:hlinkClick r:id="rId5"/>
              </a:rPr>
              <a:t>tag=burnout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55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0914" y="2501560"/>
            <a:ext cx="10515600" cy="1325563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Ďakujem za pozornosť 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87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               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MOZOG(CEREBRUM)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635" y="1390918"/>
            <a:ext cx="7175695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  <a:latin typeface="Algerian" panose="04020705040A02060702" pitchFamily="82" charset="0"/>
              </a:rPr>
              <a:t>S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tavovce-</a:t>
            </a:r>
            <a:r>
              <a:rPr lang="sk-SK" dirty="0" smtClean="0"/>
              <a:t> z prednej časti miechy, </a:t>
            </a:r>
          </a:p>
          <a:p>
            <a:pPr marL="0" indent="0">
              <a:buNone/>
            </a:pP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niŽšie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stavovce majú iba 3 Časti: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Predný mozog (čuch)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Stredný mozog (zrak)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Zadný mozog (polohovo rovnovážny)</a:t>
            </a:r>
            <a:endParaRPr lang="sk-SK" dirty="0"/>
          </a:p>
          <a:p>
            <a:pPr marL="0" indent="0">
              <a:buNone/>
            </a:pP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Vyššie stavovce: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p</a:t>
            </a:r>
            <a:r>
              <a:rPr lang="sk-SK" dirty="0" smtClean="0"/>
              <a:t>redĺžená miecha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/>
              <a:t>zadný mozog (</a:t>
            </a:r>
            <a:r>
              <a:rPr lang="sk-SK" dirty="0" err="1" smtClean="0"/>
              <a:t>most+mozoček</a:t>
            </a:r>
            <a:r>
              <a:rPr lang="sk-SK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s</a:t>
            </a:r>
            <a:r>
              <a:rPr lang="sk-SK" dirty="0" smtClean="0"/>
              <a:t>tredný mozog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err="1" smtClean="0"/>
              <a:t>medzimozog</a:t>
            </a:r>
            <a:r>
              <a:rPr lang="sk-SK" dirty="0" smtClean="0"/>
              <a:t>= </a:t>
            </a:r>
            <a:r>
              <a:rPr lang="sk-SK" dirty="0" err="1" smtClean="0"/>
              <a:t>lôžko+podlôžko</a:t>
            </a:r>
            <a:r>
              <a:rPr lang="sk-SK" dirty="0" smtClean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p</a:t>
            </a:r>
            <a:r>
              <a:rPr lang="sk-SK" dirty="0" smtClean="0"/>
              <a:t>redný mozog= koncový- najmladší oddiel 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1096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91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PredĺŽená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miecha(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medulla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   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oblongata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 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pokračovanie chrbticovej miechy</a:t>
            </a:r>
          </a:p>
          <a:p>
            <a:r>
              <a:rPr lang="sk-SK" dirty="0" smtClean="0"/>
              <a:t>centrum dýchania, činnosti srdca, nepodmienené reflexy- kýchanie, vracanie, hltanie)</a:t>
            </a:r>
          </a:p>
          <a:p>
            <a:r>
              <a:rPr lang="sk-SK" u="sng" dirty="0"/>
              <a:t>s</a:t>
            </a:r>
            <a:r>
              <a:rPr lang="sk-SK" u="sng" dirty="0" smtClean="0"/>
              <a:t>ivá hmota je na povrchu a biela hmota je vo vnútri </a:t>
            </a:r>
          </a:p>
          <a:p>
            <a:r>
              <a:rPr lang="sk-SK" dirty="0" smtClean="0"/>
              <a:t>dôležité hlavové nervy  VII.-XII.- reč, mimika tváre 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4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Zadný mozog=most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most- </a:t>
            </a:r>
            <a:r>
              <a:rPr lang="sk-SK" dirty="0" err="1" smtClean="0"/>
              <a:t>Varlov</a:t>
            </a:r>
            <a:r>
              <a:rPr lang="sk-SK" dirty="0" smtClean="0"/>
              <a:t> most= </a:t>
            </a:r>
            <a:r>
              <a:rPr lang="sk-SK" dirty="0" err="1" smtClean="0"/>
              <a:t>pons</a:t>
            </a:r>
            <a:r>
              <a:rPr lang="sk-SK" dirty="0" smtClean="0"/>
              <a:t> </a:t>
            </a:r>
            <a:r>
              <a:rPr lang="sk-SK" dirty="0" err="1" smtClean="0"/>
              <a:t>Varoli</a:t>
            </a:r>
            <a:r>
              <a:rPr lang="sk-SK" dirty="0" smtClean="0"/>
              <a:t>+ mozoček(</a:t>
            </a:r>
            <a:r>
              <a:rPr lang="sk-SK" dirty="0" err="1" smtClean="0"/>
              <a:t>cerebellum</a:t>
            </a:r>
            <a:r>
              <a:rPr lang="sk-SK" dirty="0" smtClean="0"/>
              <a:t>)</a:t>
            </a:r>
          </a:p>
          <a:p>
            <a:r>
              <a:rPr lang="sk-SK" b="1" u="sng" dirty="0" smtClean="0"/>
              <a:t>most-</a:t>
            </a:r>
            <a:r>
              <a:rPr lang="sk-SK" b="1" dirty="0" smtClean="0"/>
              <a:t> </a:t>
            </a:r>
            <a:r>
              <a:rPr lang="sk-SK" dirty="0" smtClean="0"/>
              <a:t>vystupuje z neho </a:t>
            </a:r>
            <a:r>
              <a:rPr lang="sk-SK" dirty="0" err="1" smtClean="0"/>
              <a:t>trojklanný</a:t>
            </a:r>
            <a:r>
              <a:rPr lang="sk-SK" dirty="0" smtClean="0"/>
              <a:t> nerv, spája koncový mozog s mozočkom  </a:t>
            </a:r>
          </a:p>
          <a:p>
            <a:r>
              <a:rPr lang="sk-SK" dirty="0" smtClean="0"/>
              <a:t>mozoček- 2 pologule= hemisféry, centrum rovnováhy, presných pohybov </a:t>
            </a:r>
          </a:p>
          <a:p>
            <a:r>
              <a:rPr lang="sk-SK" dirty="0"/>
              <a:t>n</a:t>
            </a:r>
            <a:r>
              <a:rPr lang="sk-SK" dirty="0" smtClean="0"/>
              <a:t>a povrchu sivá hmota (kôra), biela sa rozvetvuje do sivej- </a:t>
            </a:r>
            <a:r>
              <a:rPr lang="sk-SK" dirty="0" err="1" smtClean="0"/>
              <a:t>ttvorí</a:t>
            </a:r>
            <a:r>
              <a:rPr lang="sk-SK" dirty="0" smtClean="0"/>
              <a:t> strom života</a:t>
            </a:r>
          </a:p>
          <a:p>
            <a:r>
              <a:rPr lang="sk-SK" dirty="0"/>
              <a:t>j</a:t>
            </a:r>
            <a:r>
              <a:rPr lang="sk-SK" dirty="0" smtClean="0"/>
              <a:t>e v zadnej </a:t>
            </a:r>
            <a:r>
              <a:rPr lang="sk-SK" dirty="0" err="1" smtClean="0"/>
              <a:t>lebežnej</a:t>
            </a:r>
            <a:r>
              <a:rPr lang="sk-SK" dirty="0" smtClean="0"/>
              <a:t> jame, poruchy koordinácie po použití alkoholu( chôdza...)</a:t>
            </a:r>
          </a:p>
        </p:txBody>
      </p:sp>
      <p:pic>
        <p:nvPicPr>
          <p:cNvPr id="4098" name="Picture 2" descr="http://www.datakabinet.sk/files/img/products/ilo_mozog_zadny_pohl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346" y="7031"/>
            <a:ext cx="3623411" cy="2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8514" y="394153"/>
            <a:ext cx="10816771" cy="1325563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Stredný mozog(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mesencephalon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ajmenšia časť mozgu, medzi mostom a </a:t>
            </a:r>
            <a:r>
              <a:rPr lang="sk-SK" dirty="0" err="1" smtClean="0"/>
              <a:t>medzimozgom</a:t>
            </a:r>
            <a:r>
              <a:rPr lang="sk-SK" dirty="0" smtClean="0"/>
              <a:t>, centrum </a:t>
            </a:r>
            <a:r>
              <a:rPr lang="sk-SK" dirty="0" err="1" smtClean="0"/>
              <a:t>reflxných</a:t>
            </a:r>
            <a:r>
              <a:rPr lang="sk-SK" dirty="0" smtClean="0"/>
              <a:t> pohybov pri obrane  (pohyb očí, hlavy) </a:t>
            </a:r>
          </a:p>
          <a:p>
            <a:r>
              <a:rPr lang="sk-SK" dirty="0" smtClean="0"/>
              <a:t>vzpriamené držanie tela, útok, únik</a:t>
            </a:r>
          </a:p>
          <a:p>
            <a:r>
              <a:rPr lang="sk-SK" dirty="0" smtClean="0"/>
              <a:t>vytvára </a:t>
            </a:r>
            <a:r>
              <a:rPr lang="sk-SK" dirty="0" err="1" smtClean="0"/>
              <a:t>štvorhrbolie</a:t>
            </a:r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5122" name="Picture 2" descr="http://euromedsolutions.sk/wp-content/uploads/2013/09/Bazalna-gangli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89" y="3035678"/>
            <a:ext cx="3396796" cy="31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Medzimozog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diencephalon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6971" y="1524000"/>
            <a:ext cx="10366829" cy="4652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dirty="0"/>
              <a:t>l</a:t>
            </a:r>
            <a:r>
              <a:rPr lang="sk-SK" dirty="0" smtClean="0"/>
              <a:t>ôžko=  THALAMUS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err="1" smtClean="0"/>
              <a:t>podlôžko</a:t>
            </a:r>
            <a:r>
              <a:rPr lang="sk-SK" dirty="0" smtClean="0"/>
              <a:t>= HYPOTHALAMUS</a:t>
            </a:r>
          </a:p>
          <a:p>
            <a:r>
              <a:rPr lang="sk-SK" b="1" u="sng" dirty="0" smtClean="0"/>
              <a:t>lôžko-</a:t>
            </a:r>
            <a:r>
              <a:rPr lang="sk-SK" b="1" dirty="0" smtClean="0"/>
              <a:t> </a:t>
            </a:r>
            <a:r>
              <a:rPr lang="sk-SK" dirty="0" smtClean="0"/>
              <a:t>prichádzajú informácie z kože o teple, chlade, bolesti</a:t>
            </a:r>
          </a:p>
          <a:p>
            <a:r>
              <a:rPr lang="sk-SK" dirty="0" smtClean="0"/>
              <a:t>„brána vedomia“ – je spojením mozgovej kôry s nižšími oddielmi CNS</a:t>
            </a:r>
          </a:p>
          <a:p>
            <a:r>
              <a:rPr lang="sk-SK" dirty="0" smtClean="0"/>
              <a:t>„okno do vedomia“ – emočné prejavy- zlosť</a:t>
            </a:r>
          </a:p>
          <a:p>
            <a:r>
              <a:rPr lang="sk-SK" dirty="0"/>
              <a:t>p</a:t>
            </a:r>
            <a:r>
              <a:rPr lang="sk-SK" dirty="0" smtClean="0"/>
              <a:t>repúšťa, filtruje informácie zo zmyslových orgánov </a:t>
            </a:r>
          </a:p>
          <a:p>
            <a:r>
              <a:rPr lang="sk-SK" dirty="0" smtClean="0"/>
              <a:t> </a:t>
            </a:r>
            <a:r>
              <a:rPr lang="sk-SK" b="1" u="sng" dirty="0" err="1" smtClean="0"/>
              <a:t>podlôžko</a:t>
            </a:r>
            <a:r>
              <a:rPr lang="sk-SK" b="1" u="sng" dirty="0" smtClean="0"/>
              <a:t>-</a:t>
            </a:r>
            <a:r>
              <a:rPr lang="sk-SK" b="1" dirty="0" smtClean="0"/>
              <a:t> </a:t>
            </a:r>
            <a:r>
              <a:rPr lang="sk-SK" dirty="0" smtClean="0"/>
              <a:t>najvyššie centrum vegetatívneho riadenia, autonómne nervy- </a:t>
            </a:r>
            <a:r>
              <a:rPr lang="sk-SK" dirty="0" err="1" smtClean="0"/>
              <a:t>činnost</a:t>
            </a:r>
            <a:r>
              <a:rPr lang="sk-SK" dirty="0" smtClean="0"/>
              <a:t> </a:t>
            </a:r>
            <a:r>
              <a:rPr lang="sk-SK" dirty="0" err="1" smtClean="0"/>
              <a:t>vnútornych</a:t>
            </a:r>
            <a:r>
              <a:rPr lang="sk-SK" dirty="0" smtClean="0"/>
              <a:t> orgánov, hladkého svalstva a žliaz, ciev</a:t>
            </a:r>
          </a:p>
          <a:p>
            <a:r>
              <a:rPr lang="sk-SK" dirty="0" smtClean="0"/>
              <a:t>centrum </a:t>
            </a:r>
            <a:r>
              <a:rPr lang="sk-SK" dirty="0" err="1" smtClean="0"/>
              <a:t>sympatika</a:t>
            </a:r>
            <a:r>
              <a:rPr lang="sk-SK" dirty="0" smtClean="0"/>
              <a:t> a </a:t>
            </a:r>
            <a:r>
              <a:rPr lang="sk-SK" dirty="0" err="1" smtClean="0"/>
              <a:t>parasympatika</a:t>
            </a:r>
            <a:r>
              <a:rPr lang="sk-SK" dirty="0" smtClean="0"/>
              <a:t>, termoregulácie, sex funkcie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94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spodnú časť </a:t>
            </a:r>
            <a:r>
              <a:rPr lang="sk-SK" dirty="0" err="1" smtClean="0"/>
              <a:t>podlôžka</a:t>
            </a:r>
            <a:r>
              <a:rPr lang="sk-SK" dirty="0" smtClean="0"/>
              <a:t> sa pripája </a:t>
            </a:r>
            <a:r>
              <a:rPr lang="sk-SK" dirty="0" err="1" smtClean="0"/>
              <a:t>podmozgová</a:t>
            </a:r>
            <a:r>
              <a:rPr lang="sk-SK" dirty="0" smtClean="0"/>
              <a:t> žľaza (mozgový prívesok) HYPOFÝZA</a:t>
            </a:r>
          </a:p>
          <a:p>
            <a:r>
              <a:rPr lang="sk-SK" dirty="0"/>
              <a:t>z</a:t>
            </a:r>
            <a:r>
              <a:rPr lang="sk-SK" dirty="0" smtClean="0"/>
              <a:t> hornej </a:t>
            </a:r>
            <a:r>
              <a:rPr lang="sk-SK" dirty="0" err="1" smtClean="0"/>
              <a:t>časi</a:t>
            </a:r>
            <a:r>
              <a:rPr lang="sk-SK" dirty="0" smtClean="0"/>
              <a:t> </a:t>
            </a:r>
            <a:r>
              <a:rPr lang="sk-SK" dirty="0" err="1" smtClean="0"/>
              <a:t>medzimozgu</a:t>
            </a:r>
            <a:r>
              <a:rPr lang="sk-SK" dirty="0" smtClean="0"/>
              <a:t> vybieha EPIFÝZA- </a:t>
            </a:r>
            <a:r>
              <a:rPr lang="sk-SK" dirty="0" err="1" smtClean="0"/>
              <a:t>žlaza</a:t>
            </a:r>
            <a:r>
              <a:rPr lang="sk-SK" dirty="0" smtClean="0"/>
              <a:t> s </a:t>
            </a:r>
            <a:r>
              <a:rPr lang="sk-SK" dirty="0" err="1" smtClean="0"/>
              <a:t>vnútornym</a:t>
            </a:r>
            <a:r>
              <a:rPr lang="sk-SK" dirty="0" smtClean="0"/>
              <a:t> vylučovaním                MELATONÍN- spánok  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3410857" y="3091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4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Predný mozog (TELENCEPHALON)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</a:t>
            </a:r>
            <a:r>
              <a:rPr lang="sk-SK" dirty="0" smtClean="0"/>
              <a:t>eľký, koncový mozog, najmladšia časť mozgu</a:t>
            </a:r>
          </a:p>
          <a:p>
            <a:r>
              <a:rPr lang="sk-SK" dirty="0" smtClean="0"/>
              <a:t>2 mozgové pologule= hemisféry, sivá hmota povrch</a:t>
            </a:r>
          </a:p>
          <a:p>
            <a:r>
              <a:rPr lang="sk-SK" dirty="0"/>
              <a:t>v</a:t>
            </a:r>
            <a:r>
              <a:rPr lang="sk-SK" dirty="0" smtClean="0"/>
              <a:t>ytvára mozgovú kôru (CORTEX CEREBRI)</a:t>
            </a:r>
          </a:p>
          <a:p>
            <a:r>
              <a:rPr lang="sk-SK" dirty="0"/>
              <a:t>h</a:t>
            </a:r>
            <a:r>
              <a:rPr lang="sk-SK" dirty="0" smtClean="0"/>
              <a:t>emisféry- spojené </a:t>
            </a:r>
            <a:r>
              <a:rPr lang="sk-SK" dirty="0" err="1" smtClean="0"/>
              <a:t>svorovým</a:t>
            </a:r>
            <a:r>
              <a:rPr lang="sk-SK" dirty="0" smtClean="0"/>
              <a:t> telesom  </a:t>
            </a:r>
          </a:p>
          <a:p>
            <a:r>
              <a:rPr lang="sk-SK" dirty="0"/>
              <a:t>h</a:t>
            </a:r>
            <a:r>
              <a:rPr lang="sk-SK" dirty="0" smtClean="0"/>
              <a:t>lodavce, netopiere povrch </a:t>
            </a:r>
            <a:r>
              <a:rPr lang="sk-SK" dirty="0" err="1" smtClean="0"/>
              <a:t>krčny</a:t>
            </a:r>
            <a:r>
              <a:rPr lang="sk-SK" dirty="0" smtClean="0"/>
              <a:t> </a:t>
            </a:r>
            <a:r>
              <a:rPr lang="sk-SK" dirty="0" err="1" smtClean="0"/>
              <a:t>hladky</a:t>
            </a:r>
            <a:r>
              <a:rPr lang="sk-SK" dirty="0" smtClean="0"/>
              <a:t>, vyššie cicavce ho majú zvrásnení závitmi a medzery medzi nimi sú brázdy  </a:t>
            </a:r>
          </a:p>
          <a:p>
            <a:r>
              <a:rPr lang="sk-SK" b="1" u="sng" dirty="0" smtClean="0"/>
              <a:t>4 laloky- </a:t>
            </a:r>
            <a:r>
              <a:rPr lang="sk-SK" dirty="0" smtClean="0"/>
              <a:t>mozog je rozdelený brázdami na: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čelový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t</a:t>
            </a:r>
            <a:r>
              <a:rPr lang="sk-SK" dirty="0" smtClean="0"/>
              <a:t>emenný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spánkový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z</a:t>
            </a:r>
            <a:r>
              <a:rPr lang="sk-SK" dirty="0" smtClean="0"/>
              <a:t>áhlavový  lalok</a:t>
            </a:r>
          </a:p>
          <a:p>
            <a:endParaRPr lang="sk-SK" dirty="0"/>
          </a:p>
        </p:txBody>
      </p:sp>
      <p:pic>
        <p:nvPicPr>
          <p:cNvPr id="3076" name="Picture 4" descr="http://files.tothovaz.webnode.sk/200000003-762c177262/mozog_revi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3599">
            <a:off x="7899896" y="3918779"/>
            <a:ext cx="4165600" cy="28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ĺbka">
  <a:themeElements>
    <a:clrScheme name="Hĺ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ĺbk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ĺ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181</TotalTime>
  <Words>641</Words>
  <Application>Microsoft Office PowerPoint</Application>
  <PresentationFormat>Vlastná</PresentationFormat>
  <Paragraphs>85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Hĺbka</vt:lpstr>
      <vt:lpstr>Mozog </vt:lpstr>
      <vt:lpstr>               MOZOG(CEREBRUM)</vt:lpstr>
      <vt:lpstr>Prezentácia programu PowerPoint</vt:lpstr>
      <vt:lpstr>PredĺŽená miecha(medulla      oblongata) </vt:lpstr>
      <vt:lpstr>  Zadný mozog=most</vt:lpstr>
      <vt:lpstr> Stredný mozog(mesencephalon)</vt:lpstr>
      <vt:lpstr> Medzimozog(diencephalon)</vt:lpstr>
      <vt:lpstr>Prezentácia programu PowerPoint</vt:lpstr>
      <vt:lpstr> Predný mozog (TELENCEPHALON)</vt:lpstr>
      <vt:lpstr>Prezentácia programu PowerPoint</vt:lpstr>
      <vt:lpstr> Obvodová= periférna NS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Mozog</dc:title>
  <dc:creator>Dajana Mezenská</dc:creator>
  <cp:lastModifiedBy>lensk</cp:lastModifiedBy>
  <cp:revision>20</cp:revision>
  <dcterms:created xsi:type="dcterms:W3CDTF">2014-11-23T12:50:36Z</dcterms:created>
  <dcterms:modified xsi:type="dcterms:W3CDTF">2014-11-23T15:50:03Z</dcterms:modified>
</cp:coreProperties>
</file>