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5"/>
  </p:notesMasterIdLst>
  <p:sldIdLst>
    <p:sldId id="256" r:id="rId2"/>
    <p:sldId id="275" r:id="rId3"/>
    <p:sldId id="266" r:id="rId4"/>
    <p:sldId id="264" r:id="rId5"/>
    <p:sldId id="265" r:id="rId6"/>
    <p:sldId id="268" r:id="rId7"/>
    <p:sldId id="271" r:id="rId8"/>
    <p:sldId id="273" r:id="rId9"/>
    <p:sldId id="272" r:id="rId10"/>
    <p:sldId id="274" r:id="rId11"/>
    <p:sldId id="259" r:id="rId12"/>
    <p:sldId id="261" r:id="rId13"/>
    <p:sldId id="263" r:id="rId14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tarina Pastierikova" initials="" lastIdx="4" clrIdx="0"/>
  <p:cmAuthor id="2" name="Kristina Kerteszova" initials="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4" d="100"/>
          <a:sy n="74" d="100"/>
        </p:scale>
        <p:origin x="-114" y="-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540745D-1063-4B00-BE72-79A9400E154F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0C80761-0415-4637-8ECA-1CC69CB8B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157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  <p:sp>
        <p:nvSpPr>
          <p:cNvPr id="413" name="Shape 41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9114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5" name="Shape 445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  <a:noFill/>
          <a:ln>
            <a:noFill/>
          </a:ln>
        </p:spPr>
        <p:txBody>
          <a:bodyPr lIns="96645" tIns="48309" rIns="96645" bIns="48309" anchor="t" anchorCtr="0">
            <a:noAutofit/>
          </a:bodyPr>
          <a:lstStyle/>
          <a:p>
            <a:pPr>
              <a:buSzPct val="25000"/>
            </a:pPr>
            <a:r>
              <a:rPr lang="fr-FR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Spoločnosť realizuje vývoj produktov vo všetkých jeho fázach. </a:t>
            </a:r>
          </a:p>
          <a:p>
            <a:pPr>
              <a:buSzPct val="25000"/>
            </a:pPr>
            <a:r>
              <a:rPr lang="fr-FR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Návrh a dizajn produktov, a to vrátane fyzického produktového dizajnu. </a:t>
            </a:r>
          </a:p>
          <a:p>
            <a:pPr>
              <a:buSzPct val="25000"/>
            </a:pPr>
            <a:r>
              <a:rPr lang="fr-FR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Návrh architektúry produktu - či pre hardvér alebo softvér. </a:t>
            </a:r>
          </a:p>
          <a:p>
            <a:pPr>
              <a:buSzPct val="25000"/>
            </a:pPr>
            <a:r>
              <a:rPr lang="fr-FR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Vývoj softvéru do produktov, či už samotný produkt ako celok alebo len jeho softvérová časť. </a:t>
            </a:r>
          </a:p>
          <a:p>
            <a:pPr>
              <a:buSzPct val="25000"/>
            </a:pPr>
            <a:r>
              <a:rPr lang="fr-FR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Profesionálny testing produktov, ktorý umožní vyvíjať bezchybné produkty. </a:t>
            </a:r>
          </a:p>
          <a:p>
            <a:pPr>
              <a:buSzPct val="25000"/>
            </a:pPr>
            <a:r>
              <a:rPr lang="fr-FR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</a:p>
          <a:p>
            <a:pPr>
              <a:buSzPct val="25000"/>
            </a:pPr>
            <a:r>
              <a:rPr lang="fr-FR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Zodpovednosť za celý vývoj produktu, na základe základného výskumu zákazníkom, je na strane spoločnosti. </a:t>
            </a:r>
          </a:p>
        </p:txBody>
      </p:sp>
      <p:sp>
        <p:nvSpPr>
          <p:cNvPr id="446" name="Shape 446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19" cy="480060"/>
          </a:xfrm>
          <a:prstGeom prst="rect">
            <a:avLst/>
          </a:prstGeom>
          <a:noFill/>
          <a:ln>
            <a:noFill/>
          </a:ln>
        </p:spPr>
        <p:txBody>
          <a:bodyPr lIns="96645" tIns="48309" rIns="96645" bIns="48309" anchor="b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fr-F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>
                <a:buSzPct val="25000"/>
              </a:pPr>
              <a:t>5</a:t>
            </a:fld>
            <a:endParaRPr lang="fr-FR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6664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9B171BB-0A9A-4F84-8AD8-5689C6C0D7B6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538C-12A7-4426-A5D2-1899222A398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858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171BB-0A9A-4F84-8AD8-5689C6C0D7B6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538C-12A7-4426-A5D2-1899222A3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51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171BB-0A9A-4F84-8AD8-5689C6C0D7B6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538C-12A7-4426-A5D2-1899222A398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457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16PT 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/>
        </p:nvSpPr>
        <p:spPr>
          <a:xfrm>
            <a:off x="317501" y="6356350"/>
            <a:ext cx="660399" cy="3153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9422C"/>
              </a:buClr>
              <a:buSzPct val="25000"/>
              <a:buFont typeface="Merriweather Sans"/>
              <a:buNone/>
            </a:pPr>
            <a:fld id="{00000000-1234-1234-1234-123412341234}" type="slidenum">
              <a:rPr lang="fr-FR"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E9422C"/>
                </a:buClr>
                <a:buSzPct val="25000"/>
                <a:buFont typeface="Merriweather Sans"/>
                <a:buNone/>
              </a:pPr>
              <a:t>‹#›</a:t>
            </a:fld>
            <a:endParaRPr lang="fr-FR" sz="1067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Shape 28"/>
          <p:cNvSpPr txBox="1"/>
          <p:nvPr/>
        </p:nvSpPr>
        <p:spPr>
          <a:xfrm>
            <a:off x="4694767" y="6356350"/>
            <a:ext cx="2793999" cy="3619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9422C"/>
              </a:buClr>
              <a:buSzPct val="25000"/>
              <a:buFont typeface="Merriweather Sans"/>
              <a:buNone/>
            </a:pPr>
            <a:r>
              <a:rPr lang="fr-FR"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</a:p>
        </p:txBody>
      </p:sp>
      <p:cxnSp>
        <p:nvCxnSpPr>
          <p:cNvPr id="29" name="Shape 29"/>
          <p:cNvCxnSpPr/>
          <p:nvPr/>
        </p:nvCxnSpPr>
        <p:spPr>
          <a:xfrm>
            <a:off x="0" y="6191249"/>
            <a:ext cx="121920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329183" y="396307"/>
            <a:ext cx="11497056" cy="778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5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5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5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5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609585" marR="0" lvl="5" indent="0" algn="ctr" rtl="0">
              <a:spcBef>
                <a:spcPts val="0"/>
              </a:spcBef>
              <a:spcAft>
                <a:spcPts val="0"/>
              </a:spcAft>
              <a:buNone/>
              <a:defRPr sz="5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19170" marR="0" lvl="6" indent="0" algn="ctr" rtl="0">
              <a:spcBef>
                <a:spcPts val="0"/>
              </a:spcBef>
              <a:spcAft>
                <a:spcPts val="0"/>
              </a:spcAft>
              <a:buNone/>
              <a:defRPr sz="5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28754" marR="0" lvl="7" indent="0" algn="ctr" rtl="0">
              <a:spcBef>
                <a:spcPts val="0"/>
              </a:spcBef>
              <a:spcAft>
                <a:spcPts val="0"/>
              </a:spcAft>
              <a:buNone/>
              <a:defRPr sz="5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38339" marR="0" lvl="8" indent="0" algn="ctr" rtl="0">
              <a:spcBef>
                <a:spcPts val="0"/>
              </a:spcBef>
              <a:spcAft>
                <a:spcPts val="0"/>
              </a:spcAft>
              <a:buNone/>
              <a:defRPr sz="5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82555" y="6355614"/>
            <a:ext cx="4307723" cy="31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E9422C"/>
              </a:buClr>
              <a:buFont typeface="Merriweather Sans"/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90575" marR="0" lvl="1" indent="-296326" algn="l" rtl="0">
              <a:spcBef>
                <a:spcPts val="400"/>
              </a:spcBef>
              <a:spcAft>
                <a:spcPts val="0"/>
              </a:spcAft>
              <a:buClr>
                <a:srgbClr val="E9422C"/>
              </a:buClr>
              <a:buSzPct val="100000"/>
              <a:buFont typeface="Merriweather Sans"/>
              <a:buChar char="−"/>
              <a:defRPr sz="13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70" marR="0" lvl="2" indent="0" algn="l" rtl="0">
              <a:spcBef>
                <a:spcPts val="400"/>
              </a:spcBef>
              <a:spcAft>
                <a:spcPts val="0"/>
              </a:spcAft>
              <a:buClr>
                <a:srgbClr val="E9422C"/>
              </a:buClr>
              <a:buFont typeface="Merriweather Sans"/>
              <a:buNone/>
              <a:defRPr sz="133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133547" marR="0" lvl="3" indent="-152396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743131" marR="0" lvl="4" indent="-152396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52716" marR="0" lvl="5" indent="-135463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62301" marR="0" lvl="6" indent="-135463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1886" marR="0" lvl="7" indent="-135463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181470" marR="0" lvl="8" indent="-135463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329183" y="1174749"/>
            <a:ext cx="11497056" cy="16414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594" marR="0" lvl="0" indent="-120224" algn="l" rtl="0">
              <a:spcBef>
                <a:spcPts val="267"/>
              </a:spcBef>
              <a:spcAft>
                <a:spcPts val="800"/>
              </a:spcAft>
              <a:buClr>
                <a:schemeClr val="dk2"/>
              </a:buClr>
              <a:buSzPct val="80000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35504" marR="0" lvl="1" indent="-135887" algn="l" rtl="0">
              <a:spcBef>
                <a:spcPts val="267"/>
              </a:spcBef>
              <a:spcAft>
                <a:spcPts val="800"/>
              </a:spcAft>
              <a:buClr>
                <a:schemeClr val="dk2"/>
              </a:buClr>
              <a:buSzPct val="80000"/>
              <a:buFont typeface="Arial"/>
              <a:buChar char="–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1550" marR="0" lvl="2" indent="-75351" algn="l" rtl="0">
              <a:spcBef>
                <a:spcPts val="267"/>
              </a:spcBef>
              <a:spcAft>
                <a:spcPts val="800"/>
              </a:spcAft>
              <a:buClr>
                <a:schemeClr val="dk2"/>
              </a:buClr>
              <a:buSzPct val="8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8610" marR="0" lvl="3" indent="-75351" algn="l" rtl="0">
              <a:spcBef>
                <a:spcPts val="267"/>
              </a:spcBef>
              <a:spcAft>
                <a:spcPts val="800"/>
              </a:spcAft>
              <a:buClr>
                <a:schemeClr val="dk2"/>
              </a:buClr>
              <a:buSzPct val="8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757748" marR="0" lvl="4" indent="-66885" algn="l" rtl="0">
              <a:spcBef>
                <a:spcPts val="267"/>
              </a:spcBef>
              <a:spcAft>
                <a:spcPts val="667"/>
              </a:spcAft>
              <a:buClr>
                <a:schemeClr val="dk2"/>
              </a:buClr>
              <a:buSzPct val="8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52716" marR="0" lvl="5" indent="-135463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62301" marR="0" lvl="6" indent="-135463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1886" marR="0" lvl="7" indent="-135463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181470" marR="0" lvl="8" indent="-135463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3" name="Shape 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37188" y="6267450"/>
            <a:ext cx="1716465" cy="3078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8282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171BB-0A9A-4F84-8AD8-5689C6C0D7B6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538C-12A7-4426-A5D2-1899222A3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95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171BB-0A9A-4F84-8AD8-5689C6C0D7B6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538C-12A7-4426-A5D2-1899222A398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172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171BB-0A9A-4F84-8AD8-5689C6C0D7B6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538C-12A7-4426-A5D2-1899222A3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04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171BB-0A9A-4F84-8AD8-5689C6C0D7B6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538C-12A7-4426-A5D2-1899222A3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9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171BB-0A9A-4F84-8AD8-5689C6C0D7B6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538C-12A7-4426-A5D2-1899222A3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58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171BB-0A9A-4F84-8AD8-5689C6C0D7B6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538C-12A7-4426-A5D2-1899222A3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70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171BB-0A9A-4F84-8AD8-5689C6C0D7B6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538C-12A7-4426-A5D2-1899222A3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56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171BB-0A9A-4F84-8AD8-5689C6C0D7B6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538C-12A7-4426-A5D2-1899222A398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67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39B171BB-0A9A-4F84-8AD8-5689C6C0D7B6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F0BC538C-12A7-4426-A5D2-1899222A398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443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7.jpg"/><Relationship Id="rId2" Type="http://schemas.openxmlformats.org/officeDocument/2006/relationships/hyperlink" Target="http://www.akademiasovy.sk/prihlask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#_ftnref1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AKAD</a:t>
            </a:r>
            <a:r>
              <a:rPr lang="sk-SK" dirty="0" smtClean="0"/>
              <a:t>ÉMIA SOVY – RÝCHLEJŠIA CESTA DO PRAXE</a:t>
            </a:r>
            <a:br>
              <a:rPr lang="sk-SK" dirty="0" smtClean="0"/>
            </a:br>
            <a:r>
              <a:rPr lang="sk-SK" sz="1000" dirty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sk-SK" dirty="0" smtClean="0"/>
              <a:t>Košice 22. MAREC 2018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964362" y="6408122"/>
            <a:ext cx="10263276" cy="404364"/>
            <a:chOff x="953926" y="6385134"/>
            <a:chExt cx="10263276" cy="404364"/>
          </a:xfrm>
        </p:grpSpPr>
        <p:pic>
          <p:nvPicPr>
            <p:cNvPr id="6" name="Picture 5" descr="SOVY_FB_logo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926" y="6460144"/>
              <a:ext cx="1587932" cy="254344"/>
            </a:xfrm>
            <a:prstGeom prst="rect">
              <a:avLst/>
            </a:prstGeom>
          </p:spPr>
        </p:pic>
        <p:pic>
          <p:nvPicPr>
            <p:cNvPr id="7" name="Picture 6" descr="sovy_WWW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4699" y="6468199"/>
              <a:ext cx="1522765" cy="238234"/>
            </a:xfrm>
            <a:prstGeom prst="rect">
              <a:avLst/>
            </a:prstGeom>
          </p:spPr>
        </p:pic>
        <p:pic>
          <p:nvPicPr>
            <p:cNvPr id="8" name="Picture 7" descr="SOVY_LOGO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0305" y="6385134"/>
              <a:ext cx="1601555" cy="404364"/>
            </a:xfrm>
            <a:prstGeom prst="rect">
              <a:avLst/>
            </a:prstGeom>
          </p:spPr>
        </p:pic>
        <p:pic>
          <p:nvPicPr>
            <p:cNvPr id="9" name="Picture 8" descr="GL_logo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4702" y="6407316"/>
              <a:ext cx="1942500" cy="360000"/>
            </a:xfrm>
            <a:prstGeom prst="rect">
              <a:avLst/>
            </a:prstGeom>
          </p:spPr>
        </p:pic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57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27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568" y="4984199"/>
            <a:ext cx="7772400" cy="1463040"/>
          </a:xfrm>
        </p:spPr>
        <p:txBody>
          <a:bodyPr>
            <a:normAutofit/>
          </a:bodyPr>
          <a:lstStyle/>
          <a:p>
            <a:pPr algn="ctr"/>
            <a:r>
              <a:rPr lang="sk-SK" sz="1000" dirty="0" smtClean="0"/>
              <a:t> </a:t>
            </a:r>
            <a:endParaRPr lang="en-US" dirty="0"/>
          </a:p>
        </p:txBody>
      </p:sp>
      <p:sp>
        <p:nvSpPr>
          <p:cNvPr id="5" name="Obdĺžnik 4"/>
          <p:cNvSpPr/>
          <p:nvPr/>
        </p:nvSpPr>
        <p:spPr>
          <a:xfrm>
            <a:off x="1363734" y="5330998"/>
            <a:ext cx="690201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sk-SK" altLang="sk-SK" sz="4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w Cen MT" panose="020B0602020104020603" pitchFamily="34" charset="-18"/>
                <a:cs typeface="Times New Roman" panose="02020603050405020304" pitchFamily="18" charset="0"/>
              </a:rPr>
              <a:t>Podmienky prijatia na štúdium</a:t>
            </a:r>
            <a:endParaRPr lang="sk-SK" altLang="sk-SK" sz="4400" dirty="0">
              <a:effectLst>
                <a:outerShdw blurRad="38100" dist="38100" dir="2700000" algn="tl">
                  <a:srgbClr val="C0C0C0"/>
                </a:outerShdw>
              </a:effectLst>
              <a:latin typeface="Tw Cen MT" panose="020B0602020104020603" pitchFamily="34" charset="-18"/>
              <a:cs typeface="Times New Roman" panose="02020603050405020304" pitchFamily="18" charset="0"/>
            </a:endParaRPr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509" y="4734260"/>
            <a:ext cx="1420371" cy="1712979"/>
          </a:xfrm>
          <a:prstGeom prst="rect">
            <a:avLst/>
          </a:prstGeom>
        </p:spPr>
      </p:pic>
      <p:sp>
        <p:nvSpPr>
          <p:cNvPr id="3" name="Obdĺžnik 2"/>
          <p:cNvSpPr/>
          <p:nvPr/>
        </p:nvSpPr>
        <p:spPr>
          <a:xfrm>
            <a:off x="0" y="373304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Tx/>
              <a:buChar char="-"/>
            </a:pPr>
            <a:r>
              <a:rPr lang="sk-SK" altLang="sk-SK" sz="2400" dirty="0">
                <a:latin typeface="Verdana" panose="020B0604030504040204" pitchFamily="34" charset="0"/>
              </a:rPr>
              <a:t>maturitná skúška</a:t>
            </a:r>
          </a:p>
          <a:p>
            <a:pPr>
              <a:buFontTx/>
              <a:buChar char="-"/>
            </a:pPr>
            <a:r>
              <a:rPr lang="sk-SK" altLang="sk-SK" sz="2400" dirty="0">
                <a:latin typeface="Verdana" panose="020B0604030504040204" pitchFamily="34" charset="0"/>
              </a:rPr>
              <a:t>prihláška na štúdium </a:t>
            </a:r>
          </a:p>
          <a:p>
            <a:pPr>
              <a:buFontTx/>
              <a:buChar char="-"/>
            </a:pPr>
            <a:r>
              <a:rPr lang="sk-SK" altLang="sk-SK" sz="2400" dirty="0">
                <a:latin typeface="Verdana" panose="020B0604030504040204" pitchFamily="34" charset="0"/>
              </a:rPr>
              <a:t>počet miest pre prijatie: </a:t>
            </a:r>
            <a:r>
              <a:rPr lang="sk-SK" altLang="sk-SK" sz="2400" b="1" dirty="0">
                <a:solidFill>
                  <a:srgbClr val="009900"/>
                </a:solidFill>
                <a:latin typeface="Verdana" panose="020B0604030504040204" pitchFamily="34" charset="0"/>
              </a:rPr>
              <a:t>15 - </a:t>
            </a:r>
            <a:r>
              <a:rPr lang="sk-SK" altLang="sk-SK" sz="2400" b="1" dirty="0" smtClean="0">
                <a:solidFill>
                  <a:srgbClr val="009900"/>
                </a:solidFill>
                <a:latin typeface="Verdana" panose="020B0604030504040204" pitchFamily="34" charset="0"/>
              </a:rPr>
              <a:t>22</a:t>
            </a:r>
            <a:endParaRPr lang="sk-SK" altLang="sk-SK" sz="2400" b="1" dirty="0">
              <a:solidFill>
                <a:srgbClr val="009900"/>
              </a:solidFill>
              <a:latin typeface="Verdana" panose="020B0604030504040204" pitchFamily="34" charset="0"/>
            </a:endParaRPr>
          </a:p>
          <a:p>
            <a:pPr>
              <a:buFontTx/>
              <a:buChar char="-"/>
            </a:pPr>
            <a:r>
              <a:rPr lang="sk-SK" altLang="sk-SK" sz="2400" dirty="0">
                <a:latin typeface="Verdana" panose="020B0604030504040204" pitchFamily="34" charset="0"/>
              </a:rPr>
              <a:t>osobné predpoklady:</a:t>
            </a:r>
          </a:p>
          <a:p>
            <a:pPr lvl="1"/>
            <a:r>
              <a:rPr lang="sk-SK" altLang="sk-SK" sz="2400" dirty="0">
                <a:latin typeface="Verdana" panose="020B0604030504040204" pitchFamily="34" charset="0"/>
              </a:rPr>
              <a:t>- chuť pracovať na sebe</a:t>
            </a:r>
          </a:p>
          <a:p>
            <a:pPr lvl="1"/>
            <a:r>
              <a:rPr lang="sk-SK" altLang="sk-SK" sz="2400" dirty="0">
                <a:latin typeface="Verdana" panose="020B0604030504040204" pitchFamily="34" charset="0"/>
              </a:rPr>
              <a:t>- kladný vzťah k IT a programovaniu</a:t>
            </a:r>
          </a:p>
          <a:p>
            <a:pPr lvl="1"/>
            <a:r>
              <a:rPr lang="sk-SK" altLang="sk-SK" sz="2400" dirty="0">
                <a:latin typeface="Verdana" panose="020B0604030504040204" pitchFamily="34" charset="0"/>
              </a:rPr>
              <a:t>- túžba pracovať v kolektíve mladých ľudí</a:t>
            </a:r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727030" y="373304"/>
            <a:ext cx="6224338" cy="350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52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VZDELÁVANIE PRE PRAX: AKADÉMIA SOVY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964362" y="6408122"/>
            <a:ext cx="10263276" cy="404364"/>
            <a:chOff x="953926" y="6385134"/>
            <a:chExt cx="10263276" cy="404364"/>
          </a:xfrm>
        </p:grpSpPr>
        <p:pic>
          <p:nvPicPr>
            <p:cNvPr id="7" name="Picture 6" descr="SOVY_FB_logo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926" y="6460144"/>
              <a:ext cx="1587932" cy="254344"/>
            </a:xfrm>
            <a:prstGeom prst="rect">
              <a:avLst/>
            </a:prstGeom>
          </p:spPr>
        </p:pic>
        <p:pic>
          <p:nvPicPr>
            <p:cNvPr id="8" name="Picture 7" descr="sovy_WWW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4699" y="6468199"/>
              <a:ext cx="1522765" cy="238234"/>
            </a:xfrm>
            <a:prstGeom prst="rect">
              <a:avLst/>
            </a:prstGeom>
          </p:spPr>
        </p:pic>
        <p:pic>
          <p:nvPicPr>
            <p:cNvPr id="9" name="Picture 8" descr="SOVY_LOGO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0305" y="6385134"/>
              <a:ext cx="1601555" cy="404364"/>
            </a:xfrm>
            <a:prstGeom prst="rect">
              <a:avLst/>
            </a:prstGeom>
          </p:spPr>
        </p:pic>
        <p:pic>
          <p:nvPicPr>
            <p:cNvPr id="10" name="Picture 9" descr="GL_logo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4702" y="6407316"/>
              <a:ext cx="1942500" cy="3600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alpha val="50000"/>
            </a:schemeClr>
          </a:solidFill>
        </p:spPr>
        <p:txBody>
          <a:bodyPr>
            <a:normAutofit/>
          </a:bodyPr>
          <a:lstStyle/>
          <a:p>
            <a:pPr marL="0" indent="0">
              <a:buSzPct val="70000"/>
              <a:buNone/>
            </a:pPr>
            <a:r>
              <a:rPr lang="sk-SK" dirty="0" smtClean="0"/>
              <a:t>BENEFITY PRE ŠTUDENTA</a:t>
            </a:r>
          </a:p>
          <a:p>
            <a:pPr>
              <a:buSzPct val="70000"/>
              <a:buFont typeface="Wingdings" panose="05000000000000000000" pitchFamily="2" charset="2"/>
              <a:buChar char="Ø"/>
            </a:pPr>
            <a:r>
              <a:rPr lang="sk-SK" dirty="0" smtClean="0"/>
              <a:t>  Trojročn</a:t>
            </a:r>
            <a:r>
              <a:rPr lang="sk-SK" dirty="0"/>
              <a:t>ý</a:t>
            </a:r>
            <a:r>
              <a:rPr lang="sk-SK" dirty="0" smtClean="0"/>
              <a:t> denný vzdelávací program ukončený absolventskou skúškou.</a:t>
            </a:r>
          </a:p>
          <a:p>
            <a:pPr>
              <a:buSzPct val="70000"/>
              <a:buFont typeface="Wingdings" panose="05000000000000000000" pitchFamily="2" charset="2"/>
              <a:buChar char="Ø"/>
            </a:pPr>
            <a:r>
              <a:rPr lang="sk-SK" dirty="0" smtClean="0"/>
              <a:t>  Atraktívne študijné a pracovné prostredie.</a:t>
            </a:r>
          </a:p>
          <a:p>
            <a:pPr>
              <a:buSzPct val="70000"/>
              <a:buFont typeface="Wingdings" panose="05000000000000000000" pitchFamily="2" charset="2"/>
              <a:buChar char="Ø"/>
            </a:pPr>
            <a:r>
              <a:rPr lang="sk-SK" dirty="0" smtClean="0"/>
              <a:t>  Prax/práca na zadaniach či reálnych projektoch už počas štúdia.</a:t>
            </a:r>
          </a:p>
          <a:p>
            <a:pPr>
              <a:buSzPct val="70000"/>
              <a:buFont typeface="Wingdings" panose="05000000000000000000" pitchFamily="2" charset="2"/>
              <a:buChar char="Ø"/>
            </a:pPr>
            <a:r>
              <a:rPr lang="sk-SK" dirty="0" smtClean="0"/>
              <a:t>  Úspešní </a:t>
            </a:r>
            <a:r>
              <a:rPr lang="sk-SK" dirty="0"/>
              <a:t>uchádzači o </a:t>
            </a:r>
            <a:r>
              <a:rPr lang="sk-SK" dirty="0" smtClean="0"/>
              <a:t>štúdium majú možnosť </a:t>
            </a:r>
            <a:r>
              <a:rPr lang="sk-SK" dirty="0"/>
              <a:t>získať príspevok na ubytovanie. </a:t>
            </a:r>
            <a:endParaRPr lang="sk-SK" dirty="0" smtClean="0"/>
          </a:p>
          <a:p>
            <a:pPr>
              <a:buSzPct val="70000"/>
              <a:buFont typeface="Wingdings" panose="05000000000000000000" pitchFamily="2" charset="2"/>
              <a:buChar char="Ø"/>
            </a:pPr>
            <a:r>
              <a:rPr lang="sk-SK" dirty="0" smtClean="0"/>
              <a:t>  Účasť </a:t>
            </a:r>
            <a:r>
              <a:rPr lang="sk-SK" dirty="0"/>
              <a:t>na aktivitách a podujatiach </a:t>
            </a:r>
            <a:r>
              <a:rPr lang="sk-SK" dirty="0" err="1"/>
              <a:t>GlobalLogic</a:t>
            </a:r>
            <a:r>
              <a:rPr lang="sk-SK" dirty="0"/>
              <a:t> už počas štúdia. </a:t>
            </a:r>
          </a:p>
          <a:p>
            <a:pPr>
              <a:buSzPct val="70000"/>
              <a:buFont typeface="Wingdings" panose="05000000000000000000" pitchFamily="2" charset="2"/>
              <a:buChar char="Ø"/>
            </a:pPr>
            <a:r>
              <a:rPr lang="sk-SK" dirty="0" smtClean="0"/>
              <a:t>  Úspešní absolventi majú garantované pracovné miesto v </a:t>
            </a:r>
            <a:r>
              <a:rPr lang="sk-SK" dirty="0" err="1" smtClean="0"/>
              <a:t>GlobalLogic</a:t>
            </a:r>
            <a:r>
              <a:rPr lang="sk-SK" dirty="0" smtClean="0"/>
              <a:t> na Slovensku. </a:t>
            </a:r>
          </a:p>
          <a:p>
            <a:pPr marL="0" indent="0">
              <a:buSzPct val="70000"/>
              <a:buNone/>
            </a:pP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636" y="1444253"/>
            <a:ext cx="2890377" cy="272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78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VZDELÁVANIE PRE PRAX: AKADÉMIA SOVY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alpha val="50000"/>
            </a:schemeClr>
          </a:solidFill>
        </p:spPr>
        <p:txBody>
          <a:bodyPr>
            <a:normAutofit/>
          </a:bodyPr>
          <a:lstStyle/>
          <a:p>
            <a:pPr marL="0" indent="0">
              <a:buSzPct val="70000"/>
              <a:buNone/>
            </a:pPr>
            <a:r>
              <a:rPr lang="sk-SK" dirty="0" smtClean="0"/>
              <a:t>AKADEMICKÝ ROK 2018/2019</a:t>
            </a:r>
          </a:p>
          <a:p>
            <a:pPr>
              <a:buSzPct val="70000"/>
              <a:buFont typeface="Wingdings" panose="05000000000000000000" pitchFamily="2" charset="2"/>
              <a:buChar char="q"/>
            </a:pPr>
            <a:r>
              <a:rPr lang="sk-SK" b="1" dirty="0" smtClean="0">
                <a:solidFill>
                  <a:schemeClr val="accent2">
                    <a:lumMod val="75000"/>
                  </a:schemeClr>
                </a:solidFill>
              </a:rPr>
              <a:t>  Deň otvorených dverí Akadémie SOVY v </a:t>
            </a:r>
            <a:r>
              <a:rPr lang="sk-SK" b="1" dirty="0" err="1" smtClean="0">
                <a:solidFill>
                  <a:schemeClr val="accent2">
                    <a:lumMod val="75000"/>
                  </a:schemeClr>
                </a:solidFill>
              </a:rPr>
              <a:t>GlobalLogic</a:t>
            </a:r>
            <a:r>
              <a:rPr lang="sk-SK" b="1" dirty="0" smtClean="0">
                <a:solidFill>
                  <a:schemeClr val="accent2">
                    <a:lumMod val="75000"/>
                  </a:schemeClr>
                </a:solidFill>
              </a:rPr>
              <a:t> - 19.apríl 2018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274320" lvl="2" indent="-91440">
              <a:spcBef>
                <a:spcPts val="1200"/>
              </a:spcBef>
              <a:spcAft>
                <a:spcPts val="200"/>
              </a:spcAft>
              <a:buSzPct val="70000"/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600" dirty="0" err="1"/>
              <a:t>na</a:t>
            </a:r>
            <a:r>
              <a:rPr lang="en-US" sz="1600" dirty="0"/>
              <a:t> </a:t>
            </a:r>
            <a:r>
              <a:rPr lang="en-US" sz="1600" dirty="0" err="1"/>
              <a:t>podujatie</a:t>
            </a:r>
            <a:r>
              <a:rPr lang="en-US" sz="1600" dirty="0"/>
              <a:t> </a:t>
            </a:r>
            <a:r>
              <a:rPr lang="en-US" sz="1600" dirty="0" err="1"/>
              <a:t>sa</a:t>
            </a:r>
            <a:r>
              <a:rPr lang="en-US" sz="1600" dirty="0"/>
              <a:t> </a:t>
            </a:r>
            <a:r>
              <a:rPr lang="en-US" sz="1600" dirty="0" err="1"/>
              <a:t>registrujte</a:t>
            </a:r>
            <a:r>
              <a:rPr lang="en-US" sz="1600" dirty="0"/>
              <a:t> </a:t>
            </a:r>
            <a:r>
              <a:rPr lang="en-US" sz="1600" dirty="0" err="1"/>
              <a:t>na</a:t>
            </a:r>
            <a:r>
              <a:rPr lang="en-US" sz="1600" dirty="0"/>
              <a:t> info-sk@globallogic.com</a:t>
            </a:r>
            <a:endParaRPr lang="sk-SK" sz="1600" dirty="0"/>
          </a:p>
          <a:p>
            <a:pPr>
              <a:buSzPct val="70000"/>
              <a:buFont typeface="Wingdings" panose="05000000000000000000" pitchFamily="2" charset="2"/>
              <a:buChar char="q"/>
            </a:pPr>
            <a:r>
              <a:rPr lang="sk-SK" dirty="0" smtClean="0"/>
              <a:t> 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Prihl</a:t>
            </a:r>
            <a:r>
              <a:rPr lang="sk-SK" b="1" dirty="0" err="1" smtClean="0">
                <a:solidFill>
                  <a:schemeClr val="accent2">
                    <a:lumMod val="75000"/>
                  </a:schemeClr>
                </a:solidFill>
              </a:rPr>
              <a:t>ášky</a:t>
            </a:r>
            <a:r>
              <a:rPr lang="sk-SK" b="1" dirty="0" smtClean="0">
                <a:solidFill>
                  <a:schemeClr val="accent2">
                    <a:lumMod val="75000"/>
                  </a:schemeClr>
                </a:solidFill>
              </a:rPr>
              <a:t> na štúdium</a:t>
            </a:r>
            <a:r>
              <a:rPr lang="sk-SK" dirty="0" smtClean="0"/>
              <a:t> je možné podať </a:t>
            </a:r>
            <a:r>
              <a:rPr lang="sk-SK" b="1" dirty="0">
                <a:solidFill>
                  <a:schemeClr val="accent2">
                    <a:lumMod val="75000"/>
                  </a:schemeClr>
                </a:solidFill>
              </a:rPr>
              <a:t>do </a:t>
            </a:r>
            <a:r>
              <a:rPr lang="sk-SK" b="1" dirty="0" smtClean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sk-SK" b="1" dirty="0" smtClean="0"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sk-SK" b="1" dirty="0">
                <a:solidFill>
                  <a:schemeClr val="accent2">
                    <a:lumMod val="75000"/>
                  </a:schemeClr>
                </a:solidFill>
              </a:rPr>
              <a:t>mája </a:t>
            </a:r>
            <a:r>
              <a:rPr lang="sk-SK" b="1" dirty="0" smtClean="0">
                <a:solidFill>
                  <a:schemeClr val="accent2">
                    <a:lumMod val="75000"/>
                  </a:schemeClr>
                </a:solidFill>
              </a:rPr>
              <a:t>2018</a:t>
            </a:r>
            <a:r>
              <a:rPr lang="sk-SK" dirty="0" smtClean="0"/>
              <a:t> </a:t>
            </a:r>
            <a:r>
              <a:rPr lang="sk-SK" dirty="0"/>
              <a:t>na </a:t>
            </a:r>
            <a:r>
              <a:rPr lang="sk-SK" dirty="0" smtClean="0">
                <a:solidFill>
                  <a:schemeClr val="accent2">
                    <a:lumMod val="75000"/>
                  </a:schemeClr>
                </a:solidFill>
                <a:hlinkClick r:id="rId2"/>
              </a:rPr>
              <a:t>http</a:t>
            </a:r>
            <a:r>
              <a:rPr lang="sk-SK" dirty="0">
                <a:solidFill>
                  <a:schemeClr val="accent2">
                    <a:lumMod val="75000"/>
                  </a:schemeClr>
                </a:solidFill>
                <a:hlinkClick r:id="rId2"/>
              </a:rPr>
              <a:t>://</a:t>
            </a:r>
            <a:r>
              <a:rPr lang="sk-SK" dirty="0" smtClean="0">
                <a:solidFill>
                  <a:schemeClr val="accent2">
                    <a:lumMod val="75000"/>
                  </a:schemeClr>
                </a:solidFill>
                <a:hlinkClick r:id="rId2"/>
              </a:rPr>
              <a:t>www.akademiasovy.sk/prihlaska</a:t>
            </a:r>
            <a:endParaRPr lang="sk-SK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SzPct val="70000"/>
              <a:buFont typeface="Wingdings" panose="05000000000000000000" pitchFamily="2" charset="2"/>
              <a:buChar char="q"/>
            </a:pPr>
            <a:r>
              <a:rPr lang="sk-SK" dirty="0" smtClean="0"/>
              <a:t>  Prijímacie pohovory - 19. jún 2018.</a:t>
            </a:r>
          </a:p>
          <a:p>
            <a:pPr>
              <a:buSzPct val="70000"/>
              <a:buFont typeface="Wingdings" panose="05000000000000000000" pitchFamily="2" charset="2"/>
              <a:buChar char="q"/>
            </a:pPr>
            <a:r>
              <a:rPr lang="sk-SK" dirty="0" smtClean="0"/>
              <a:t>  Začiatok akademického roka – 3. september 2018.</a:t>
            </a:r>
          </a:p>
          <a:p>
            <a:pPr marL="0" indent="0">
              <a:buSzPct val="70000"/>
              <a:buNone/>
            </a:pPr>
            <a:endParaRPr lang="sk-SK" dirty="0" smtClean="0"/>
          </a:p>
          <a:p>
            <a:pPr marL="0" indent="0">
              <a:buSzPct val="70000"/>
              <a:buNone/>
            </a:pPr>
            <a:r>
              <a:rPr lang="sk-SK" dirty="0" smtClean="0"/>
              <a:t>Viac </a:t>
            </a:r>
            <a:r>
              <a:rPr lang="sk-SK" dirty="0"/>
              <a:t>informácií na </a:t>
            </a:r>
            <a:r>
              <a:rPr lang="sk-SK" dirty="0">
                <a:solidFill>
                  <a:schemeClr val="accent2">
                    <a:lumMod val="75000"/>
                  </a:schemeClr>
                </a:solidFill>
              </a:rPr>
              <a:t>http://www.akademiasovy.sk</a:t>
            </a:r>
            <a:r>
              <a:rPr lang="sk-SK" dirty="0" smtClean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964362" y="6408122"/>
            <a:ext cx="10263276" cy="404364"/>
            <a:chOff x="953926" y="6385134"/>
            <a:chExt cx="10263276" cy="404364"/>
          </a:xfrm>
        </p:grpSpPr>
        <p:pic>
          <p:nvPicPr>
            <p:cNvPr id="8" name="Picture 7" descr="SOVY_FB_logo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926" y="6460144"/>
              <a:ext cx="1587932" cy="254344"/>
            </a:xfrm>
            <a:prstGeom prst="rect">
              <a:avLst/>
            </a:prstGeom>
          </p:spPr>
        </p:pic>
        <p:pic>
          <p:nvPicPr>
            <p:cNvPr id="9" name="Picture 8" descr="sovy_WWW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4699" y="6468199"/>
              <a:ext cx="1522765" cy="238234"/>
            </a:xfrm>
            <a:prstGeom prst="rect">
              <a:avLst/>
            </a:prstGeom>
          </p:spPr>
        </p:pic>
        <p:pic>
          <p:nvPicPr>
            <p:cNvPr id="10" name="Picture 9" descr="SOVY_LOGO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0305" y="6385134"/>
              <a:ext cx="1601555" cy="404364"/>
            </a:xfrm>
            <a:prstGeom prst="rect">
              <a:avLst/>
            </a:prstGeom>
          </p:spPr>
        </p:pic>
        <p:pic>
          <p:nvPicPr>
            <p:cNvPr id="11" name="Picture 10" descr="GL_logo.pn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4702" y="6407316"/>
              <a:ext cx="1942500" cy="360000"/>
            </a:xfrm>
            <a:prstGeom prst="rect">
              <a:avLst/>
            </a:prstGeom>
          </p:spPr>
        </p:pic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709" y="3840395"/>
            <a:ext cx="2918038" cy="23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64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dirty="0"/>
              <a:t>Ďakujeme za pozornosť.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sk-SK" sz="1000" dirty="0"/>
              <a:t> 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964362" y="6408122"/>
            <a:ext cx="10263276" cy="404364"/>
            <a:chOff x="953926" y="6385134"/>
            <a:chExt cx="10263276" cy="404364"/>
          </a:xfrm>
        </p:grpSpPr>
        <p:pic>
          <p:nvPicPr>
            <p:cNvPr id="7" name="Picture 6" descr="SOVY_FB_logo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926" y="6460144"/>
              <a:ext cx="1587932" cy="254344"/>
            </a:xfrm>
            <a:prstGeom prst="rect">
              <a:avLst/>
            </a:prstGeom>
          </p:spPr>
        </p:pic>
        <p:pic>
          <p:nvPicPr>
            <p:cNvPr id="8" name="Picture 7" descr="sovy_WWW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4699" y="6468199"/>
              <a:ext cx="1522765" cy="238234"/>
            </a:xfrm>
            <a:prstGeom prst="rect">
              <a:avLst/>
            </a:prstGeom>
          </p:spPr>
        </p:pic>
        <p:pic>
          <p:nvPicPr>
            <p:cNvPr id="9" name="Picture 8" descr="SOVY_LOGO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0305" y="6385134"/>
              <a:ext cx="1601555" cy="404364"/>
            </a:xfrm>
            <a:prstGeom prst="rect">
              <a:avLst/>
            </a:prstGeom>
          </p:spPr>
        </p:pic>
        <p:pic>
          <p:nvPicPr>
            <p:cNvPr id="10" name="Picture 9" descr="GL_logo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4702" y="6407316"/>
              <a:ext cx="1942500" cy="360000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57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21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70000"/>
              <a:buFont typeface="Wingdings" panose="05000000000000000000" pitchFamily="2" charset="2"/>
              <a:buChar char="q"/>
            </a:pPr>
            <a:r>
              <a:rPr lang="sk-SK" dirty="0" smtClean="0"/>
              <a:t>  Privítanie v </a:t>
            </a:r>
            <a:r>
              <a:rPr lang="sk-SK" dirty="0" err="1" smtClean="0"/>
              <a:t>GlobalLogic</a:t>
            </a:r>
            <a:endParaRPr lang="sk-SK" dirty="0"/>
          </a:p>
          <a:p>
            <a:pPr>
              <a:buSzPct val="70000"/>
              <a:buFont typeface="Wingdings" panose="05000000000000000000" pitchFamily="2" charset="2"/>
              <a:buChar char="q"/>
            </a:pPr>
            <a:r>
              <a:rPr lang="sk-SK" dirty="0" smtClean="0"/>
              <a:t>  </a:t>
            </a:r>
            <a:r>
              <a:rPr lang="sk-SK" dirty="0"/>
              <a:t>SOŠ Dneperská Košice</a:t>
            </a:r>
          </a:p>
          <a:p>
            <a:pPr>
              <a:buSzPct val="70000"/>
              <a:buFont typeface="Wingdings" panose="05000000000000000000" pitchFamily="2" charset="2"/>
              <a:buChar char="q"/>
            </a:pPr>
            <a:r>
              <a:rPr lang="en-US" dirty="0" smtClean="0"/>
              <a:t>  </a:t>
            </a:r>
            <a:r>
              <a:rPr lang="sk-SK" dirty="0" smtClean="0"/>
              <a:t>Akadémia SOVY</a:t>
            </a:r>
          </a:p>
          <a:p>
            <a:pPr>
              <a:buSzPct val="70000"/>
              <a:buFont typeface="Wingdings" panose="05000000000000000000" pitchFamily="2" charset="2"/>
              <a:buChar char="q"/>
            </a:pPr>
            <a:r>
              <a:rPr lang="en-US" dirty="0" smtClean="0"/>
              <a:t>  </a:t>
            </a:r>
            <a:r>
              <a:rPr lang="sk-SK" dirty="0" smtClean="0"/>
              <a:t>Predstavenie </a:t>
            </a:r>
            <a:r>
              <a:rPr lang="sk-SK" dirty="0" err="1" smtClean="0"/>
              <a:t>GlobalLogic</a:t>
            </a:r>
            <a:r>
              <a:rPr lang="sk-SK" dirty="0" smtClean="0"/>
              <a:t> projektov, </a:t>
            </a:r>
          </a:p>
          <a:p>
            <a:pPr marL="0" indent="0">
              <a:buSzPct val="70000"/>
              <a:buNone/>
            </a:pPr>
            <a:r>
              <a:rPr lang="sk-SK" dirty="0" smtClean="0"/>
              <a:t>ktoré menia svet.</a:t>
            </a:r>
            <a:r>
              <a:rPr lang="en-US" dirty="0" smtClean="0"/>
              <a:t> *</a:t>
            </a:r>
            <a:endParaRPr lang="sk-SK" dirty="0" smtClean="0"/>
          </a:p>
          <a:p>
            <a:pPr>
              <a:buSzPct val="70000"/>
              <a:buFont typeface="Wingdings" panose="05000000000000000000" pitchFamily="2" charset="2"/>
              <a:buChar char="q"/>
            </a:pPr>
            <a:r>
              <a:rPr lang="sk-SK" dirty="0" smtClean="0"/>
              <a:t>  Prečo som si vybral Akadémiu SOVY</a:t>
            </a:r>
            <a:r>
              <a:rPr lang="en-US" dirty="0" smtClean="0"/>
              <a:t>*</a:t>
            </a:r>
            <a:endParaRPr lang="sk-SK" dirty="0" smtClean="0"/>
          </a:p>
          <a:p>
            <a:pPr marL="0" indent="0">
              <a:buSzPct val="70000"/>
              <a:buNone/>
            </a:pPr>
            <a:endParaRPr lang="sk-SK" dirty="0" smtClean="0"/>
          </a:p>
          <a:p>
            <a:pPr marL="0" indent="0" algn="r">
              <a:buSzPct val="70000"/>
              <a:buNone/>
            </a:pPr>
            <a:endParaRPr lang="sk-SK" sz="1200" dirty="0" smtClean="0"/>
          </a:p>
          <a:p>
            <a:pPr marL="0" indent="0" algn="r">
              <a:buSzPct val="70000"/>
              <a:buNone/>
            </a:pPr>
            <a:r>
              <a:rPr lang="en-US" sz="1200" dirty="0" smtClean="0"/>
              <a:t>*</a:t>
            </a:r>
            <a:r>
              <a:rPr lang="en-US" sz="1200" dirty="0" err="1" smtClean="0"/>
              <a:t>nie</a:t>
            </a:r>
            <a:r>
              <a:rPr lang="en-US" sz="1200" dirty="0" smtClean="0"/>
              <a:t> s</a:t>
            </a:r>
            <a:r>
              <a:rPr lang="sk-SK" sz="1200" dirty="0" smtClean="0"/>
              <a:t>ú súčasťou podkladov.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64362" y="6408122"/>
            <a:ext cx="10263276" cy="404364"/>
            <a:chOff x="953926" y="6385134"/>
            <a:chExt cx="10263276" cy="404364"/>
          </a:xfrm>
        </p:grpSpPr>
        <p:pic>
          <p:nvPicPr>
            <p:cNvPr id="7" name="Picture 6" descr="SOVY_FB_logo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926" y="6460144"/>
              <a:ext cx="1587932" cy="254344"/>
            </a:xfrm>
            <a:prstGeom prst="rect">
              <a:avLst/>
            </a:prstGeom>
          </p:spPr>
        </p:pic>
        <p:pic>
          <p:nvPicPr>
            <p:cNvPr id="8" name="Picture 7" descr="sovy_WWW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4699" y="6468199"/>
              <a:ext cx="1522765" cy="238234"/>
            </a:xfrm>
            <a:prstGeom prst="rect">
              <a:avLst/>
            </a:prstGeom>
          </p:spPr>
        </p:pic>
        <p:pic>
          <p:nvPicPr>
            <p:cNvPr id="9" name="Picture 8" descr="SOVY_LOGO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0305" y="6385134"/>
              <a:ext cx="1601555" cy="404364"/>
            </a:xfrm>
            <a:prstGeom prst="rect">
              <a:avLst/>
            </a:prstGeom>
          </p:spPr>
        </p:pic>
        <p:pic>
          <p:nvPicPr>
            <p:cNvPr id="10" name="Picture 9" descr="GL_logo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4702" y="6407316"/>
              <a:ext cx="1942500" cy="360000"/>
            </a:xfrm>
            <a:prstGeom prst="rect">
              <a:avLst/>
            </a:prstGeom>
          </p:spPr>
        </p:pic>
      </p:grpSp>
      <p:pic>
        <p:nvPicPr>
          <p:cNvPr id="13" name="Picture 12" descr="GL_map_grey-02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974" y="2252717"/>
            <a:ext cx="5027402" cy="276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54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362" y="2797193"/>
            <a:ext cx="9720072" cy="1499616"/>
          </a:xfrm>
        </p:spPr>
        <p:txBody>
          <a:bodyPr>
            <a:normAutofit/>
          </a:bodyPr>
          <a:lstStyle/>
          <a:p>
            <a:r>
              <a:rPr lang="sk-SK" dirty="0" err="1" smtClean="0"/>
              <a:t>GlobalLogic</a:t>
            </a:r>
            <a:r>
              <a:rPr lang="sk-SK" dirty="0" smtClean="0"/>
              <a:t> 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964362" y="6408122"/>
            <a:ext cx="10263276" cy="404364"/>
            <a:chOff x="953926" y="6385134"/>
            <a:chExt cx="10263276" cy="404364"/>
          </a:xfrm>
        </p:grpSpPr>
        <p:pic>
          <p:nvPicPr>
            <p:cNvPr id="7" name="Picture 6" descr="SOVY_FB_logo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926" y="6460144"/>
              <a:ext cx="1587932" cy="254344"/>
            </a:xfrm>
            <a:prstGeom prst="rect">
              <a:avLst/>
            </a:prstGeom>
          </p:spPr>
        </p:pic>
        <p:pic>
          <p:nvPicPr>
            <p:cNvPr id="8" name="Picture 7" descr="sovy_WWW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4699" y="6468199"/>
              <a:ext cx="1522765" cy="238234"/>
            </a:xfrm>
            <a:prstGeom prst="rect">
              <a:avLst/>
            </a:prstGeom>
          </p:spPr>
        </p:pic>
        <p:pic>
          <p:nvPicPr>
            <p:cNvPr id="9" name="Picture 8" descr="SOVY_LOGO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0305" y="6385134"/>
              <a:ext cx="1601555" cy="404364"/>
            </a:xfrm>
            <a:prstGeom prst="rect">
              <a:avLst/>
            </a:prstGeom>
          </p:spPr>
        </p:pic>
        <p:pic>
          <p:nvPicPr>
            <p:cNvPr id="10" name="Picture 9" descr="GL_logo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4702" y="6407316"/>
              <a:ext cx="1942500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945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>
            <a:spLocks noGrp="1"/>
          </p:cNvSpPr>
          <p:nvPr>
            <p:ph type="ctrTitle"/>
          </p:nvPr>
        </p:nvSpPr>
        <p:spPr>
          <a:xfrm>
            <a:off x="329183" y="396307"/>
            <a:ext cx="11497056" cy="778363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>
              <a:buSzPct val="25000"/>
            </a:pPr>
            <a:r>
              <a:rPr lang="fr-FR" b="1" dirty="0" err="1"/>
              <a:t>GlobalLogic</a:t>
            </a:r>
            <a:r>
              <a:rPr lang="fr-FR" b="1" dirty="0"/>
              <a:t> </a:t>
            </a:r>
            <a:r>
              <a:rPr lang="sk-SK" b="1" dirty="0" smtClean="0"/>
              <a:t>vo svete</a:t>
            </a:r>
            <a:endParaRPr lang="fr-FR" b="1" dirty="0"/>
          </a:p>
        </p:txBody>
      </p:sp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682555" y="6355614"/>
            <a:ext cx="4307723" cy="3173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endParaRPr/>
          </a:p>
        </p:txBody>
      </p:sp>
      <p:cxnSp>
        <p:nvCxnSpPr>
          <p:cNvPr id="417" name="Shape 417"/>
          <p:cNvCxnSpPr/>
          <p:nvPr/>
        </p:nvCxnSpPr>
        <p:spPr>
          <a:xfrm>
            <a:off x="711201" y="1720933"/>
            <a:ext cx="10214796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8" name="Shape 418"/>
          <p:cNvCxnSpPr/>
          <p:nvPr/>
        </p:nvCxnSpPr>
        <p:spPr>
          <a:xfrm>
            <a:off x="711200" y="1517734"/>
            <a:ext cx="0" cy="406399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9" name="Shape 419"/>
          <p:cNvCxnSpPr/>
          <p:nvPr/>
        </p:nvCxnSpPr>
        <p:spPr>
          <a:xfrm>
            <a:off x="3352800" y="1517734"/>
            <a:ext cx="0" cy="406399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0" name="Shape 420"/>
          <p:cNvCxnSpPr/>
          <p:nvPr/>
        </p:nvCxnSpPr>
        <p:spPr>
          <a:xfrm>
            <a:off x="4673600" y="1517734"/>
            <a:ext cx="0" cy="406399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1" name="Shape 421"/>
          <p:cNvCxnSpPr/>
          <p:nvPr/>
        </p:nvCxnSpPr>
        <p:spPr>
          <a:xfrm>
            <a:off x="5486400" y="1517734"/>
            <a:ext cx="0" cy="406399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2" name="Shape 422"/>
          <p:cNvCxnSpPr/>
          <p:nvPr/>
        </p:nvCxnSpPr>
        <p:spPr>
          <a:xfrm>
            <a:off x="6807200" y="1517734"/>
            <a:ext cx="0" cy="406399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3" name="Shape 423"/>
          <p:cNvCxnSpPr/>
          <p:nvPr/>
        </p:nvCxnSpPr>
        <p:spPr>
          <a:xfrm>
            <a:off x="8229600" y="1516306"/>
            <a:ext cx="0" cy="406399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4" name="Shape 424"/>
          <p:cNvCxnSpPr/>
          <p:nvPr/>
        </p:nvCxnSpPr>
        <p:spPr>
          <a:xfrm>
            <a:off x="9144000" y="1514879"/>
            <a:ext cx="0" cy="406399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5" name="Shape 425"/>
          <p:cNvCxnSpPr/>
          <p:nvPr/>
        </p:nvCxnSpPr>
        <p:spPr>
          <a:xfrm>
            <a:off x="10160000" y="1517734"/>
            <a:ext cx="0" cy="406399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6" name="Shape 426"/>
          <p:cNvSpPr txBox="1"/>
          <p:nvPr/>
        </p:nvSpPr>
        <p:spPr>
          <a:xfrm>
            <a:off x="711201" y="1260785"/>
            <a:ext cx="872460" cy="287257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pPr>
              <a:buSzPct val="25000"/>
            </a:pPr>
            <a:r>
              <a:rPr lang="fr-FR" sz="1067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U.S. India</a:t>
            </a:r>
          </a:p>
        </p:txBody>
      </p:sp>
      <p:sp>
        <p:nvSpPr>
          <p:cNvPr id="427" name="Shape 427"/>
          <p:cNvSpPr txBox="1"/>
          <p:nvPr/>
        </p:nvSpPr>
        <p:spPr>
          <a:xfrm>
            <a:off x="3352801" y="1260785"/>
            <a:ext cx="750633" cy="287257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pPr>
              <a:buSzPct val="25000"/>
            </a:pPr>
            <a:r>
              <a:rPr lang="fr-FR" sz="1067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Ukraine</a:t>
            </a:r>
          </a:p>
        </p:txBody>
      </p:sp>
      <p:sp>
        <p:nvSpPr>
          <p:cNvPr id="428" name="Shape 428"/>
          <p:cNvSpPr txBox="1"/>
          <p:nvPr/>
        </p:nvSpPr>
        <p:spPr>
          <a:xfrm>
            <a:off x="4673600" y="1263641"/>
            <a:ext cx="442856" cy="287257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pPr>
              <a:buSzPct val="25000"/>
            </a:pPr>
            <a:r>
              <a:rPr lang="fr-FR" sz="1067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UK</a:t>
            </a:r>
          </a:p>
        </p:txBody>
      </p:sp>
      <p:sp>
        <p:nvSpPr>
          <p:cNvPr id="429" name="Shape 429"/>
          <p:cNvSpPr txBox="1"/>
          <p:nvPr/>
        </p:nvSpPr>
        <p:spPr>
          <a:xfrm>
            <a:off x="5486401" y="1167927"/>
            <a:ext cx="885284" cy="451405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pPr>
              <a:buSzPct val="25000"/>
            </a:pPr>
            <a:r>
              <a:rPr lang="fr-FR" sz="1067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Israel</a:t>
            </a:r>
          </a:p>
          <a:p>
            <a:pPr>
              <a:buSzPct val="25000"/>
            </a:pPr>
            <a:r>
              <a:rPr lang="fr-FR" sz="1067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Argentina</a:t>
            </a:r>
          </a:p>
        </p:txBody>
      </p:sp>
      <p:sp>
        <p:nvSpPr>
          <p:cNvPr id="430" name="Shape 430"/>
          <p:cNvSpPr txBox="1"/>
          <p:nvPr/>
        </p:nvSpPr>
        <p:spPr>
          <a:xfrm>
            <a:off x="6807200" y="1314534"/>
            <a:ext cx="581784" cy="287257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pPr>
              <a:buSzPct val="25000"/>
            </a:pPr>
            <a:r>
              <a:rPr lang="fr-FR" sz="1067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Chile</a:t>
            </a:r>
          </a:p>
        </p:txBody>
      </p:sp>
      <p:sp>
        <p:nvSpPr>
          <p:cNvPr id="431" name="Shape 431"/>
          <p:cNvSpPr txBox="1"/>
          <p:nvPr/>
        </p:nvSpPr>
        <p:spPr>
          <a:xfrm>
            <a:off x="8229600" y="1167927"/>
            <a:ext cx="1016000" cy="451405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pPr>
              <a:buSzPct val="25000"/>
            </a:pPr>
            <a:r>
              <a:rPr lang="fr-FR" sz="1067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Apax Partners</a:t>
            </a:r>
          </a:p>
        </p:txBody>
      </p:sp>
      <p:sp>
        <p:nvSpPr>
          <p:cNvPr id="432" name="Shape 432"/>
          <p:cNvSpPr txBox="1"/>
          <p:nvPr/>
        </p:nvSpPr>
        <p:spPr>
          <a:xfrm>
            <a:off x="9042401" y="1289041"/>
            <a:ext cx="806204" cy="287257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pPr>
              <a:buSzPct val="25000"/>
            </a:pPr>
            <a:r>
              <a:rPr lang="fr-FR" sz="1067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Slovakia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10134218" y="995786"/>
            <a:ext cx="1133217" cy="287257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pPr>
              <a:buSzPct val="25000"/>
            </a:pPr>
            <a:r>
              <a:rPr lang="fr-FR" sz="1067" b="1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Poland</a:t>
            </a:r>
            <a:r>
              <a:rPr lang="fr-FR" sz="1067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Germany </a:t>
            </a:r>
            <a:r>
              <a:rPr lang="fr-FR" sz="1067" b="1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Croatia</a:t>
            </a:r>
            <a:endParaRPr lang="fr-FR" sz="1067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Shape 434"/>
          <p:cNvSpPr txBox="1"/>
          <p:nvPr/>
        </p:nvSpPr>
        <p:spPr>
          <a:xfrm>
            <a:off x="713275" y="1807713"/>
            <a:ext cx="553997" cy="287257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pPr>
              <a:buSzPct val="25000"/>
            </a:pPr>
            <a:r>
              <a:rPr lang="fr-FR" sz="1067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2000</a:t>
            </a:r>
          </a:p>
        </p:txBody>
      </p:sp>
      <p:sp>
        <p:nvSpPr>
          <p:cNvPr id="435" name="Shape 435"/>
          <p:cNvSpPr txBox="1"/>
          <p:nvPr/>
        </p:nvSpPr>
        <p:spPr>
          <a:xfrm>
            <a:off x="3437223" y="1807713"/>
            <a:ext cx="553997" cy="287257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pPr>
              <a:buSzPct val="25000"/>
            </a:pPr>
            <a:r>
              <a:rPr lang="fr-FR" sz="1067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2006</a:t>
            </a:r>
          </a:p>
        </p:txBody>
      </p:sp>
      <p:sp>
        <p:nvSpPr>
          <p:cNvPr id="436" name="Shape 436"/>
          <p:cNvSpPr txBox="1"/>
          <p:nvPr/>
        </p:nvSpPr>
        <p:spPr>
          <a:xfrm>
            <a:off x="4673600" y="1810434"/>
            <a:ext cx="553997" cy="287257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pPr>
              <a:buSzPct val="25000"/>
            </a:pPr>
            <a:r>
              <a:rPr lang="fr-FR" sz="1067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2008</a:t>
            </a:r>
          </a:p>
        </p:txBody>
      </p:sp>
      <p:sp>
        <p:nvSpPr>
          <p:cNvPr id="437" name="Shape 437"/>
          <p:cNvSpPr txBox="1"/>
          <p:nvPr/>
        </p:nvSpPr>
        <p:spPr>
          <a:xfrm>
            <a:off x="5527707" y="1813156"/>
            <a:ext cx="553997" cy="287257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pPr>
              <a:buSzPct val="25000"/>
            </a:pPr>
            <a:r>
              <a:rPr lang="fr-FR" sz="1067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2009</a:t>
            </a:r>
          </a:p>
        </p:txBody>
      </p:sp>
      <p:sp>
        <p:nvSpPr>
          <p:cNvPr id="438" name="Shape 438"/>
          <p:cNvSpPr txBox="1"/>
          <p:nvPr/>
        </p:nvSpPr>
        <p:spPr>
          <a:xfrm>
            <a:off x="6807200" y="1802178"/>
            <a:ext cx="553997" cy="287257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pPr>
              <a:buSzPct val="25000"/>
            </a:pPr>
            <a:r>
              <a:rPr lang="fr-FR" sz="1067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2011</a:t>
            </a:r>
          </a:p>
        </p:txBody>
      </p:sp>
      <p:sp>
        <p:nvSpPr>
          <p:cNvPr id="439" name="Shape 439"/>
          <p:cNvSpPr txBox="1"/>
          <p:nvPr/>
        </p:nvSpPr>
        <p:spPr>
          <a:xfrm>
            <a:off x="8229600" y="1785280"/>
            <a:ext cx="553997" cy="287257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pPr>
              <a:buSzPct val="25000"/>
            </a:pPr>
            <a:r>
              <a:rPr lang="fr-FR" sz="1067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2013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x="9144000" y="1781572"/>
            <a:ext cx="553997" cy="287257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pPr>
              <a:buSzPct val="25000"/>
            </a:pPr>
            <a:r>
              <a:rPr lang="fr-FR" sz="1067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2014</a:t>
            </a:r>
          </a:p>
        </p:txBody>
      </p:sp>
      <p:sp>
        <p:nvSpPr>
          <p:cNvPr id="441" name="Shape 441"/>
          <p:cNvSpPr txBox="1"/>
          <p:nvPr/>
        </p:nvSpPr>
        <p:spPr>
          <a:xfrm>
            <a:off x="10127700" y="1775728"/>
            <a:ext cx="553997" cy="287257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pPr>
              <a:buSzPct val="25000"/>
            </a:pPr>
            <a:r>
              <a:rPr lang="fr-FR" sz="1067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2015</a:t>
            </a:r>
          </a:p>
        </p:txBody>
      </p:sp>
      <p:pic>
        <p:nvPicPr>
          <p:cNvPr id="442" name="Shape 4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66622" y="2259858"/>
            <a:ext cx="6630164" cy="355732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29"/>
          <p:cNvSpPr/>
          <p:nvPr/>
        </p:nvSpPr>
        <p:spPr>
          <a:xfrm>
            <a:off x="5573486" y="6355614"/>
            <a:ext cx="1123405" cy="1758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9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>
            <a:spLocks noGrp="1"/>
          </p:cNvSpPr>
          <p:nvPr>
            <p:ph type="ctrTitle"/>
          </p:nvPr>
        </p:nvSpPr>
        <p:spPr>
          <a:xfrm>
            <a:off x="329183" y="396307"/>
            <a:ext cx="11497056" cy="778363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>
              <a:buSzPct val="25000"/>
            </a:pPr>
            <a:r>
              <a:rPr lang="fr-FR" b="1" dirty="0" err="1"/>
              <a:t>GlobalLogic</a:t>
            </a:r>
            <a:r>
              <a:rPr lang="fr-FR" b="1" dirty="0"/>
              <a:t> </a:t>
            </a:r>
            <a:r>
              <a:rPr lang="sk-SK" b="1" dirty="0" smtClean="0"/>
              <a:t>na Slovensku</a:t>
            </a:r>
            <a:endParaRPr lang="fr-FR" b="1" dirty="0"/>
          </a:p>
        </p:txBody>
      </p:sp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682555" y="6355614"/>
            <a:ext cx="4307723" cy="3173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fr-FR"/>
              <a:t>GlobalLogic Slovakia Overview</a:t>
            </a:r>
          </a:p>
        </p:txBody>
      </p:sp>
      <p:sp>
        <p:nvSpPr>
          <p:cNvPr id="450" name="Shape 450"/>
          <p:cNvSpPr txBox="1">
            <a:spLocks noGrp="1"/>
          </p:cNvSpPr>
          <p:nvPr>
            <p:ph type="body" idx="2"/>
          </p:nvPr>
        </p:nvSpPr>
        <p:spPr>
          <a:xfrm>
            <a:off x="329184" y="1174749"/>
            <a:ext cx="5970013" cy="4992819"/>
          </a:xfrm>
          <a:prstGeom prst="rect">
            <a:avLst/>
          </a:prstGeom>
          <a:noFill/>
          <a:ln>
            <a:noFill/>
          </a:ln>
        </p:spPr>
        <p:txBody>
          <a:bodyPr vert="horz" lIns="0" tIns="60933" rIns="0" bIns="60933" rtlCol="0" anchor="t" anchorCtr="0">
            <a:noAutofit/>
          </a:bodyPr>
          <a:lstStyle/>
          <a:p>
            <a:pPr indent="-228594">
              <a:spcBef>
                <a:spcPts val="0"/>
              </a:spcBef>
              <a:spcAft>
                <a:spcPts val="0"/>
              </a:spcAft>
            </a:pPr>
            <a:r>
              <a:rPr lang="sk-SK" b="1" dirty="0" smtClean="0">
                <a:solidFill>
                  <a:schemeClr val="dk2"/>
                </a:solidFill>
              </a:rPr>
              <a:t>Centrála</a:t>
            </a:r>
            <a:r>
              <a:rPr lang="fr-FR" b="1" dirty="0" smtClean="0">
                <a:solidFill>
                  <a:schemeClr val="dk2"/>
                </a:solidFill>
              </a:rPr>
              <a:t>: Košice </a:t>
            </a:r>
            <a:endParaRPr lang="fr-FR" b="1" dirty="0">
              <a:solidFill>
                <a:schemeClr val="dk2"/>
              </a:solidFill>
            </a:endParaRPr>
          </a:p>
          <a:p>
            <a:pPr indent="-228594">
              <a:spcBef>
                <a:spcPts val="1067"/>
              </a:spcBef>
              <a:spcAft>
                <a:spcPts val="0"/>
              </a:spcAft>
            </a:pPr>
            <a:r>
              <a:rPr lang="sk-SK" b="1" dirty="0" smtClean="0">
                <a:solidFill>
                  <a:schemeClr val="dk2"/>
                </a:solidFill>
              </a:rPr>
              <a:t>Pobočky</a:t>
            </a:r>
            <a:r>
              <a:rPr lang="fr-FR" dirty="0" smtClean="0"/>
              <a:t>: </a:t>
            </a:r>
            <a:r>
              <a:rPr lang="fr-FR" dirty="0" err="1"/>
              <a:t>Banská</a:t>
            </a:r>
            <a:r>
              <a:rPr lang="fr-FR" dirty="0"/>
              <a:t> Bystrica, Žilina &amp; Košice </a:t>
            </a:r>
          </a:p>
          <a:p>
            <a:pPr indent="-228594">
              <a:spcBef>
                <a:spcPts val="1067"/>
              </a:spcBef>
              <a:spcAft>
                <a:spcPts val="0"/>
              </a:spcAft>
            </a:pPr>
            <a:r>
              <a:rPr lang="sk-SK" dirty="0" smtClean="0"/>
              <a:t>Produktový vývoj vo všetkých jeho fázach. </a:t>
            </a:r>
          </a:p>
          <a:p>
            <a:pPr lvl="1" indent="-228594">
              <a:spcBef>
                <a:spcPts val="1067"/>
              </a:spcBef>
              <a:spcAft>
                <a:spcPts val="0"/>
              </a:spcAft>
            </a:pPr>
            <a:r>
              <a:rPr lang="fr-FR" dirty="0" err="1" smtClean="0"/>
              <a:t>Prod</a:t>
            </a:r>
            <a:r>
              <a:rPr lang="sk-SK" dirty="0" err="1" smtClean="0"/>
              <a:t>uktový</a:t>
            </a:r>
            <a:r>
              <a:rPr lang="sk-SK" dirty="0" smtClean="0"/>
              <a:t> dizajn</a:t>
            </a:r>
            <a:endParaRPr lang="fr-FR" dirty="0"/>
          </a:p>
          <a:p>
            <a:pPr lvl="1" indent="-230712">
              <a:spcBef>
                <a:spcPts val="1067"/>
              </a:spcBef>
              <a:spcAft>
                <a:spcPts val="0"/>
              </a:spcAft>
            </a:pPr>
            <a:r>
              <a:rPr lang="fr-FR" dirty="0" err="1" smtClean="0"/>
              <a:t>Produ</a:t>
            </a:r>
            <a:r>
              <a:rPr lang="sk-SK" dirty="0" err="1" smtClean="0"/>
              <a:t>ktová</a:t>
            </a:r>
            <a:r>
              <a:rPr lang="sk-SK" dirty="0" smtClean="0"/>
              <a:t> architektúra</a:t>
            </a:r>
            <a:endParaRPr lang="fr-FR" dirty="0"/>
          </a:p>
          <a:p>
            <a:pPr lvl="1" indent="-230712">
              <a:spcBef>
                <a:spcPts val="1067"/>
              </a:spcBef>
              <a:spcAft>
                <a:spcPts val="0"/>
              </a:spcAft>
            </a:pPr>
            <a:r>
              <a:rPr lang="sk-SK" dirty="0" smtClean="0"/>
              <a:t>Vývoj </a:t>
            </a:r>
            <a:r>
              <a:rPr lang="fr-FR" dirty="0" smtClean="0"/>
              <a:t>SW  </a:t>
            </a:r>
            <a:endParaRPr lang="fr-FR" dirty="0"/>
          </a:p>
          <a:p>
            <a:pPr lvl="1" indent="-230712">
              <a:spcBef>
                <a:spcPts val="1067"/>
              </a:spcBef>
              <a:spcAft>
                <a:spcPts val="0"/>
              </a:spcAft>
            </a:pPr>
            <a:r>
              <a:rPr lang="fr-FR" dirty="0" err="1" smtClean="0"/>
              <a:t>Profe</a:t>
            </a:r>
            <a:r>
              <a:rPr lang="sk-SK" dirty="0" err="1" smtClean="0"/>
              <a:t>sionálny</a:t>
            </a:r>
            <a:r>
              <a:rPr lang="sk-SK" dirty="0" smtClean="0"/>
              <a:t> </a:t>
            </a:r>
            <a:r>
              <a:rPr lang="sk-SK" dirty="0" err="1" smtClean="0"/>
              <a:t>testing</a:t>
            </a:r>
            <a:endParaRPr lang="fr-FR" dirty="0"/>
          </a:p>
          <a:p>
            <a:pPr indent="-228594">
              <a:spcBef>
                <a:spcPts val="1067"/>
              </a:spcBef>
              <a:spcAft>
                <a:spcPts val="0"/>
              </a:spcAft>
            </a:pPr>
            <a:r>
              <a:rPr lang="fr-FR" dirty="0" smtClean="0"/>
              <a:t>A</a:t>
            </a:r>
            <a:r>
              <a:rPr lang="sk-SK" dirty="0" err="1" smtClean="0"/>
              <a:t>ktívna</a:t>
            </a:r>
            <a:r>
              <a:rPr lang="sk-SK" dirty="0" smtClean="0"/>
              <a:t> spolupráca so vzdelávacími inštitúciami od vysokých po základné školy. </a:t>
            </a:r>
          </a:p>
          <a:p>
            <a:pPr indent="-228594">
              <a:spcBef>
                <a:spcPts val="1067"/>
              </a:spcBef>
              <a:spcAft>
                <a:spcPts val="0"/>
              </a:spcAft>
            </a:pPr>
            <a:r>
              <a:rPr lang="sk-SK" dirty="0" smtClean="0"/>
              <a:t>Člen IT klastrov v Košiciach a Žiline. </a:t>
            </a:r>
            <a:endParaRPr lang="fr-FR" dirty="0"/>
          </a:p>
        </p:txBody>
      </p:sp>
      <p:pic>
        <p:nvPicPr>
          <p:cNvPr id="451" name="Shape 4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99197" y="1640087"/>
            <a:ext cx="5731823" cy="317070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5573486" y="6355614"/>
            <a:ext cx="1123405" cy="1758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7472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362" y="2797193"/>
            <a:ext cx="9720072" cy="1499616"/>
          </a:xfrm>
        </p:spPr>
        <p:txBody>
          <a:bodyPr>
            <a:normAutofit/>
          </a:bodyPr>
          <a:lstStyle/>
          <a:p>
            <a:r>
              <a:rPr lang="sk-SK" dirty="0" err="1" smtClean="0"/>
              <a:t>Soš</a:t>
            </a:r>
            <a:r>
              <a:rPr lang="sk-SK" dirty="0" smtClean="0"/>
              <a:t> DNEPERSKÁ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964362" y="6408122"/>
            <a:ext cx="10263276" cy="404364"/>
            <a:chOff x="953926" y="6385134"/>
            <a:chExt cx="10263276" cy="404364"/>
          </a:xfrm>
        </p:grpSpPr>
        <p:pic>
          <p:nvPicPr>
            <p:cNvPr id="7" name="Picture 6" descr="SOVY_FB_logo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926" y="6460144"/>
              <a:ext cx="1587932" cy="254344"/>
            </a:xfrm>
            <a:prstGeom prst="rect">
              <a:avLst/>
            </a:prstGeom>
          </p:spPr>
        </p:pic>
        <p:pic>
          <p:nvPicPr>
            <p:cNvPr id="8" name="Picture 7" descr="sovy_WWW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4699" y="6468199"/>
              <a:ext cx="1522765" cy="238234"/>
            </a:xfrm>
            <a:prstGeom prst="rect">
              <a:avLst/>
            </a:prstGeom>
          </p:spPr>
        </p:pic>
        <p:pic>
          <p:nvPicPr>
            <p:cNvPr id="9" name="Picture 8" descr="SOVY_LOGO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0305" y="6385134"/>
              <a:ext cx="1601555" cy="404364"/>
            </a:xfrm>
            <a:prstGeom prst="rect">
              <a:avLst/>
            </a:prstGeom>
          </p:spPr>
        </p:pic>
        <p:pic>
          <p:nvPicPr>
            <p:cNvPr id="10" name="Picture 9" descr="GL_logo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4702" y="6407316"/>
              <a:ext cx="1942500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5906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sk-SK" dirty="0"/>
              <a:t>ÚKROMNÁ ODBORNÁ ŠKOLA DNEPERSKÁ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alpha val="50000"/>
            </a:schemeClr>
          </a:solidFill>
        </p:spPr>
        <p:txBody>
          <a:bodyPr>
            <a:normAutofit/>
          </a:bodyPr>
          <a:lstStyle/>
          <a:p>
            <a:pPr marL="0" indent="0">
              <a:buSzPct val="70000"/>
              <a:buNone/>
            </a:pPr>
            <a:r>
              <a:rPr lang="sk-SK" dirty="0">
                <a:solidFill>
                  <a:schemeClr val="accent2">
                    <a:lumMod val="75000"/>
                  </a:schemeClr>
                </a:solidFill>
              </a:rPr>
              <a:t>Otvorenie </a:t>
            </a:r>
            <a:r>
              <a:rPr lang="sk-SK" dirty="0" smtClean="0">
                <a:solidFill>
                  <a:schemeClr val="accent2">
                    <a:lumMod val="75000"/>
                  </a:schemeClr>
                </a:solidFill>
              </a:rPr>
              <a:t>školy:</a:t>
            </a:r>
            <a:r>
              <a:rPr lang="sk-SK" dirty="0" smtClean="0"/>
              <a:t>		01.09.2012</a:t>
            </a:r>
            <a:endParaRPr lang="sk-SK" dirty="0"/>
          </a:p>
          <a:p>
            <a:pPr marL="0" indent="0">
              <a:buSzPct val="70000"/>
              <a:buNone/>
            </a:pPr>
            <a:r>
              <a:rPr lang="sk-SK" dirty="0">
                <a:solidFill>
                  <a:schemeClr val="accent2">
                    <a:lumMod val="75000"/>
                  </a:schemeClr>
                </a:solidFill>
              </a:rPr>
              <a:t>Študijný </a:t>
            </a:r>
            <a:r>
              <a:rPr lang="sk-SK" dirty="0" smtClean="0">
                <a:solidFill>
                  <a:schemeClr val="accent2">
                    <a:lumMod val="75000"/>
                  </a:schemeClr>
                </a:solidFill>
              </a:rPr>
              <a:t>odbor:</a:t>
            </a:r>
            <a:r>
              <a:rPr lang="sk-SK" dirty="0" smtClean="0"/>
              <a:t>		POČÍTAČOVÉ </a:t>
            </a:r>
            <a:r>
              <a:rPr lang="sk-SK" dirty="0"/>
              <a:t>SYSTÉMY – trojročné pomaturitné štúdium</a:t>
            </a:r>
          </a:p>
          <a:p>
            <a:pPr marL="0" indent="0">
              <a:buSzPct val="70000"/>
              <a:buNone/>
            </a:pPr>
            <a:r>
              <a:rPr lang="sk-SK" dirty="0">
                <a:solidFill>
                  <a:schemeClr val="accent2">
                    <a:lumMod val="75000"/>
                  </a:schemeClr>
                </a:solidFill>
              </a:rPr>
              <a:t>Ukončenie </a:t>
            </a:r>
            <a:r>
              <a:rPr lang="sk-SK" dirty="0" smtClean="0">
                <a:solidFill>
                  <a:schemeClr val="accent2">
                    <a:lumMod val="75000"/>
                  </a:schemeClr>
                </a:solidFill>
              </a:rPr>
              <a:t>štúdia:</a:t>
            </a:r>
            <a:r>
              <a:rPr lang="sk-SK" dirty="0" smtClean="0"/>
              <a:t>	Absolventská </a:t>
            </a:r>
            <a:r>
              <a:rPr lang="sk-SK" dirty="0"/>
              <a:t>skúška, získanie titulu – diplomovaný špecialista </a:t>
            </a:r>
            <a:r>
              <a:rPr lang="sk-SK" dirty="0" smtClean="0"/>
              <a:t>			IT </a:t>
            </a:r>
            <a:r>
              <a:rPr lang="sk-SK" dirty="0"/>
              <a:t>(DIS</a:t>
            </a:r>
            <a:r>
              <a:rPr lang="sk-SK" dirty="0" smtClean="0"/>
              <a:t>)</a:t>
            </a:r>
          </a:p>
          <a:p>
            <a:pPr marL="0" indent="0">
              <a:buSzPct val="70000"/>
              <a:buNone/>
            </a:pPr>
            <a:r>
              <a:rPr lang="sk-SK" dirty="0"/>
              <a:t>Od 1.9.2015 škola pripravuje programátorov – </a:t>
            </a:r>
            <a:r>
              <a:rPr lang="sk-SK" dirty="0" err="1"/>
              <a:t>vyvojárov</a:t>
            </a:r>
            <a:r>
              <a:rPr lang="sk-SK" dirty="0"/>
              <a:t> pre IT firmu </a:t>
            </a:r>
            <a:r>
              <a:rPr lang="sk-SK" dirty="0" err="1"/>
              <a:t>GlobalLogic</a:t>
            </a:r>
            <a:r>
              <a:rPr lang="sk-SK" dirty="0"/>
              <a:t>.</a:t>
            </a:r>
          </a:p>
          <a:p>
            <a:pPr marL="0" indent="0">
              <a:buSzPct val="70000"/>
              <a:buNone/>
            </a:pPr>
            <a:endParaRPr lang="sk-SK" dirty="0" smtClean="0"/>
          </a:p>
          <a:p>
            <a:pPr marL="0" indent="0">
              <a:buSzPct val="70000"/>
              <a:buNone/>
            </a:pPr>
            <a:endParaRPr lang="sk-SK" dirty="0" smtClean="0"/>
          </a:p>
          <a:p>
            <a:pPr marL="0" indent="0">
              <a:buSzPct val="70000"/>
              <a:buNone/>
            </a:pPr>
            <a:endParaRPr lang="sk-S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533" y="4370342"/>
            <a:ext cx="10706100" cy="24193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6748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568" y="4984199"/>
            <a:ext cx="7772400" cy="1463040"/>
          </a:xfrm>
        </p:spPr>
        <p:txBody>
          <a:bodyPr>
            <a:normAutofit/>
          </a:bodyPr>
          <a:lstStyle/>
          <a:p>
            <a:pPr algn="ctr"/>
            <a:r>
              <a:rPr lang="sk-SK" sz="1000" dirty="0" smtClean="0"/>
              <a:t> </a:t>
            </a:r>
            <a:endParaRPr lang="en-US" dirty="0"/>
          </a:p>
        </p:txBody>
      </p:sp>
      <p:sp>
        <p:nvSpPr>
          <p:cNvPr id="4" name="Obdĺžnik 3"/>
          <p:cNvSpPr/>
          <p:nvPr/>
        </p:nvSpPr>
        <p:spPr>
          <a:xfrm>
            <a:off x="364421" y="657066"/>
            <a:ext cx="6096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sk-SK" altLang="sk-SK" dirty="0" smtClean="0">
                <a:latin typeface="Verdana" panose="020B0604030504040204" pitchFamily="34" charset="0"/>
              </a:rPr>
              <a:t>- </a:t>
            </a:r>
            <a:r>
              <a:rPr lang="sk-SK" altLang="sk-SK" sz="2000" dirty="0" smtClean="0">
                <a:latin typeface="Verdana" panose="020B0604030504040204" pitchFamily="34" charset="0"/>
              </a:rPr>
              <a:t>osvojiť </a:t>
            </a:r>
            <a:r>
              <a:rPr lang="sk-SK" altLang="sk-SK" sz="2000" dirty="0">
                <a:latin typeface="Verdana" panose="020B0604030504040204" pitchFamily="34" charset="0"/>
              </a:rPr>
              <a:t>si základné pracovné postupy pre algoritmický návrh, implementáciu, testovanie a nasadenie nových softvérových prostriedkov v IKT </a:t>
            </a:r>
          </a:p>
          <a:p>
            <a:endParaRPr lang="sk-SK" altLang="sk-SK" sz="2000" dirty="0">
              <a:latin typeface="Verdana" panose="020B0604030504040204" pitchFamily="34" charset="0"/>
            </a:endParaRPr>
          </a:p>
          <a:p>
            <a:pPr algn="just">
              <a:buFontTx/>
              <a:buChar char="-"/>
            </a:pPr>
            <a:r>
              <a:rPr lang="sk-SK" altLang="sk-SK" sz="2000" dirty="0" smtClean="0">
                <a:latin typeface="Verdana" panose="020B0604030504040204" pitchFamily="34" charset="0"/>
              </a:rPr>
              <a:t>     ovládanie  </a:t>
            </a:r>
            <a:r>
              <a:rPr lang="sk-SK" altLang="sk-SK" sz="2000" dirty="0">
                <a:latin typeface="Verdana" panose="020B0604030504040204" pitchFamily="34" charset="0"/>
              </a:rPr>
              <a:t>programovacieho jazyka podľa požiadaviek IT firmy</a:t>
            </a:r>
          </a:p>
          <a:p>
            <a:pPr>
              <a:buFontTx/>
              <a:buChar char="-"/>
            </a:pPr>
            <a:endParaRPr lang="sk-SK" altLang="sk-SK" sz="2000" dirty="0">
              <a:latin typeface="Verdana" panose="020B0604030504040204" pitchFamily="34" charset="0"/>
            </a:endParaRPr>
          </a:p>
          <a:p>
            <a:pPr algn="just"/>
            <a:r>
              <a:rPr lang="sk-SK" altLang="sk-SK" sz="2000" dirty="0">
                <a:latin typeface="Verdana" panose="020B0604030504040204" pitchFamily="34" charset="0"/>
              </a:rPr>
              <a:t>- ovládať terminológiu a pokročilé pracovné postupy pre návrh integrovaných IKT riešení</a:t>
            </a:r>
          </a:p>
        </p:txBody>
      </p:sp>
      <p:sp>
        <p:nvSpPr>
          <p:cNvPr id="5" name="Obdĺžnik 4"/>
          <p:cNvSpPr/>
          <p:nvPr/>
        </p:nvSpPr>
        <p:spPr>
          <a:xfrm>
            <a:off x="364421" y="5330998"/>
            <a:ext cx="790133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sk-SK" altLang="sk-SK" sz="4400" dirty="0">
                <a:effectLst>
                  <a:outerShdw blurRad="38100" dist="38100" dir="2700000" algn="tl">
                    <a:srgbClr val="C0C0C0"/>
                  </a:outerShdw>
                </a:effectLst>
                <a:latin typeface="Tw Cen MT" panose="020B0602020104020603" pitchFamily="34" charset="-18"/>
                <a:cs typeface="Times New Roman" panose="02020603050405020304" pitchFamily="18" charset="0"/>
              </a:rPr>
              <a:t>Profil absolventa Akadémie SOVY</a:t>
            </a:r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509" y="4734260"/>
            <a:ext cx="1420371" cy="1712979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812671" y="752707"/>
            <a:ext cx="5295676" cy="297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85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Učebný plán  2017-2018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497107" y="1783982"/>
          <a:ext cx="8525433" cy="45182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9033">
                  <a:extLst>
                    <a:ext uri="{9D8B030D-6E8A-4147-A177-3AD203B41FA5}">
                      <a16:colId xmlns="" xmlns:a16="http://schemas.microsoft.com/office/drawing/2014/main" val="2561533643"/>
                    </a:ext>
                  </a:extLst>
                </a:gridCol>
                <a:gridCol w="2426211">
                  <a:extLst>
                    <a:ext uri="{9D8B030D-6E8A-4147-A177-3AD203B41FA5}">
                      <a16:colId xmlns="" xmlns:a16="http://schemas.microsoft.com/office/drawing/2014/main" val="3681788809"/>
                    </a:ext>
                  </a:extLst>
                </a:gridCol>
                <a:gridCol w="808737">
                  <a:extLst>
                    <a:ext uri="{9D8B030D-6E8A-4147-A177-3AD203B41FA5}">
                      <a16:colId xmlns="" xmlns:a16="http://schemas.microsoft.com/office/drawing/2014/main" val="2787800835"/>
                    </a:ext>
                  </a:extLst>
                </a:gridCol>
                <a:gridCol w="808737">
                  <a:extLst>
                    <a:ext uri="{9D8B030D-6E8A-4147-A177-3AD203B41FA5}">
                      <a16:colId xmlns="" xmlns:a16="http://schemas.microsoft.com/office/drawing/2014/main" val="3973838844"/>
                    </a:ext>
                  </a:extLst>
                </a:gridCol>
                <a:gridCol w="673947">
                  <a:extLst>
                    <a:ext uri="{9D8B030D-6E8A-4147-A177-3AD203B41FA5}">
                      <a16:colId xmlns="" xmlns:a16="http://schemas.microsoft.com/office/drawing/2014/main" val="4085477031"/>
                    </a:ext>
                  </a:extLst>
                </a:gridCol>
                <a:gridCol w="673947">
                  <a:extLst>
                    <a:ext uri="{9D8B030D-6E8A-4147-A177-3AD203B41FA5}">
                      <a16:colId xmlns="" xmlns:a16="http://schemas.microsoft.com/office/drawing/2014/main" val="1780032350"/>
                    </a:ext>
                  </a:extLst>
                </a:gridCol>
                <a:gridCol w="673947">
                  <a:extLst>
                    <a:ext uri="{9D8B030D-6E8A-4147-A177-3AD203B41FA5}">
                      <a16:colId xmlns="" xmlns:a16="http://schemas.microsoft.com/office/drawing/2014/main" val="2425622307"/>
                    </a:ext>
                  </a:extLst>
                </a:gridCol>
                <a:gridCol w="673947">
                  <a:extLst>
                    <a:ext uri="{9D8B030D-6E8A-4147-A177-3AD203B41FA5}">
                      <a16:colId xmlns="" xmlns:a16="http://schemas.microsoft.com/office/drawing/2014/main" val="2306626964"/>
                    </a:ext>
                  </a:extLst>
                </a:gridCol>
                <a:gridCol w="673947">
                  <a:extLst>
                    <a:ext uri="{9D8B030D-6E8A-4147-A177-3AD203B41FA5}">
                      <a16:colId xmlns="" xmlns:a16="http://schemas.microsoft.com/office/drawing/2014/main" val="906749711"/>
                    </a:ext>
                  </a:extLst>
                </a:gridCol>
                <a:gridCol w="673947">
                  <a:extLst>
                    <a:ext uri="{9D8B030D-6E8A-4147-A177-3AD203B41FA5}">
                      <a16:colId xmlns="" xmlns:a16="http://schemas.microsoft.com/office/drawing/2014/main" val="3110932501"/>
                    </a:ext>
                  </a:extLst>
                </a:gridCol>
                <a:gridCol w="219033">
                  <a:extLst>
                    <a:ext uri="{9D8B030D-6E8A-4147-A177-3AD203B41FA5}">
                      <a16:colId xmlns="" xmlns:a16="http://schemas.microsoft.com/office/drawing/2014/main" val="3006208100"/>
                    </a:ext>
                  </a:extLst>
                </a:gridCol>
              </a:tblGrid>
              <a:tr h="2596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="" xmlns:a16="http://schemas.microsoft.com/office/drawing/2014/main" val="683565255"/>
                  </a:ext>
                </a:extLst>
              </a:tr>
              <a:tr h="2726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 rowSpan="2"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Názvy predmetov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Počet týždenných vyučovacích hodín v ročníku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="" xmlns:a16="http://schemas.microsoft.com/office/drawing/2014/main" val="590561553"/>
                  </a:ext>
                </a:extLst>
              </a:tr>
              <a:tr h="2726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100" dirty="0" smtClean="0">
                          <a:solidFill>
                            <a:schemeClr val="tx1"/>
                          </a:solidFill>
                          <a:effectLst/>
                        </a:rPr>
                        <a:t>1.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2.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3.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="" xmlns:a16="http://schemas.microsoft.com/office/drawing/2014/main" val="1199664846"/>
                  </a:ext>
                </a:extLst>
              </a:tr>
              <a:tr h="2726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Polroky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1.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2.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1.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2.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1.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2.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="" xmlns:a16="http://schemas.microsoft.com/office/drawing/2014/main" val="3548304495"/>
                  </a:ext>
                </a:extLst>
              </a:tr>
              <a:tr h="2596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Anglický jazyk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="" xmlns:a16="http://schemas.microsoft.com/office/drawing/2014/main" val="478039549"/>
                  </a:ext>
                </a:extLst>
              </a:tr>
              <a:tr h="2596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Zákaznícka orientácia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="" xmlns:a16="http://schemas.microsoft.com/office/drawing/2014/main" val="2474586961"/>
                  </a:ext>
                </a:extLst>
              </a:tr>
              <a:tr h="2596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Projektový manažment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="" xmlns:a16="http://schemas.microsoft.com/office/drawing/2014/main" val="2470158625"/>
                  </a:ext>
                </a:extLst>
              </a:tr>
              <a:tr h="2596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Základy IKT - windows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="" xmlns:a16="http://schemas.microsoft.com/office/drawing/2014/main" val="3831217604"/>
                  </a:ext>
                </a:extLst>
              </a:tr>
              <a:tr h="2596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Základy IKT - android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="" xmlns:a16="http://schemas.microsoft.com/office/drawing/2014/main" val="123834214"/>
                  </a:ext>
                </a:extLst>
              </a:tr>
              <a:tr h="5323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Základy aplikačných systémov </a:t>
                      </a:r>
                      <a:br>
                        <a:rPr lang="sk-SK" sz="1000">
                          <a:effectLst/>
                        </a:rPr>
                      </a:br>
                      <a:r>
                        <a:rPr lang="sk-SK" sz="1000">
                          <a:effectLst/>
                        </a:rPr>
                        <a:t>databázy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="" xmlns:a16="http://schemas.microsoft.com/office/drawing/2014/main" val="2673885935"/>
                  </a:ext>
                </a:extLst>
              </a:tr>
              <a:tr h="2726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Spracovanie informácií security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="" xmlns:a16="http://schemas.microsoft.com/office/drawing/2014/main" val="1358192415"/>
                  </a:ext>
                </a:extLst>
              </a:tr>
              <a:tr h="2726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Programovanie a skriptovanie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="" xmlns:a16="http://schemas.microsoft.com/office/drawing/2014/main" val="4245979143"/>
                  </a:ext>
                </a:extLst>
              </a:tr>
              <a:tr h="2726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Praktické cvičenia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="" xmlns:a16="http://schemas.microsoft.com/office/drawing/2014/main" val="388515670"/>
                  </a:ext>
                </a:extLst>
              </a:tr>
              <a:tr h="2596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Zaverečný projekt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="" xmlns:a16="http://schemas.microsoft.com/office/drawing/2014/main" val="2464407517"/>
                  </a:ext>
                </a:extLst>
              </a:tr>
              <a:tr h="2726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Odborná prax - súvislá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="" xmlns:a16="http://schemas.microsoft.com/office/drawing/2014/main" val="308510683"/>
                  </a:ext>
                </a:extLst>
              </a:tr>
              <a:tr h="2596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="" xmlns:a16="http://schemas.microsoft.com/office/drawing/2014/main" val="2909284520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671763" y="26400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hlinkClick r:id="rId2"/>
          </p:cNvPr>
          <p:cNvSpPr>
            <a:spLocks noChangeArrowheads="1"/>
          </p:cNvSpPr>
          <p:nvPr/>
        </p:nvSpPr>
        <p:spPr bwMode="auto">
          <a:xfrm>
            <a:off x="2271713" y="273640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8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177</TotalTime>
  <Words>536</Words>
  <Application>Microsoft Office PowerPoint</Application>
  <PresentationFormat>Vlastná</PresentationFormat>
  <Paragraphs>183</Paragraphs>
  <Slides>13</Slides>
  <Notes>2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4" baseType="lpstr">
      <vt:lpstr>Integral</vt:lpstr>
      <vt:lpstr>AKADÉMIA SOVY – RÝCHLEJŠIA CESTA DO PRAXE  </vt:lpstr>
      <vt:lpstr>AGENDA</vt:lpstr>
      <vt:lpstr>GlobalLogic </vt:lpstr>
      <vt:lpstr>GlobalLogic vo svete</vt:lpstr>
      <vt:lpstr>GlobalLogic na Slovensku</vt:lpstr>
      <vt:lpstr>Soš DNEPERSKÁ</vt:lpstr>
      <vt:lpstr>SÚKROMNÁ ODBORNÁ ŠKOLA DNEPERSKÁ</vt:lpstr>
      <vt:lpstr> </vt:lpstr>
      <vt:lpstr>Učebný plán  2017-2018</vt:lpstr>
      <vt:lpstr> </vt:lpstr>
      <vt:lpstr>VZDELÁVANIE PRE PRAX: AKADÉMIA SOVY</vt:lpstr>
      <vt:lpstr>VZDELÁVANIE PRE PRAX: AKADÉMIA SOVY</vt:lpstr>
      <vt:lpstr>Ďakujeme za pozornosť.  </vt:lpstr>
    </vt:vector>
  </TitlesOfParts>
  <Company>GlobalLogic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AKADÉMIA SOVY – RÝCHLEJŠIA CESTA DO PRAXE</dc:title>
  <dc:creator>Kristina Kerteszova</dc:creator>
  <cp:lastModifiedBy>Kubova Henrieta</cp:lastModifiedBy>
  <cp:revision>38</cp:revision>
  <cp:lastPrinted>2018-03-20T12:41:42Z</cp:lastPrinted>
  <dcterms:created xsi:type="dcterms:W3CDTF">2017-04-19T02:35:55Z</dcterms:created>
  <dcterms:modified xsi:type="dcterms:W3CDTF">2018-03-21T10:51:22Z</dcterms:modified>
</cp:coreProperties>
</file>