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0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-1650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3750D-0AFF-4522-97CD-A157AA81D51D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112FBA67-4ED5-4DB9-A68B-9EA173C13615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sk-SK" sz="1600" dirty="0" smtClean="0"/>
            <a:t>rakúski a španielski Habsburgovci Poľské kráľovstvo, pápež, niektoré nemecké kniežatstvá</a:t>
          </a:r>
          <a:endParaRPr lang="sk-SK" sz="1600" dirty="0"/>
        </a:p>
      </dgm:t>
    </dgm:pt>
    <dgm:pt modelId="{79B7A7EF-128C-4DE0-9736-EA5532009340}" type="parTrans" cxnId="{D40E8487-DAD3-4552-B5E3-7D9238165D3C}">
      <dgm:prSet/>
      <dgm:spPr/>
      <dgm:t>
        <a:bodyPr/>
        <a:lstStyle/>
        <a:p>
          <a:endParaRPr lang="sk-SK"/>
        </a:p>
      </dgm:t>
    </dgm:pt>
    <dgm:pt modelId="{AC64727C-7425-495C-BA69-98D973942CDB}" type="sibTrans" cxnId="{D40E8487-DAD3-4552-B5E3-7D9238165D3C}">
      <dgm:prSet/>
      <dgm:spPr/>
      <dgm:t>
        <a:bodyPr/>
        <a:lstStyle/>
        <a:p>
          <a:endParaRPr lang="sk-SK"/>
        </a:p>
      </dgm:t>
    </dgm:pt>
    <dgm:pt modelId="{9ADE4247-9BD8-45C3-B4D5-3024BF1FD994}">
      <dgm:prSet phldrT="[Text]"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sk-SK" sz="1600" dirty="0" smtClean="0"/>
            <a:t>nekatolícke štáty Holandsko, Dánsko, Nórsko, Anglicko, Švédsko, nemecké kniežatá                          v Protestantskej únii a nekatolícke uhorské a české stavy, ako aj katolícke Francúzsko</a:t>
          </a:r>
          <a:endParaRPr lang="sk-SK" sz="1600" dirty="0"/>
        </a:p>
      </dgm:t>
    </dgm:pt>
    <dgm:pt modelId="{F6E2AF1F-953A-4560-BA20-842A9F3EAE1E}" type="parTrans" cxnId="{EB6B0B6D-9F8A-45E5-9094-125DA21D6F98}">
      <dgm:prSet/>
      <dgm:spPr/>
      <dgm:t>
        <a:bodyPr/>
        <a:lstStyle/>
        <a:p>
          <a:endParaRPr lang="sk-SK"/>
        </a:p>
      </dgm:t>
    </dgm:pt>
    <dgm:pt modelId="{A05F9AE9-C1CF-4432-8037-C1F446BCD65D}" type="sibTrans" cxnId="{EB6B0B6D-9F8A-45E5-9094-125DA21D6F98}">
      <dgm:prSet/>
      <dgm:spPr/>
      <dgm:t>
        <a:bodyPr/>
        <a:lstStyle/>
        <a:p>
          <a:endParaRPr lang="sk-SK"/>
        </a:p>
      </dgm:t>
    </dgm:pt>
    <dgm:pt modelId="{04765C02-0BD8-43ED-98A7-E14483532B0A}" type="pres">
      <dgm:prSet presAssocID="{1783750D-0AFF-4522-97CD-A157AA81D51D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75BF02AE-5B0E-45BC-B941-CA2835058467}" type="pres">
      <dgm:prSet presAssocID="{1783750D-0AFF-4522-97CD-A157AA81D51D}" presName="dummyMaxCanvas" presStyleCnt="0"/>
      <dgm:spPr/>
    </dgm:pt>
    <dgm:pt modelId="{565D94F3-66ED-486D-89CF-F9B26342EB40}" type="pres">
      <dgm:prSet presAssocID="{1783750D-0AFF-4522-97CD-A157AA81D51D}" presName="parentComposite" presStyleCnt="0"/>
      <dgm:spPr/>
    </dgm:pt>
    <dgm:pt modelId="{5ACA9D47-E966-4D48-85E3-CCD913E17598}" type="pres">
      <dgm:prSet presAssocID="{1783750D-0AFF-4522-97CD-A157AA81D51D}" presName="parent1" presStyleLbl="alignAccFollowNode1" presStyleIdx="0" presStyleCnt="4" custScaleX="142812" custScaleY="338587" custLinFactY="72674" custLinFactNeighborX="-5803" custLinFactNeighborY="100000">
        <dgm:presLayoutVars>
          <dgm:chMax val="4"/>
        </dgm:presLayoutVars>
      </dgm:prSet>
      <dgm:spPr/>
      <dgm:t>
        <a:bodyPr/>
        <a:lstStyle/>
        <a:p>
          <a:endParaRPr lang="sk-SK"/>
        </a:p>
      </dgm:t>
    </dgm:pt>
    <dgm:pt modelId="{ED81C003-33B4-4DAA-B9D0-A107CCD349CA}" type="pres">
      <dgm:prSet presAssocID="{1783750D-0AFF-4522-97CD-A157AA81D51D}" presName="parent2" presStyleLbl="alignAccFollowNode1" presStyleIdx="1" presStyleCnt="4" custScaleX="149760" custScaleY="346574" custLinFactY="69202" custLinFactNeighborX="7239" custLinFactNeighborY="100000">
        <dgm:presLayoutVars>
          <dgm:chMax val="4"/>
        </dgm:presLayoutVars>
      </dgm:prSet>
      <dgm:spPr/>
      <dgm:t>
        <a:bodyPr/>
        <a:lstStyle/>
        <a:p>
          <a:endParaRPr lang="sk-SK"/>
        </a:p>
      </dgm:t>
    </dgm:pt>
    <dgm:pt modelId="{472186B1-2E26-40E9-A7D0-F03140E46ABB}" type="pres">
      <dgm:prSet presAssocID="{1783750D-0AFF-4522-97CD-A157AA81D51D}" presName="childrenComposite" presStyleCnt="0"/>
      <dgm:spPr/>
    </dgm:pt>
    <dgm:pt modelId="{9325C713-F111-4EE1-88D3-F3F52CC305E9}" type="pres">
      <dgm:prSet presAssocID="{1783750D-0AFF-4522-97CD-A157AA81D51D}" presName="dummyMaxCanvas_ChildArea" presStyleCnt="0"/>
      <dgm:spPr/>
    </dgm:pt>
    <dgm:pt modelId="{EA88FE1B-41F9-4016-B369-75E1FC5390AE}" type="pres">
      <dgm:prSet presAssocID="{1783750D-0AFF-4522-97CD-A157AA81D51D}" presName="fulcrum" presStyleLbl="alignAccFollowNode1" presStyleIdx="2" presStyleCnt="4"/>
      <dgm:spPr>
        <a:solidFill>
          <a:schemeClr val="accent2">
            <a:lumMod val="50000"/>
            <a:alpha val="90000"/>
          </a:schemeClr>
        </a:solidFill>
      </dgm:spPr>
    </dgm:pt>
    <dgm:pt modelId="{40E34A80-1B61-4E6F-A9CF-0CAF8C6DA9FD}" type="pres">
      <dgm:prSet presAssocID="{1783750D-0AFF-4522-97CD-A157AA81D51D}" presName="balance_00" presStyleLbl="alignAccFollowNode1" presStyleIdx="3" presStyleCnt="4">
        <dgm:presLayoutVars>
          <dgm:bulletEnabled val="1"/>
        </dgm:presLayoutVars>
      </dgm:prSet>
      <dgm:spPr>
        <a:solidFill>
          <a:schemeClr val="accent2">
            <a:lumMod val="50000"/>
            <a:alpha val="90000"/>
          </a:schemeClr>
        </a:solidFill>
      </dgm:spPr>
    </dgm:pt>
  </dgm:ptLst>
  <dgm:cxnLst>
    <dgm:cxn modelId="{92747BBF-A5B6-4785-BE31-ED4C09B99BA6}" type="presOf" srcId="{1783750D-0AFF-4522-97CD-A157AA81D51D}" destId="{04765C02-0BD8-43ED-98A7-E14483532B0A}" srcOrd="0" destOrd="0" presId="urn:microsoft.com/office/officeart/2005/8/layout/balance1"/>
    <dgm:cxn modelId="{EB6B0B6D-9F8A-45E5-9094-125DA21D6F98}" srcId="{1783750D-0AFF-4522-97CD-A157AA81D51D}" destId="{9ADE4247-9BD8-45C3-B4D5-3024BF1FD994}" srcOrd="1" destOrd="0" parTransId="{F6E2AF1F-953A-4560-BA20-842A9F3EAE1E}" sibTransId="{A05F9AE9-C1CF-4432-8037-C1F446BCD65D}"/>
    <dgm:cxn modelId="{D40E8487-DAD3-4552-B5E3-7D9238165D3C}" srcId="{1783750D-0AFF-4522-97CD-A157AA81D51D}" destId="{112FBA67-4ED5-4DB9-A68B-9EA173C13615}" srcOrd="0" destOrd="0" parTransId="{79B7A7EF-128C-4DE0-9736-EA5532009340}" sibTransId="{AC64727C-7425-495C-BA69-98D973942CDB}"/>
    <dgm:cxn modelId="{27036134-5A9B-44E6-AF7D-8EC78231C7F4}" type="presOf" srcId="{9ADE4247-9BD8-45C3-B4D5-3024BF1FD994}" destId="{ED81C003-33B4-4DAA-B9D0-A107CCD349CA}" srcOrd="0" destOrd="0" presId="urn:microsoft.com/office/officeart/2005/8/layout/balance1"/>
    <dgm:cxn modelId="{2DB3C09F-6A60-4788-B8DC-CC0D4BADA211}" type="presOf" srcId="{112FBA67-4ED5-4DB9-A68B-9EA173C13615}" destId="{5ACA9D47-E966-4D48-85E3-CCD913E17598}" srcOrd="0" destOrd="0" presId="urn:microsoft.com/office/officeart/2005/8/layout/balance1"/>
    <dgm:cxn modelId="{2B8837A6-5E6E-4B57-95D8-124E46D239FB}" type="presParOf" srcId="{04765C02-0BD8-43ED-98A7-E14483532B0A}" destId="{75BF02AE-5B0E-45BC-B941-CA2835058467}" srcOrd="0" destOrd="0" presId="urn:microsoft.com/office/officeart/2005/8/layout/balance1"/>
    <dgm:cxn modelId="{538CC017-1EA1-4910-99DC-4AE2D6461C9F}" type="presParOf" srcId="{04765C02-0BD8-43ED-98A7-E14483532B0A}" destId="{565D94F3-66ED-486D-89CF-F9B26342EB40}" srcOrd="1" destOrd="0" presId="urn:microsoft.com/office/officeart/2005/8/layout/balance1"/>
    <dgm:cxn modelId="{3658E302-5C08-4FD0-A566-AFE698D11343}" type="presParOf" srcId="{565D94F3-66ED-486D-89CF-F9B26342EB40}" destId="{5ACA9D47-E966-4D48-85E3-CCD913E17598}" srcOrd="0" destOrd="0" presId="urn:microsoft.com/office/officeart/2005/8/layout/balance1"/>
    <dgm:cxn modelId="{EC64191D-C30E-40FB-8728-164AA3F0C50F}" type="presParOf" srcId="{565D94F3-66ED-486D-89CF-F9B26342EB40}" destId="{ED81C003-33B4-4DAA-B9D0-A107CCD349CA}" srcOrd="1" destOrd="0" presId="urn:microsoft.com/office/officeart/2005/8/layout/balance1"/>
    <dgm:cxn modelId="{6C0EB786-D8BF-4A6A-AF8D-96B9805E656E}" type="presParOf" srcId="{04765C02-0BD8-43ED-98A7-E14483532B0A}" destId="{472186B1-2E26-40E9-A7D0-F03140E46ABB}" srcOrd="2" destOrd="0" presId="urn:microsoft.com/office/officeart/2005/8/layout/balance1"/>
    <dgm:cxn modelId="{12F1337C-FFC2-4B48-B055-D495C6DA59BC}" type="presParOf" srcId="{472186B1-2E26-40E9-A7D0-F03140E46ABB}" destId="{9325C713-F111-4EE1-88D3-F3F52CC305E9}" srcOrd="0" destOrd="0" presId="urn:microsoft.com/office/officeart/2005/8/layout/balance1"/>
    <dgm:cxn modelId="{77C15F97-5C92-4FA6-B6A0-652CAFFEBE89}" type="presParOf" srcId="{472186B1-2E26-40E9-A7D0-F03140E46ABB}" destId="{EA88FE1B-41F9-4016-B369-75E1FC5390AE}" srcOrd="1" destOrd="0" presId="urn:microsoft.com/office/officeart/2005/8/layout/balance1"/>
    <dgm:cxn modelId="{2910FD97-63A7-4232-9BD9-919A9103FDE2}" type="presParOf" srcId="{472186B1-2E26-40E9-A7D0-F03140E46ABB}" destId="{40E34A80-1B61-4E6F-A9CF-0CAF8C6DA9FD}" srcOrd="2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A9D47-E966-4D48-85E3-CCD913E17598}">
      <dsp:nvSpPr>
        <dsp:cNvPr id="0" name=""/>
        <dsp:cNvSpPr/>
      </dsp:nvSpPr>
      <dsp:spPr>
        <a:xfrm>
          <a:off x="623858" y="837491"/>
          <a:ext cx="1871669" cy="246525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 dirty="0" smtClean="0"/>
            <a:t>rakúski a španielski Habsburgovci Poľské kráľovstvo, pápež, niektoré nemecké kniežatstvá</a:t>
          </a:r>
          <a:endParaRPr lang="sk-SK" sz="1600" kern="1200" dirty="0"/>
        </a:p>
      </dsp:txBody>
      <dsp:txXfrm>
        <a:off x="678677" y="892310"/>
        <a:ext cx="1762031" cy="2355619"/>
      </dsp:txXfrm>
    </dsp:sp>
    <dsp:sp modelId="{ED81C003-33B4-4DAA-B9D0-A107CCD349CA}">
      <dsp:nvSpPr>
        <dsp:cNvPr id="0" name=""/>
        <dsp:cNvSpPr/>
      </dsp:nvSpPr>
      <dsp:spPr>
        <a:xfrm>
          <a:off x="2642318" y="783135"/>
          <a:ext cx="1962728" cy="2523410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600" kern="1200" dirty="0" smtClean="0"/>
            <a:t>nekatolícke štáty Holandsko, Dánsko, Nórsko, Anglicko, Švédsko, nemecké kniežatá                          v Protestantskej únii a nekatolícke uhorské a české stavy, ako aj katolícke Francúzsko</a:t>
          </a:r>
          <a:endParaRPr lang="sk-SK" sz="1600" kern="1200" dirty="0"/>
        </a:p>
      </dsp:txBody>
      <dsp:txXfrm>
        <a:off x="2699804" y="840621"/>
        <a:ext cx="1847756" cy="2408438"/>
      </dsp:txXfrm>
    </dsp:sp>
    <dsp:sp modelId="{EA88FE1B-41F9-4016-B369-75E1FC5390AE}">
      <dsp:nvSpPr>
        <dsp:cNvPr id="0" name=""/>
        <dsp:cNvSpPr/>
      </dsp:nvSpPr>
      <dsp:spPr>
        <a:xfrm>
          <a:off x="2332004" y="3543259"/>
          <a:ext cx="546076" cy="546076"/>
        </a:xfrm>
        <a:prstGeom prst="triangle">
          <a:avLst/>
        </a:prstGeom>
        <a:solidFill>
          <a:schemeClr val="accent2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34A80-1B61-4E6F-A9CF-0CAF8C6DA9FD}">
      <dsp:nvSpPr>
        <dsp:cNvPr id="0" name=""/>
        <dsp:cNvSpPr/>
      </dsp:nvSpPr>
      <dsp:spPr>
        <a:xfrm>
          <a:off x="966814" y="3314635"/>
          <a:ext cx="3276457" cy="221342"/>
        </a:xfrm>
        <a:prstGeom prst="rect">
          <a:avLst/>
        </a:prstGeom>
        <a:solidFill>
          <a:schemeClr val="accent2">
            <a:lumMod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012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28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782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3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961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3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8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801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93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506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79C0-B6ED-4FC3-8437-8A0C3D498081}" type="datetimeFigureOut">
              <a:rPr lang="sk-SK" smtClean="0"/>
              <a:t>18.04.2021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31B2-B1C3-4CA1-942B-4A19B06F56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7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Reformácia a protireformácia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5513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0369"/>
          </a:xfrm>
        </p:spPr>
        <p:txBody>
          <a:bodyPr>
            <a:normAutofit fontScale="90000"/>
          </a:bodyPr>
          <a:lstStyle/>
          <a:p>
            <a:r>
              <a:rPr lang="sk-SK" dirty="0"/>
              <a:t>Tridsaťročná vojna </a:t>
            </a:r>
            <a:r>
              <a:rPr lang="sk-SK" dirty="0" smtClean="0"/>
              <a:t>(1618-1648)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44381" y="1281869"/>
            <a:ext cx="8289421" cy="1734797"/>
          </a:xfrm>
        </p:spPr>
        <p:txBody>
          <a:bodyPr>
            <a:noAutofit/>
          </a:bodyPr>
          <a:lstStyle/>
          <a:p>
            <a:r>
              <a:rPr lang="sk-SK" sz="2400" dirty="0" smtClean="0"/>
              <a:t>konflikty medzi reformáciou a protireformáciou ktorú viedol Rím, prerástli do otvoreného konfliktu, ktorý zasiahol celú Európu a ktorej stredobodom </a:t>
            </a:r>
            <a:r>
              <a:rPr lang="sk-SK" sz="2400" dirty="0"/>
              <a:t>boli </a:t>
            </a:r>
            <a:r>
              <a:rPr lang="sk-SK" sz="2400" dirty="0" smtClean="0"/>
              <a:t>Čechy,</a:t>
            </a:r>
          </a:p>
          <a:p>
            <a:r>
              <a:rPr lang="sk-SK" sz="2400" dirty="0" smtClean="0"/>
              <a:t>podnet </a:t>
            </a:r>
            <a:r>
              <a:rPr lang="sk-SK" sz="2400" dirty="0"/>
              <a:t>na vojnu prišiel z Čiech – české stavovské povstanie (1618 – 1620) Habsburgovci porušovali náboženské slobody </a:t>
            </a:r>
            <a:r>
              <a:rPr lang="sk-SK" sz="2400" dirty="0" smtClean="0"/>
              <a:t>nekatolíkov.</a:t>
            </a:r>
            <a:endParaRPr lang="sk-SK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5498353"/>
              </p:ext>
            </p:extLst>
          </p:nvPr>
        </p:nvGraphicFramePr>
        <p:xfrm>
          <a:off x="-253525" y="2828658"/>
          <a:ext cx="5210086" cy="364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4" descr="Súvisiaci obrázok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H="1">
            <a:off x="4619274" y="3577995"/>
            <a:ext cx="4233363" cy="3143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76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mapa&#10;&#10;Automaticky generovaný popis">
            <a:extLst>
              <a:ext uri="{FF2B5EF4-FFF2-40B4-BE49-F238E27FC236}">
                <a16:creationId xmlns="" xmlns:a16="http://schemas.microsoft.com/office/drawing/2014/main" id="{40AC0B0B-7E09-494C-9738-6EB17E27CE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50" y="0"/>
            <a:ext cx="6503350" cy="6976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8931" y="0"/>
            <a:ext cx="3013907" cy="188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iebeh udalostí tridsaťročnej vojny z roku 1618 1648 je stručný ...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931" y="1883692"/>
            <a:ext cx="3013907" cy="1628118"/>
          </a:xfrm>
          <a:noFill/>
        </p:spPr>
      </p:pic>
      <p:pic>
        <p:nvPicPr>
          <p:cNvPr id="7" name="Obrázok 6" descr="Obrázok, na ktorom je vonkajšie, skala, dav&#10;&#10;Automaticky generovaný popis">
            <a:extLst>
              <a:ext uri="{FF2B5EF4-FFF2-40B4-BE49-F238E27FC236}">
                <a16:creationId xmlns="" xmlns:a16="http://schemas.microsoft.com/office/drawing/2014/main" id="{30CE9AD6-2CB4-42EB-A013-E522BA74BA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31" y="5217636"/>
            <a:ext cx="2679581" cy="1640364"/>
          </a:xfrm>
          <a:prstGeom prst="rect">
            <a:avLst/>
          </a:prstGeom>
        </p:spPr>
      </p:pic>
      <p:pic>
        <p:nvPicPr>
          <p:cNvPr id="2" name="Obrázok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8258"/>
            <a:ext cx="2640650" cy="17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22192" y="136732"/>
            <a:ext cx="6144425" cy="6605899"/>
          </a:xfrm>
        </p:spPr>
        <p:txBody>
          <a:bodyPr>
            <a:normAutofit/>
          </a:bodyPr>
          <a:lstStyle/>
          <a:p>
            <a:r>
              <a:rPr lang="sk-SK" sz="2400" dirty="0" smtClean="0"/>
              <a:t>náboženstvo </a:t>
            </a:r>
            <a:r>
              <a:rPr lang="sk-SK" sz="2400" dirty="0"/>
              <a:t>bolo iba </a:t>
            </a:r>
            <a:r>
              <a:rPr lang="sk-SK" sz="2400" dirty="0" smtClean="0"/>
              <a:t>zámienka - </a:t>
            </a:r>
            <a:r>
              <a:rPr lang="sk-SK" sz="2400" dirty="0"/>
              <a:t>išlo o </a:t>
            </a:r>
            <a:r>
              <a:rPr lang="sk-SK" sz="2400" dirty="0" smtClean="0"/>
              <a:t>moc a bohatstvo,</a:t>
            </a:r>
            <a:endParaRPr lang="sk-SK" sz="2400" dirty="0"/>
          </a:p>
          <a:p>
            <a:r>
              <a:rPr lang="sk-SK" sz="2400" dirty="0" smtClean="0"/>
              <a:t>samotná vojna nemala jasného víťaza, keďže krajiny boli vyčerpané a zničené a tak r.1648 bol podpísaný tzv. </a:t>
            </a:r>
            <a:r>
              <a:rPr lang="sk-SK" sz="2400" dirty="0" err="1" smtClean="0"/>
              <a:t>Vestfálsky</a:t>
            </a:r>
            <a:r>
              <a:rPr lang="sk-SK" sz="2400" dirty="0" smtClean="0"/>
              <a:t> mier, no najviac získalo Švédsko a Francúzsko, </a:t>
            </a:r>
            <a:endParaRPr lang="sk-SK" sz="2400" dirty="0"/>
          </a:p>
          <a:p>
            <a:r>
              <a:rPr lang="sk-SK" sz="2400" dirty="0"/>
              <a:t>prvý novoveký celoeurópsky </a:t>
            </a:r>
            <a:r>
              <a:rPr lang="sk-SK" sz="2400" dirty="0" smtClean="0"/>
              <a:t>konflikt,</a:t>
            </a:r>
            <a:endParaRPr lang="sk-SK" sz="2400" dirty="0"/>
          </a:p>
          <a:p>
            <a:r>
              <a:rPr lang="sk-SK" sz="2400" dirty="0" smtClean="0"/>
              <a:t>Zahynula veľká časť </a:t>
            </a:r>
            <a:r>
              <a:rPr lang="sk-SK" sz="2400" dirty="0" smtClean="0"/>
              <a:t>európskeho obyvateľstva,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rehĺbili sa rozdiely medzi východnou a západnou Európou,</a:t>
            </a:r>
          </a:p>
          <a:p>
            <a:r>
              <a:rPr lang="sk-SK" sz="2400" dirty="0" smtClean="0"/>
              <a:t>protestantské </a:t>
            </a:r>
            <a:r>
              <a:rPr lang="sk-SK" sz="2400" dirty="0"/>
              <a:t>vyznanie bolo fakticky zrovnoprávnené </a:t>
            </a:r>
            <a:r>
              <a:rPr lang="sk-SK" sz="2400" dirty="0" smtClean="0"/>
              <a:t>s katolíckym, </a:t>
            </a:r>
          </a:p>
          <a:p>
            <a:r>
              <a:rPr lang="sk-SK" sz="2400" dirty="0" smtClean="0"/>
              <a:t>náboženské </a:t>
            </a:r>
            <a:r>
              <a:rPr lang="sk-SK" sz="2400" dirty="0"/>
              <a:t>pomery boli vrátené do stavu spred roku </a:t>
            </a:r>
            <a:r>
              <a:rPr lang="sk-SK" sz="2400" dirty="0" smtClean="0"/>
              <a:t>1624 v </a:t>
            </a:r>
            <a:r>
              <a:rPr lang="sk-SK" sz="2400" dirty="0"/>
              <a:t>duchu zásad augsburského mieru - </a:t>
            </a:r>
            <a:r>
              <a:rPr lang="sk-SK" sz="2400" dirty="0" smtClean="0"/>
              <a:t>koho </a:t>
            </a:r>
            <a:r>
              <a:rPr lang="sk-SK" sz="2400" dirty="0"/>
              <a:t>panstvo, toho </a:t>
            </a:r>
            <a:r>
              <a:rPr lang="sk-SK" sz="2400" dirty="0" smtClean="0"/>
              <a:t>náboženstvo,</a:t>
            </a:r>
          </a:p>
          <a:p>
            <a:r>
              <a:rPr lang="sk-SK" sz="2400" dirty="0" smtClean="0"/>
              <a:t>Kalvinizmus bol </a:t>
            </a:r>
            <a:r>
              <a:rPr lang="sk-SK" sz="2400" dirty="0"/>
              <a:t>ustanovený ako samostatné, tretie náboženstvo. </a:t>
            </a:r>
          </a:p>
          <a:p>
            <a:endParaRPr lang="sk-SK" sz="2400" dirty="0"/>
          </a:p>
        </p:txBody>
      </p:sp>
      <p:pic>
        <p:nvPicPr>
          <p:cNvPr id="4" name="Picture 6" descr="Výsledok vyh&amp;lcaron;adávania obrázkov pre dopyt vestfálsky mi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731" y="3309257"/>
            <a:ext cx="2971269" cy="1803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0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054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Ján Hus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07650" y="1170774"/>
            <a:ext cx="6776814" cy="5452217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Martin Luther nebol prvý, ktorý sa snažil o reformáciu cirkvi a ktorý videl možnosti pre zmenu, </a:t>
            </a:r>
          </a:p>
          <a:p>
            <a:endParaRPr lang="sk-SK" sz="2400" dirty="0"/>
          </a:p>
          <a:p>
            <a:r>
              <a:rPr lang="sk-SK" sz="2400" dirty="0" smtClean="0"/>
              <a:t>jeho predchodcom bol český teológ, katolícky kňaz Jáj Hus (</a:t>
            </a:r>
            <a:r>
              <a:rPr lang="nn-NO" sz="2400" dirty="0" smtClean="0"/>
              <a:t>1369–1415</a:t>
            </a:r>
            <a:r>
              <a:rPr lang="sk-SK" sz="2400" dirty="0" smtClean="0"/>
              <a:t>) ktorý je považovaný za </a:t>
            </a:r>
            <a:r>
              <a:rPr lang="pl-PL" sz="2400" dirty="0"/>
              <a:t>jedného z predchodcov protestantskej </a:t>
            </a:r>
            <a:r>
              <a:rPr lang="pl-PL" sz="2400" dirty="0" smtClean="0"/>
              <a:t>reformácie,</a:t>
            </a:r>
          </a:p>
          <a:p>
            <a:endParaRPr lang="pl-PL" sz="2400" dirty="0"/>
          </a:p>
          <a:p>
            <a:r>
              <a:rPr lang="sk-SK" sz="2400" dirty="0" smtClean="0"/>
              <a:t>v </a:t>
            </a:r>
            <a:r>
              <a:rPr lang="sk-SK" sz="2400" dirty="0"/>
              <a:t>roku 1411 bol z cirkvi exkomunikovaný ako kacír. Začiatkom roka 1414 cisár Žigmund vyzval </a:t>
            </a:r>
            <a:r>
              <a:rPr lang="sk-SK" sz="2400" dirty="0" err="1"/>
              <a:t>Husa</a:t>
            </a:r>
            <a:r>
              <a:rPr lang="sk-SK" sz="2400" dirty="0"/>
              <a:t>, aby svoje názory obhájil pred cirkevným koncilom (snemom) v nemeckej Kostnici. Koncil obvinil </a:t>
            </a:r>
            <a:r>
              <a:rPr lang="sk-SK" sz="2400" dirty="0" err="1"/>
              <a:t>Husa</a:t>
            </a:r>
            <a:r>
              <a:rPr lang="sk-SK" sz="2400" dirty="0"/>
              <a:t> z kacírstva. Napriek nátlaku, dlhému väzneniu a telesným útrapám trval na svojich postojoch a preto bol 6. júla 1415 Ján Hus za živa upálený na hranici.</a:t>
            </a:r>
            <a:endParaRPr lang="sk-SK" sz="2400" dirty="0" smtClean="0"/>
          </a:p>
          <a:p>
            <a:pPr marL="0" indent="0">
              <a:buNone/>
            </a:pP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3" r="11620"/>
          <a:stretch/>
        </p:blipFill>
        <p:spPr>
          <a:xfrm>
            <a:off x="7039229" y="111095"/>
            <a:ext cx="2104771" cy="25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Ďakujem za pozornosť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169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72276" y="538385"/>
            <a:ext cx="5473048" cy="440963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všetko to začalo 15.-16. str. kedy sa menil pohľad ľudí na svet a vieru, kedy ľudia začali viac vnímať život cirkevných hodnostárov  - pápežské spory, rozdielne postavenie kňazov, rodinkárstvo a tým aj korupciu, </a:t>
            </a:r>
          </a:p>
          <a:p>
            <a:endParaRPr lang="sk-SK" sz="2400" dirty="0" smtClean="0"/>
          </a:p>
          <a:p>
            <a:r>
              <a:rPr lang="sk-SK" sz="2400" dirty="0" smtClean="0"/>
              <a:t>bodku tomu dal pápež Alexander VI., </a:t>
            </a:r>
            <a:r>
              <a:rPr lang="sk-SK" sz="2400" dirty="0"/>
              <a:t>vlastným menom </a:t>
            </a:r>
            <a:r>
              <a:rPr lang="sk-SK" sz="2400" dirty="0" err="1"/>
              <a:t>Rodrigo</a:t>
            </a:r>
            <a:r>
              <a:rPr lang="sk-SK" sz="2400" dirty="0"/>
              <a:t> </a:t>
            </a:r>
            <a:r>
              <a:rPr lang="sk-SK" sz="2400" dirty="0" err="1" smtClean="0"/>
              <a:t>Borgia</a:t>
            </a:r>
            <a:r>
              <a:rPr lang="sk-SK" sz="2400" dirty="0" smtClean="0"/>
              <a:t>. Jeho </a:t>
            </a:r>
            <a:r>
              <a:rPr lang="sk-SK" sz="2400" dirty="0"/>
              <a:t>život bol poznamenaný škandálmi </a:t>
            </a:r>
            <a:r>
              <a:rPr lang="sk-SK" sz="2000" dirty="0"/>
              <a:t>(obohacoval seba a svoju </a:t>
            </a:r>
            <a:r>
              <a:rPr lang="sk-SK" sz="2000" dirty="0" smtClean="0"/>
              <a:t>rodinu, </a:t>
            </a:r>
            <a:r>
              <a:rPr lang="sk-SK" sz="2000" dirty="0"/>
              <a:t>mal nemanželské </a:t>
            </a:r>
            <a:r>
              <a:rPr lang="sk-SK" sz="2000" dirty="0" smtClean="0"/>
              <a:t>deti, </a:t>
            </a:r>
            <a:r>
              <a:rPr lang="sk-SK" sz="2000" dirty="0"/>
              <a:t>škandály v rodine</a:t>
            </a:r>
            <a:r>
              <a:rPr lang="sk-SK" sz="2000" dirty="0" smtClean="0"/>
              <a:t>).</a:t>
            </a:r>
            <a:endParaRPr lang="sk-SK" sz="2400" dirty="0"/>
          </a:p>
          <a:p>
            <a:endParaRPr lang="sk-SK" sz="2400" dirty="0"/>
          </a:p>
        </p:txBody>
      </p:sp>
      <p:pic>
        <p:nvPicPr>
          <p:cNvPr id="4" name="Picture 2" descr="The painting shows (from the left) Cesare Borgia, his sister Lucrezia and his father Pope Alexander VI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69" y="3940590"/>
            <a:ext cx="3486880" cy="291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p.patheos.com/blogs/unreasonablefaith/files/2009/06/pope-alexander-v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53" y="474883"/>
            <a:ext cx="2166111" cy="269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9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036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Martin Luther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73466" y="1153682"/>
            <a:ext cx="5819686" cy="5614587"/>
          </a:xfrm>
        </p:spPr>
        <p:txBody>
          <a:bodyPr>
            <a:normAutofit lnSpcReduction="10000"/>
          </a:bodyPr>
          <a:lstStyle/>
          <a:p>
            <a:r>
              <a:rPr lang="sk-SK" sz="2400" dirty="0"/>
              <a:t>najznámejší kritik </a:t>
            </a:r>
            <a:r>
              <a:rPr lang="sk-SK" sz="2400" dirty="0" smtClean="0"/>
              <a:t>Vatikánu, ktorý bol rehoľníkom a profesorom na </a:t>
            </a:r>
            <a:r>
              <a:rPr lang="sk-SK" sz="2400" dirty="0"/>
              <a:t>univerzite vo </a:t>
            </a:r>
            <a:r>
              <a:rPr lang="sk-SK" sz="2400" dirty="0" err="1" smtClean="0"/>
              <a:t>Wittenbergu</a:t>
            </a:r>
            <a:r>
              <a:rPr lang="sk-SK" sz="2400" dirty="0" smtClean="0"/>
              <a:t>,</a:t>
            </a:r>
            <a:endParaRPr lang="sk-SK" sz="2400" dirty="0"/>
          </a:p>
          <a:p>
            <a:r>
              <a:rPr lang="sk-SK" sz="2400" dirty="0" smtClean="0"/>
              <a:t>dostal sa do </a:t>
            </a:r>
            <a:r>
              <a:rPr lang="sk-SK" sz="2400" dirty="0"/>
              <a:t>sporu s rímskou cirkvou najmä kvôli odpustkom. Vtedajší pápež Lev X. sa rozhodol platiť stavbu Baziliky sv. Petra zvýšením predaja odpustkov, ktorý sa ponášal na skutočný </a:t>
            </a:r>
            <a:r>
              <a:rPr lang="sk-SK" sz="2400" dirty="0" smtClean="0"/>
              <a:t>obchod,</a:t>
            </a:r>
          </a:p>
          <a:p>
            <a:r>
              <a:rPr lang="sk-SK" sz="2400" dirty="0" smtClean="0"/>
              <a:t>v r. 1517 M. </a:t>
            </a:r>
            <a:r>
              <a:rPr lang="sk-SK" sz="2400" dirty="0" err="1" smtClean="0"/>
              <a:t>Luther</a:t>
            </a:r>
            <a:r>
              <a:rPr lang="sk-SK" sz="2400" dirty="0" smtClean="0"/>
              <a:t> vyvesil 95 téz vo </a:t>
            </a:r>
            <a:r>
              <a:rPr lang="sk-SK" sz="2400" dirty="0" err="1" smtClean="0"/>
              <a:t>Wittenbergu</a:t>
            </a:r>
            <a:r>
              <a:rPr lang="sk-SK" sz="2400" dirty="0" smtClean="0"/>
              <a:t> </a:t>
            </a:r>
            <a:r>
              <a:rPr lang="sk-SK" sz="2400" dirty="0"/>
              <a:t>- poukázal, čo je v cirkvi </a:t>
            </a:r>
            <a:r>
              <a:rPr lang="sk-SK" sz="2400" dirty="0" smtClean="0"/>
              <a:t>zlé a žiadal jej nápravu,</a:t>
            </a:r>
            <a:endParaRPr lang="sk-SK" sz="2400" dirty="0"/>
          </a:p>
          <a:p>
            <a:r>
              <a:rPr lang="sk-SK" sz="2400" dirty="0" smtClean="0"/>
              <a:t>pápež </a:t>
            </a:r>
            <a:r>
              <a:rPr lang="sk-SK" sz="2400" dirty="0"/>
              <a:t>vyzval Luthera, aby </a:t>
            </a:r>
            <a:r>
              <a:rPr lang="sk-SK" sz="2400" dirty="0" smtClean="0"/>
              <a:t>odvolal učenie, no on odmieta a pápeža odmieta ako autoritu,</a:t>
            </a:r>
          </a:p>
          <a:p>
            <a:r>
              <a:rPr lang="sk-SK" sz="2400" dirty="0" smtClean="0"/>
              <a:t>r. 1530 sa jeho prívrženci odtrhajú od cirkvi a vznikajú </a:t>
            </a:r>
            <a:r>
              <a:rPr lang="sk-SK" sz="2400" dirty="0" err="1" smtClean="0"/>
              <a:t>Lutheráni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6266" y="162373"/>
            <a:ext cx="3327734" cy="19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55" y="2471832"/>
            <a:ext cx="3053512" cy="169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15" y="4443811"/>
            <a:ext cx="1574839" cy="22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345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Nové cirkvi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4561" y="1825625"/>
            <a:ext cx="8537247" cy="4351338"/>
          </a:xfrm>
        </p:spPr>
        <p:txBody>
          <a:bodyPr>
            <a:normAutofit/>
          </a:bodyPr>
          <a:lstStyle/>
          <a:p>
            <a:r>
              <a:rPr lang="sk-SK" sz="2400" dirty="0" smtClean="0"/>
              <a:t>stúpenci reformácie katolíckej cirkvi sa začali nazývať Protestanti,</a:t>
            </a:r>
          </a:p>
          <a:p>
            <a:pPr marL="538163" indent="-273050"/>
            <a:r>
              <a:rPr lang="sk-SK" sz="2400" dirty="0" smtClean="0"/>
              <a:t>sloboda </a:t>
            </a:r>
            <a:r>
              <a:rPr lang="sk-SK" sz="2400" dirty="0"/>
              <a:t>kresťana voči bohu, svetská vrchnosť je </a:t>
            </a:r>
            <a:r>
              <a:rPr lang="sk-SK" sz="2400" dirty="0" smtClean="0"/>
              <a:t>druhoradá,</a:t>
            </a:r>
            <a:endParaRPr lang="sk-SK" sz="2400" dirty="0"/>
          </a:p>
          <a:p>
            <a:pPr marL="538163" indent="-273050"/>
            <a:r>
              <a:rPr lang="sk-SK" sz="2400" dirty="0"/>
              <a:t>s</a:t>
            </a:r>
            <a:r>
              <a:rPr lang="sk-SK" sz="2400" dirty="0" smtClean="0"/>
              <a:t>nem v Augsburgu – kde vypracovali </a:t>
            </a:r>
            <a:r>
              <a:rPr lang="sk-SK" sz="2400" dirty="0"/>
              <a:t>nové zásady učenia </a:t>
            </a:r>
            <a:r>
              <a:rPr lang="sk-SK" sz="2400" dirty="0" smtClean="0"/>
              <a:t>kresťanstva.</a:t>
            </a:r>
            <a:endParaRPr lang="sk-SK" sz="2400" dirty="0"/>
          </a:p>
        </p:txBody>
      </p:sp>
      <p:pic>
        <p:nvPicPr>
          <p:cNvPr id="4" name="Picture 8" descr="http://ghdi.ghi-dc.org/images/rba_1105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" y="4119074"/>
            <a:ext cx="4843541" cy="193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Augsburský říšský sněm – Wikiped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986" y="3307222"/>
            <a:ext cx="4140455" cy="340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2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28650" y="478564"/>
            <a:ext cx="5925974" cy="6306797"/>
          </a:xfrm>
        </p:spPr>
        <p:txBody>
          <a:bodyPr>
            <a:normAutofit/>
          </a:bodyPr>
          <a:lstStyle/>
          <a:p>
            <a:r>
              <a:rPr lang="sk-SK" sz="2400" dirty="0" smtClean="0"/>
              <a:t>spory medzi katolíkmi a protestantmi trvali </a:t>
            </a:r>
            <a:r>
              <a:rPr lang="sk-SK" sz="2400" dirty="0"/>
              <a:t>niekoľko rokov,</a:t>
            </a:r>
          </a:p>
          <a:p>
            <a:r>
              <a:rPr lang="sk-SK" sz="2400" dirty="0" smtClean="0"/>
              <a:t>taktiež medzi protestantmi navzájom, ktorí vkladali do svojho učenia nové myšlienky,</a:t>
            </a:r>
          </a:p>
          <a:p>
            <a:endParaRPr lang="sk-SK" sz="2400" dirty="0" smtClean="0"/>
          </a:p>
          <a:p>
            <a:r>
              <a:rPr lang="sk-SK" sz="2400" dirty="0" err="1" smtClean="0"/>
              <a:t>Ulrich</a:t>
            </a:r>
            <a:r>
              <a:rPr lang="sk-SK" sz="2400" dirty="0" smtClean="0"/>
              <a:t> </a:t>
            </a:r>
            <a:r>
              <a:rPr lang="sk-SK" sz="2400" dirty="0" err="1" smtClean="0"/>
              <a:t>Zwingli</a:t>
            </a:r>
            <a:r>
              <a:rPr lang="sk-SK" sz="2400" dirty="0" smtClean="0"/>
              <a:t> (</a:t>
            </a:r>
            <a:r>
              <a:rPr lang="sk-SK" sz="2400" dirty="0" err="1" smtClean="0"/>
              <a:t>švajčiarsko</a:t>
            </a:r>
            <a:r>
              <a:rPr lang="sk-SK" sz="2400" dirty="0" smtClean="0"/>
              <a:t>) - bol radikálnejší ako Luther a spísal svojich </a:t>
            </a:r>
            <a:r>
              <a:rPr lang="sk-SK" sz="2400" dirty="0"/>
              <a:t>67 téz </a:t>
            </a:r>
            <a:r>
              <a:rPr lang="sk-SK" sz="2000" dirty="0"/>
              <a:t>(z kostolov odstránené obrazy, sochy, oltáre a </a:t>
            </a:r>
            <a:r>
              <a:rPr lang="sk-SK" sz="2000" dirty="0" smtClean="0"/>
              <a:t>organ, zrušená </a:t>
            </a:r>
            <a:r>
              <a:rPr lang="sk-SK" sz="2000" dirty="0"/>
              <a:t>svätá omša a organizovanie </a:t>
            </a:r>
            <a:r>
              <a:rPr lang="sk-SK" sz="2000" dirty="0" smtClean="0"/>
              <a:t>pútí, zrušené </a:t>
            </a:r>
            <a:r>
              <a:rPr lang="sk-SK" sz="2000" dirty="0"/>
              <a:t>kláštory a </a:t>
            </a:r>
            <a:r>
              <a:rPr lang="sk-SK" sz="2000" dirty="0" smtClean="0"/>
              <a:t>kolégiá, ...),</a:t>
            </a:r>
            <a:endParaRPr lang="sk-SK" sz="2000" dirty="0"/>
          </a:p>
          <a:p>
            <a:endParaRPr lang="sk-SK" sz="2400" dirty="0" smtClean="0"/>
          </a:p>
          <a:p>
            <a:r>
              <a:rPr lang="sk-SK" sz="2400" dirty="0" smtClean="0"/>
              <a:t>Jean </a:t>
            </a:r>
            <a:r>
              <a:rPr lang="sk-SK" sz="2400" dirty="0" err="1" smtClean="0"/>
              <a:t>Calvin</a:t>
            </a:r>
            <a:r>
              <a:rPr lang="sk-SK" sz="2400" dirty="0"/>
              <a:t> (Francúzsko) - človek má svoj osud predpísaný a už dopredu je jasné, či pôjde do neba, alebo nie, ale má sa správať po celý život tak, akoby jeho duša mala byť </a:t>
            </a:r>
            <a:r>
              <a:rPr lang="sk-SK" sz="2400" dirty="0" smtClean="0"/>
              <a:t>spasená.</a:t>
            </a:r>
            <a:endParaRPr lang="sk-SK" sz="2400" dirty="0"/>
          </a:p>
          <a:p>
            <a:endParaRPr lang="sk-SK" sz="2400" dirty="0"/>
          </a:p>
        </p:txBody>
      </p:sp>
      <p:pic>
        <p:nvPicPr>
          <p:cNvPr id="4" name="Picture 4" descr="Huldrych Zwingli or Ulrich Zwingli, 1 January 1484, 11 October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0"/>
          <a:stretch/>
        </p:blipFill>
        <p:spPr bwMode="auto">
          <a:xfrm>
            <a:off x="6824351" y="2295288"/>
            <a:ext cx="1568525" cy="190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A person wearing a hat&#10;&#10;Description automatically genera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351" y="4768554"/>
            <a:ext cx="1568525" cy="190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8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746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Henrich VIII. </a:t>
            </a:r>
            <a:r>
              <a:rPr lang="sk-SK" dirty="0" err="1" smtClean="0"/>
              <a:t>Tudor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28650" y="1247686"/>
            <a:ext cx="7886700" cy="4929277"/>
          </a:xfrm>
        </p:spPr>
        <p:txBody>
          <a:bodyPr>
            <a:normAutofit/>
          </a:bodyPr>
          <a:lstStyle/>
          <a:p>
            <a:r>
              <a:rPr lang="sk-SK" sz="2400" dirty="0" smtClean="0"/>
              <a:t>Anglický kráľ, r. 1534 - </a:t>
            </a:r>
            <a:r>
              <a:rPr lang="sk-SK" sz="2400" dirty="0"/>
              <a:t> tzv</a:t>
            </a:r>
            <a:r>
              <a:rPr lang="sk-SK" sz="2400" dirty="0" smtClean="0"/>
              <a:t>. </a:t>
            </a:r>
            <a:r>
              <a:rPr lang="sk-SK" sz="2400" dirty="0" err="1" smtClean="0"/>
              <a:t>Supremačným</a:t>
            </a:r>
            <a:r>
              <a:rPr lang="sk-SK" sz="2400" dirty="0" smtClean="0"/>
              <a:t> </a:t>
            </a:r>
            <a:r>
              <a:rPr lang="sk-SK" sz="2400" dirty="0"/>
              <a:t>aktom </a:t>
            </a:r>
            <a:r>
              <a:rPr lang="sk-SK" sz="2000" dirty="0"/>
              <a:t>(</a:t>
            </a:r>
            <a:r>
              <a:rPr lang="sk-SK" sz="2000" dirty="0" err="1"/>
              <a:t>Act</a:t>
            </a:r>
            <a:r>
              <a:rPr lang="sk-SK" sz="2000" dirty="0"/>
              <a:t> of </a:t>
            </a:r>
            <a:r>
              <a:rPr lang="sk-SK" sz="2000" dirty="0" err="1" smtClean="0"/>
              <a:t>Supremacy</a:t>
            </a:r>
            <a:r>
              <a:rPr lang="sk-SK" sz="2000" dirty="0" smtClean="0"/>
              <a:t>)</a:t>
            </a:r>
            <a:r>
              <a:rPr lang="sk-SK" sz="2400" dirty="0" smtClean="0"/>
              <a:t> vyhlásil </a:t>
            </a:r>
            <a:r>
              <a:rPr lang="sk-SK" sz="2400" dirty="0"/>
              <a:t>odtrhnutie cirkvi v Anglicku od spoločenstva so Svätým stolcom a sám sa vyhlásil za hlavu štátnej </a:t>
            </a:r>
            <a:r>
              <a:rPr lang="sk-SK" sz="2400" dirty="0" smtClean="0"/>
              <a:t>cirkvi </a:t>
            </a:r>
            <a:r>
              <a:rPr lang="sk-SK" sz="2000" dirty="0" smtClean="0"/>
              <a:t>(dôvodom bolo zamietnutie rozvodu z pápežovej strany).</a:t>
            </a:r>
            <a:endParaRPr lang="sk-SK" sz="2000" dirty="0"/>
          </a:p>
          <a:p>
            <a:endParaRPr lang="sk-SK" sz="2400" dirty="0"/>
          </a:p>
        </p:txBody>
      </p:sp>
      <p:pic>
        <p:nvPicPr>
          <p:cNvPr id="5" name="Picture 2" descr="Six Wives Signatures | Dejiny a Anglic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57" y="2767577"/>
            <a:ext cx="4090423" cy="4090423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057"/>
          <a:stretch>
            <a:fillRect/>
          </a:stretch>
        </p:blipFill>
        <p:spPr bwMode="auto">
          <a:xfrm>
            <a:off x="6204247" y="2767577"/>
            <a:ext cx="2939753" cy="41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307080" y="3904847"/>
            <a:ext cx="18971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Katarína </a:t>
            </a:r>
            <a:r>
              <a:rPr lang="sk-SK" sz="1400" dirty="0" smtClean="0"/>
              <a:t>Aragónska</a:t>
            </a:r>
          </a:p>
          <a:p>
            <a:r>
              <a:rPr lang="sk-SK" sz="1400" dirty="0" smtClean="0"/>
              <a:t> Anna </a:t>
            </a:r>
            <a:r>
              <a:rPr lang="sk-SK" sz="1400" dirty="0" err="1" smtClean="0"/>
              <a:t>Boleynová</a:t>
            </a:r>
            <a:r>
              <a:rPr lang="sk-SK" sz="1400" dirty="0"/>
              <a:t> </a:t>
            </a:r>
            <a:r>
              <a:rPr lang="sk-SK" sz="1400" dirty="0" smtClean="0"/>
              <a:t>℗</a:t>
            </a:r>
          </a:p>
          <a:p>
            <a:r>
              <a:rPr lang="sk-SK" sz="1400" dirty="0" smtClean="0"/>
              <a:t>  Jana </a:t>
            </a:r>
            <a:r>
              <a:rPr lang="sk-SK" sz="1400" dirty="0" err="1" smtClean="0"/>
              <a:t>Seymourová</a:t>
            </a:r>
            <a:endParaRPr lang="sk-SK" sz="1400" dirty="0" smtClean="0"/>
          </a:p>
          <a:p>
            <a:endParaRPr lang="sk-SK" sz="1400" dirty="0" smtClean="0"/>
          </a:p>
          <a:p>
            <a:endParaRPr lang="sk-SK" sz="1400" dirty="0"/>
          </a:p>
          <a:p>
            <a:r>
              <a:rPr lang="sk-SK" sz="1400" dirty="0" smtClean="0"/>
              <a:t>Anna </a:t>
            </a:r>
            <a:r>
              <a:rPr lang="sk-SK" sz="1400" dirty="0" err="1" smtClean="0"/>
              <a:t>Klévska</a:t>
            </a:r>
            <a:endParaRPr lang="sk-SK" sz="1400" dirty="0" smtClean="0"/>
          </a:p>
          <a:p>
            <a:r>
              <a:rPr lang="sk-SK" sz="1400" dirty="0" smtClean="0"/>
              <a:t> Katarína </a:t>
            </a:r>
            <a:r>
              <a:rPr lang="sk-SK" sz="1400" dirty="0" err="1" smtClean="0"/>
              <a:t>Howardová</a:t>
            </a:r>
            <a:r>
              <a:rPr lang="sk-SK" sz="1400" dirty="0" smtClean="0"/>
              <a:t> ℗</a:t>
            </a:r>
          </a:p>
          <a:p>
            <a:r>
              <a:rPr lang="sk-SK" sz="1400" dirty="0" smtClean="0"/>
              <a:t>  Katarína </a:t>
            </a:r>
            <a:r>
              <a:rPr lang="sk-SK" sz="1400" dirty="0" err="1"/>
              <a:t>Parrová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6329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28650" y="384561"/>
            <a:ext cx="7886700" cy="5792402"/>
          </a:xfrm>
        </p:spPr>
        <p:txBody>
          <a:bodyPr>
            <a:normAutofit/>
          </a:bodyPr>
          <a:lstStyle/>
          <a:p>
            <a:r>
              <a:rPr lang="sk-SK" sz="2400" dirty="0"/>
              <a:t>spory medzi katolíkmi a protestantmi trvali niekoľko </a:t>
            </a:r>
            <a:r>
              <a:rPr lang="sk-SK" sz="2400" dirty="0" smtClean="0"/>
              <a:t>rokov a boli </a:t>
            </a:r>
            <a:r>
              <a:rPr lang="sk-SK" sz="2400" dirty="0"/>
              <a:t>často </a:t>
            </a:r>
            <a:r>
              <a:rPr lang="sk-SK" sz="2400" dirty="0" smtClean="0"/>
              <a:t>krvavé - občianske vojny, </a:t>
            </a:r>
          </a:p>
          <a:p>
            <a:r>
              <a:rPr lang="sk-SK" sz="2400" dirty="0" smtClean="0"/>
              <a:t>Nemecká </a:t>
            </a:r>
            <a:r>
              <a:rPr lang="sk-SK" sz="2400" dirty="0"/>
              <a:t>sedliacka vojna 1524 -1526 – vzbura roľníkov pod vplyvom reformácie proti bohatým </a:t>
            </a:r>
            <a:r>
              <a:rPr lang="sk-SK" sz="2400" dirty="0" smtClean="0"/>
              <a:t>kniežatám, bola to vzbura </a:t>
            </a:r>
            <a:r>
              <a:rPr lang="sk-SK" sz="2400" dirty="0"/>
              <a:t>proti neprávosti – „ kráľovstvo božie na zemi</a:t>
            </a:r>
            <a:r>
              <a:rPr lang="sk-SK" sz="2400" dirty="0" smtClean="0"/>
              <a:t>“ a rovnosť všetkých ľudí,</a:t>
            </a:r>
            <a:endParaRPr lang="sk-SK" sz="2400" dirty="0"/>
          </a:p>
          <a:p>
            <a:r>
              <a:rPr lang="sk-SK" sz="2400" dirty="0" smtClean="0"/>
              <a:t>toto povstanie bolo krvavo potlačené.</a:t>
            </a:r>
            <a:endParaRPr lang="sk-SK" sz="2400" dirty="0"/>
          </a:p>
          <a:p>
            <a:endParaRPr lang="sk-SK" sz="2400" dirty="0"/>
          </a:p>
        </p:txBody>
      </p:sp>
      <p:pic>
        <p:nvPicPr>
          <p:cNvPr id="4" name="Picture 6" descr="http://www.oskole.sk/userfiles/image/Zofia/September/Dejepis/V&amp;vrcholenie%20n%C3%A1bo%C5%BEensk%C3%BDch%20a%20spolo%C4%8Densk%C3%BDch%20konfliktov_html_m7725f1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2" y="3280762"/>
            <a:ext cx="514508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Skupina 8"/>
          <p:cNvGrpSpPr/>
          <p:nvPr/>
        </p:nvGrpSpPr>
        <p:grpSpPr>
          <a:xfrm>
            <a:off x="5912088" y="2264824"/>
            <a:ext cx="2857500" cy="4609445"/>
            <a:chOff x="5912088" y="2264824"/>
            <a:chExt cx="2857500" cy="4609445"/>
          </a:xfrm>
        </p:grpSpPr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088" y="2264824"/>
              <a:ext cx="2857500" cy="4086225"/>
            </a:xfrm>
            <a:prstGeom prst="rect">
              <a:avLst/>
            </a:prstGeom>
          </p:spPr>
        </p:pic>
        <p:sp>
          <p:nvSpPr>
            <p:cNvPr id="8" name="BlokTextu 7"/>
            <p:cNvSpPr txBox="1"/>
            <p:nvPr/>
          </p:nvSpPr>
          <p:spPr>
            <a:xfrm>
              <a:off x="5923838" y="6351049"/>
              <a:ext cx="2845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400" dirty="0" smtClean="0"/>
                <a:t>Tomáš </a:t>
              </a:r>
              <a:r>
                <a:rPr lang="sk-SK" sz="1400" dirty="0" err="1" smtClean="0"/>
                <a:t>Müntzer</a:t>
              </a:r>
              <a:r>
                <a:rPr lang="sk-SK" sz="1400" dirty="0" smtClean="0"/>
                <a:t> -  ideový vodca nemeckej sedliackej vojny</a:t>
              </a:r>
              <a:endParaRPr lang="sk-SK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7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27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Protireformácia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1474" y="1196410"/>
            <a:ext cx="5640224" cy="5546221"/>
          </a:xfrm>
        </p:spPr>
        <p:txBody>
          <a:bodyPr>
            <a:normAutofit/>
          </a:bodyPr>
          <a:lstStyle/>
          <a:p>
            <a:r>
              <a:rPr lang="sk-SK" sz="2400" dirty="0"/>
              <a:t>bola cieľavedomá snaha katolíckej cirkvi o zastavenie šírenia </a:t>
            </a:r>
            <a:r>
              <a:rPr lang="sk-SK" sz="2400" dirty="0" smtClean="0"/>
              <a:t>reformácie. </a:t>
            </a:r>
            <a:r>
              <a:rPr lang="sk-SK" sz="2400" dirty="0"/>
              <a:t>Jej hlavnou úlohou bolo pripútať protestantské krajiny ku katolíckej cirkvi. V tom jej pomáhali rozpory medzi jednotlivými prúdmi </a:t>
            </a:r>
            <a:r>
              <a:rPr lang="sk-SK" sz="2400" dirty="0" smtClean="0"/>
              <a:t>reformácie,</a:t>
            </a:r>
          </a:p>
          <a:p>
            <a:pPr marL="0" indent="0">
              <a:buNone/>
            </a:pPr>
            <a:r>
              <a:rPr lang="sk-SK" sz="2400" dirty="0" smtClean="0"/>
              <a:t>pravidlá </a:t>
            </a:r>
            <a:r>
              <a:rPr lang="sk-SK" sz="2400" dirty="0"/>
              <a:t>reformy určil najvyšší cirkevný snem – Tridentský koncil 1545 </a:t>
            </a:r>
            <a:r>
              <a:rPr lang="sk-SK" sz="2400" dirty="0" smtClean="0"/>
              <a:t>– 1563</a:t>
            </a:r>
          </a:p>
          <a:p>
            <a:r>
              <a:rPr lang="sk-SK" sz="2400" dirty="0"/>
              <a:t>systematizácia cirkevných dogiem, vierouky a učenia o </a:t>
            </a:r>
            <a:r>
              <a:rPr lang="sk-SK" sz="2400" dirty="0" smtClean="0"/>
              <a:t>sviatostiach,</a:t>
            </a:r>
            <a:endParaRPr lang="sk-SK" sz="2400" dirty="0"/>
          </a:p>
          <a:p>
            <a:r>
              <a:rPr lang="sk-SK" sz="2400" dirty="0" smtClean="0"/>
              <a:t>stanovenie </a:t>
            </a:r>
            <a:r>
              <a:rPr lang="sk-SK" sz="2400" dirty="0"/>
              <a:t>presného kanónu </a:t>
            </a:r>
            <a:r>
              <a:rPr lang="sk-SK" sz="2400" dirty="0" smtClean="0"/>
              <a:t>Biblie,</a:t>
            </a:r>
            <a:endParaRPr lang="sk-SK" sz="2400" dirty="0"/>
          </a:p>
          <a:p>
            <a:r>
              <a:rPr lang="sk-SK" sz="2400" dirty="0" smtClean="0"/>
              <a:t>začiatok </a:t>
            </a:r>
            <a:r>
              <a:rPr lang="sk-SK" sz="2400" dirty="0"/>
              <a:t>prudkého šírenia </a:t>
            </a:r>
            <a:r>
              <a:rPr lang="sk-SK" sz="2400" dirty="0" smtClean="0"/>
              <a:t>inkvizície,</a:t>
            </a:r>
            <a:endParaRPr lang="sk-SK" sz="2400" dirty="0"/>
          </a:p>
          <a:p>
            <a:r>
              <a:rPr lang="sk-SK" sz="2400" dirty="0" smtClean="0"/>
              <a:t>zrušenie </a:t>
            </a:r>
            <a:r>
              <a:rPr lang="sk-SK" sz="2400" dirty="0"/>
              <a:t>predávania odpustkov a cirkevných </a:t>
            </a:r>
            <a:r>
              <a:rPr lang="sk-SK" sz="2400" dirty="0" smtClean="0"/>
              <a:t>úradov.</a:t>
            </a:r>
            <a:endParaRPr lang="sk-SK" sz="2400" dirty="0"/>
          </a:p>
          <a:p>
            <a:endParaRPr lang="sk-SK" sz="2400" dirty="0"/>
          </a:p>
        </p:txBody>
      </p:sp>
      <p:pic>
        <p:nvPicPr>
          <p:cNvPr id="5" name="Picture 2" descr="https://upload.wikimedia.org/wikipedia/commons/thumb/c/ca/Council_of_Trent.JPG/220px-Council_of_Tr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17" y="2903197"/>
            <a:ext cx="3581383" cy="289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6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2003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Jezuiti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41832" y="1521151"/>
            <a:ext cx="4888195" cy="4852365"/>
          </a:xfrm>
        </p:spPr>
        <p:txBody>
          <a:bodyPr>
            <a:normAutofit/>
          </a:bodyPr>
          <a:lstStyle/>
          <a:p>
            <a:r>
              <a:rPr lang="sk-SK" sz="2400" dirty="0" smtClean="0"/>
              <a:t>boli hlavnými </a:t>
            </a:r>
            <a:r>
              <a:rPr lang="sk-SK" sz="2400" dirty="0"/>
              <a:t>šíriteľmi katolíckej </a:t>
            </a:r>
            <a:r>
              <a:rPr lang="sk-SK" sz="2400" dirty="0" smtClean="0"/>
              <a:t>reformy, </a:t>
            </a:r>
          </a:p>
          <a:p>
            <a:r>
              <a:rPr lang="sk-SK" sz="2400" dirty="0" smtClean="0"/>
              <a:t>r. 1534 </a:t>
            </a:r>
            <a:r>
              <a:rPr lang="sk-SK" sz="2400" dirty="0" err="1" smtClean="0"/>
              <a:t>španielský</a:t>
            </a:r>
            <a:r>
              <a:rPr lang="sk-SK" sz="2400" dirty="0" smtClean="0"/>
              <a:t> šľachtic </a:t>
            </a:r>
            <a:r>
              <a:rPr lang="sk-SK" sz="2400" dirty="0"/>
              <a:t>a </a:t>
            </a:r>
            <a:r>
              <a:rPr lang="sk-SK" sz="2400" dirty="0" smtClean="0"/>
              <a:t>bývalý cisársky dôstojník Ignác z </a:t>
            </a:r>
            <a:r>
              <a:rPr lang="sk-SK" sz="2400" dirty="0" err="1" smtClean="0"/>
              <a:t>Loyoly</a:t>
            </a:r>
            <a:r>
              <a:rPr lang="sk-SK" sz="2400" dirty="0" smtClean="0"/>
              <a:t> zložil sľub čistoty a chudoby,</a:t>
            </a:r>
          </a:p>
          <a:p>
            <a:r>
              <a:rPr lang="sk-SK" sz="2400" dirty="0" smtClean="0"/>
              <a:t>r. 1540 ho pápež vymenoval za predstaveného nového rádu. Reformy </a:t>
            </a:r>
            <a:r>
              <a:rPr lang="sk-SK" sz="2400" dirty="0"/>
              <a:t>uskutočňovali najmä zakladaním škôl a </a:t>
            </a:r>
            <a:r>
              <a:rPr lang="sk-SK" sz="2400" dirty="0" smtClean="0"/>
              <a:t>prostredníctvom misií.</a:t>
            </a:r>
            <a:endParaRPr lang="sk-SK" sz="2400" dirty="0"/>
          </a:p>
        </p:txBody>
      </p:sp>
      <p:pic>
        <p:nvPicPr>
          <p:cNvPr id="4" name="Picture 4" descr="http://www.frantiskanskemisie.cz/image/page/modlitba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80" y="1521151"/>
            <a:ext cx="3767878" cy="324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6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799</Words>
  <Application>Microsoft Office PowerPoint</Application>
  <PresentationFormat>Prezentácia na obrazovke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balíka Office</vt:lpstr>
      <vt:lpstr>Reformácia a protireformácia</vt:lpstr>
      <vt:lpstr>Prezentácia programu PowerPoint</vt:lpstr>
      <vt:lpstr>Martin Luther</vt:lpstr>
      <vt:lpstr>Nové cirkvi</vt:lpstr>
      <vt:lpstr>Prezentácia programu PowerPoint</vt:lpstr>
      <vt:lpstr>Henrich VIII. Tudor</vt:lpstr>
      <vt:lpstr>Prezentácia programu PowerPoint</vt:lpstr>
      <vt:lpstr>Protireformácia </vt:lpstr>
      <vt:lpstr>Jezuiti</vt:lpstr>
      <vt:lpstr>Tridsaťročná vojna (1618-1648)</vt:lpstr>
      <vt:lpstr>Prezentácia programu PowerPoint</vt:lpstr>
      <vt:lpstr>Prezentácia programu PowerPoint</vt:lpstr>
      <vt:lpstr>Ján Hus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Reforácia a protireformácia</dc:title>
  <dc:creator>Používateľ systému Windows</dc:creator>
  <cp:lastModifiedBy>Raduz</cp:lastModifiedBy>
  <cp:revision>25</cp:revision>
  <dcterms:created xsi:type="dcterms:W3CDTF">2021-03-02T15:06:06Z</dcterms:created>
  <dcterms:modified xsi:type="dcterms:W3CDTF">2021-04-18T12:20:24Z</dcterms:modified>
</cp:coreProperties>
</file>