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4" r:id="rId6"/>
    <p:sldId id="263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0B9CD6-EBC6-406A-9E12-AB87931E3A61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B69E28-7ACA-4941-BE19-C93E53768FE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Sláva a pád veľkej </a:t>
            </a:r>
            <a:r>
              <a:rPr lang="sk-SK" dirty="0" err="1" smtClean="0"/>
              <a:t>moravy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</p:txBody>
      </p:sp>
      <p:pic>
        <p:nvPicPr>
          <p:cNvPr id="4" name="Obrázok 3" descr="svatopl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60" y="0"/>
            <a:ext cx="1424940" cy="1857364"/>
          </a:xfrm>
          <a:prstGeom prst="rect">
            <a:avLst/>
          </a:prstGeom>
        </p:spPr>
      </p:pic>
      <p:pic>
        <p:nvPicPr>
          <p:cNvPr id="5" name="Obrázok 4" descr="svatopluk k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57326" cy="19388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konkurent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714620"/>
            <a:ext cx="6400800" cy="3615267"/>
          </a:xfrm>
        </p:spPr>
        <p:txBody>
          <a:bodyPr/>
          <a:lstStyle/>
          <a:p>
            <a:r>
              <a:rPr lang="sk-SK" dirty="0" smtClean="0"/>
              <a:t>Veľkomoravské knieža </a:t>
            </a:r>
            <a:r>
              <a:rPr lang="sk-SK" dirty="0" smtClean="0">
                <a:solidFill>
                  <a:srgbClr val="FF0000"/>
                </a:solidFill>
              </a:rPr>
              <a:t>Rastislav </a:t>
            </a:r>
            <a:r>
              <a:rPr lang="sk-SK" dirty="0" smtClean="0">
                <a:solidFill>
                  <a:schemeClr val="bg1"/>
                </a:solidFill>
              </a:rPr>
              <a:t>pokladal</a:t>
            </a:r>
            <a:r>
              <a:rPr lang="sk-SK" dirty="0" smtClean="0"/>
              <a:t> svojho synovca </a:t>
            </a:r>
            <a:r>
              <a:rPr lang="sk-SK" dirty="0" smtClean="0">
                <a:solidFill>
                  <a:srgbClr val="FFC000"/>
                </a:solidFill>
              </a:rPr>
              <a:t>Svätopluka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za konkurenciu </a:t>
            </a:r>
            <a:r>
              <a:rPr lang="sk-SK" dirty="0" smtClean="0"/>
              <a:t>a rozhodol sa ho </a:t>
            </a:r>
            <a:r>
              <a:rPr lang="sk-SK" dirty="0" smtClean="0">
                <a:solidFill>
                  <a:schemeClr val="bg1"/>
                </a:solidFill>
              </a:rPr>
              <a:t>zbaviť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V roku </a:t>
            </a:r>
            <a:r>
              <a:rPr lang="sk-SK" dirty="0" smtClean="0">
                <a:solidFill>
                  <a:schemeClr val="tx1"/>
                </a:solidFill>
              </a:rPr>
              <a:t>870 </a:t>
            </a:r>
            <a:r>
              <a:rPr lang="sk-SK" dirty="0" smtClean="0"/>
              <a:t>vydal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Rastislav rozkaz</a:t>
            </a:r>
            <a:r>
              <a:rPr lang="sk-SK" dirty="0" smtClean="0"/>
              <a:t>, aby </a:t>
            </a:r>
            <a:r>
              <a:rPr lang="sk-SK" dirty="0" smtClean="0">
                <a:solidFill>
                  <a:srgbClr val="FFC000"/>
                </a:solidFill>
              </a:rPr>
              <a:t>Svätopluka</a:t>
            </a:r>
            <a:r>
              <a:rPr lang="sk-SK" dirty="0" smtClean="0"/>
              <a:t> na hostine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zavraždili </a:t>
            </a:r>
            <a:r>
              <a:rPr lang="sk-SK" dirty="0" smtClean="0"/>
              <a:t>=&gt; niekto ho na to upozornil a z hostiny ušiel ...dokonca sa mu podarilo </a:t>
            </a:r>
            <a:r>
              <a:rPr lang="sk-SK" dirty="0" smtClean="0">
                <a:solidFill>
                  <a:srgbClr val="FF0000"/>
                </a:solidFill>
              </a:rPr>
              <a:t>zajať Rastislava</a:t>
            </a:r>
            <a:r>
              <a:rPr lang="sk-SK" dirty="0" smtClean="0"/>
              <a:t>, ktorého vydal </a:t>
            </a:r>
            <a:r>
              <a:rPr lang="sk-SK" dirty="0" smtClean="0">
                <a:solidFill>
                  <a:schemeClr val="tx1"/>
                </a:solidFill>
              </a:rPr>
              <a:t>Frankom</a:t>
            </a:r>
            <a:r>
              <a:rPr lang="sk-SK" dirty="0" smtClean="0"/>
              <a:t>...=&gt; tí ho ako píše kronika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„pripravili o svetlo očí“</a:t>
            </a:r>
            <a:r>
              <a:rPr lang="sk-SK" dirty="0" smtClean="0"/>
              <a:t> =&gt; </a:t>
            </a:r>
            <a:r>
              <a:rPr lang="sk-SK" dirty="0" smtClean="0">
                <a:solidFill>
                  <a:srgbClr val="FF0000"/>
                </a:solidFill>
              </a:rPr>
              <a:t>oslepili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Frankovia zajali aj Svätopluka...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svatopl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60" y="0"/>
            <a:ext cx="1424940" cy="185736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786050" y="1500174"/>
            <a:ext cx="49471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Svätopluk </a:t>
            </a:r>
            <a:r>
              <a:rPr lang="sk-SK" dirty="0" smtClean="0"/>
              <a:t>– čakateľ na veľkomoravský trón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429256" y="1142984"/>
            <a:ext cx="227177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</a:t>
            </a:r>
            <a:r>
              <a:rPr lang="sk-SK" dirty="0" smtClean="0"/>
              <a:t>ynovec Rastislava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357950" y="785794"/>
            <a:ext cx="13532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Sídlo: Nitra</a:t>
            </a:r>
            <a:endParaRPr lang="sk-SK" dirty="0"/>
          </a:p>
        </p:txBody>
      </p:sp>
      <p:pic>
        <p:nvPicPr>
          <p:cNvPr id="9" name="Obrázok 8" descr="rastisla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65" y="5072049"/>
            <a:ext cx="1718535" cy="1785951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786314" y="6488668"/>
            <a:ext cx="26613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Veľkomoravské knieža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6286512" y="6143644"/>
            <a:ext cx="11817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Rastislav 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Zradca Svätopluk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5727" y="2295145"/>
            <a:ext cx="6400800" cy="3615267"/>
          </a:xfrm>
        </p:spPr>
        <p:txBody>
          <a:bodyPr/>
          <a:lstStyle/>
          <a:p>
            <a:r>
              <a:rPr lang="sk-SK" dirty="0" smtClean="0"/>
              <a:t>Frankovia začali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obsadzovať Veľkú Moravu </a:t>
            </a:r>
            <a:r>
              <a:rPr lang="sk-SK" dirty="0" smtClean="0"/>
              <a:t>=&gt; </a:t>
            </a:r>
            <a:r>
              <a:rPr lang="sk-SK" dirty="0" err="1" smtClean="0"/>
              <a:t>protifranské</a:t>
            </a:r>
            <a:r>
              <a:rPr lang="sk-SK" dirty="0" smtClean="0"/>
              <a:t> povstanie </a:t>
            </a:r>
            <a:r>
              <a:rPr lang="sk-SK" dirty="0" smtClean="0">
                <a:sym typeface="Wingdings" pitchFamily="2" charset="2"/>
              </a:rPr>
              <a:t> kňaz Slavomír...</a:t>
            </a:r>
          </a:p>
          <a:p>
            <a:r>
              <a:rPr lang="sk-SK" dirty="0" smtClean="0">
                <a:sym typeface="Wingdings" pitchFamily="2" charset="2"/>
              </a:rPr>
              <a:t>Franský kráľ postavil </a:t>
            </a:r>
            <a:r>
              <a:rPr lang="sk-SK" dirty="0" smtClean="0">
                <a:solidFill>
                  <a:srgbClr val="FF0000"/>
                </a:solidFill>
                <a:sym typeface="Wingdings" pitchFamily="2" charset="2"/>
              </a:rPr>
              <a:t>na čelo svojho vojska 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Svätopluka</a:t>
            </a:r>
            <a:r>
              <a:rPr lang="sk-SK" dirty="0" smtClean="0">
                <a:solidFill>
                  <a:srgbClr val="FF0000"/>
                </a:solidFill>
                <a:sym typeface="Wingdings" pitchFamily="2" charset="2"/>
              </a:rPr>
              <a:t>, aby mu dokázal svoju vernosť</a:t>
            </a:r>
            <a:r>
              <a:rPr lang="sk-SK" dirty="0" smtClean="0">
                <a:sym typeface="Wingdings" pitchFamily="2" charset="2"/>
              </a:rPr>
              <a:t>, ale ten ho 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zradil</a:t>
            </a:r>
            <a:r>
              <a:rPr lang="sk-SK" dirty="0" smtClean="0">
                <a:sym typeface="Wingdings" pitchFamily="2" charset="2"/>
              </a:rPr>
              <a:t>... v roku 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871</a:t>
            </a:r>
            <a:r>
              <a:rPr lang="sk-SK" dirty="0" smtClean="0">
                <a:sym typeface="Wingdings" pitchFamily="2" charset="2"/>
              </a:rPr>
              <a:t> pripravil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Frankom krvavú porážku</a:t>
            </a:r>
            <a:r>
              <a:rPr lang="sk-SK" dirty="0" smtClean="0">
                <a:sym typeface="Wingdings" pitchFamily="2" charset="2"/>
              </a:rPr>
              <a:t>...</a:t>
            </a:r>
            <a:endParaRPr lang="sk-SK" dirty="0"/>
          </a:p>
        </p:txBody>
      </p:sp>
      <p:pic>
        <p:nvPicPr>
          <p:cNvPr id="4" name="Obrázok 3" descr="svatopl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60" y="0"/>
            <a:ext cx="1424940" cy="1857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Vládca veľkej </a:t>
            </a:r>
            <a:r>
              <a:rPr lang="sk-SK" dirty="0" err="1" smtClean="0"/>
              <a:t>moravy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Svätopluk</a:t>
            </a:r>
            <a:r>
              <a:rPr lang="sk-SK" dirty="0" smtClean="0"/>
              <a:t> sa stal panovníkom </a:t>
            </a:r>
            <a:r>
              <a:rPr lang="sk-SK" dirty="0" smtClean="0">
                <a:solidFill>
                  <a:schemeClr val="bg1"/>
                </a:solidFill>
              </a:rPr>
              <a:t>Veľkej Moravy</a:t>
            </a:r>
            <a:r>
              <a:rPr lang="sk-SK" dirty="0" smtClean="0"/>
              <a:t>...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Ovládol </a:t>
            </a:r>
            <a:r>
              <a:rPr lang="sk-SK" dirty="0" smtClean="0"/>
              <a:t>aj okolité krajiny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Čechov, Lužických Srbov, časť Poliakov a obyvateľov dnešného Maďarska a Rumunska</a:t>
            </a:r>
            <a:r>
              <a:rPr lang="sk-SK" dirty="0" smtClean="0">
                <a:sym typeface="Wingdings" pitchFamily="2" charset="2"/>
              </a:rPr>
              <a:t>... =&gt; vnútorne pevný štát...</a:t>
            </a:r>
            <a:endParaRPr lang="sk-SK" dirty="0"/>
          </a:p>
        </p:txBody>
      </p:sp>
      <p:pic>
        <p:nvPicPr>
          <p:cNvPr id="4" name="Obrázok 3" descr="svatopluk k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4" y="0"/>
            <a:ext cx="1457326" cy="193887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786" y="2714620"/>
            <a:ext cx="115929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871 - 894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857752" y="1285860"/>
            <a:ext cx="28712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Svätopluk je pokladaný </a:t>
            </a:r>
          </a:p>
          <a:p>
            <a:r>
              <a:rPr lang="sk-SK" dirty="0" smtClean="0"/>
              <a:t>za </a:t>
            </a:r>
            <a:r>
              <a:rPr lang="sk-SK" b="1" dirty="0" smtClean="0"/>
              <a:t>kráľa</a:t>
            </a:r>
            <a:endParaRPr lang="sk-SK" b="1" dirty="0"/>
          </a:p>
        </p:txBody>
      </p:sp>
      <p:pic>
        <p:nvPicPr>
          <p:cNvPr id="7" name="Obrázok 6" descr="velka mor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460994"/>
            <a:ext cx="2928926" cy="239700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857488" y="6211669"/>
            <a:ext cx="340029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Veľkomoravská ríša </a:t>
            </a:r>
            <a:r>
              <a:rPr lang="sk-SK" dirty="0" smtClean="0"/>
              <a:t>za vlády</a:t>
            </a:r>
          </a:p>
          <a:p>
            <a:r>
              <a:rPr lang="sk-SK" dirty="0" smtClean="0"/>
              <a:t>Svätopluka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000100" y="4857760"/>
            <a:ext cx="49503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Svätopluk pretvoril </a:t>
            </a:r>
            <a:r>
              <a:rPr lang="sk-SK" b="1" dirty="0" smtClean="0">
                <a:solidFill>
                  <a:schemeClr val="bg1"/>
                </a:solidFill>
              </a:rPr>
              <a:t>Veľkú Moravu </a:t>
            </a:r>
            <a:r>
              <a:rPr lang="sk-SK" dirty="0" smtClean="0"/>
              <a:t>na silnú a</a:t>
            </a:r>
          </a:p>
          <a:p>
            <a:r>
              <a:rPr lang="sk-SK" dirty="0" smtClean="0"/>
              <a:t>rešpektovanú ríšu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428728" y="5500702"/>
            <a:ext cx="418736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Samotný pápež ho vzal od ochranu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8049" y="15917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Len legenda?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r>
              <a:rPr lang="sk-SK" dirty="0" smtClean="0"/>
              <a:t>Bez pochýb bol </a:t>
            </a:r>
            <a:r>
              <a:rPr lang="sk-SK" dirty="0" smtClean="0">
                <a:solidFill>
                  <a:srgbClr val="FFC000"/>
                </a:solidFill>
              </a:rPr>
              <a:t>Svätopluk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najvýznamnejším vládcom Veľkej Moravy</a:t>
            </a:r>
            <a:r>
              <a:rPr lang="sk-SK" dirty="0" smtClean="0"/>
              <a:t>...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legenda</a:t>
            </a:r>
            <a:r>
              <a:rPr lang="sk-SK" dirty="0" smtClean="0"/>
              <a:t> vraví, že mal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troch synov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28860" y="407194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16200000" flipH="1">
            <a:off x="2357422" y="414338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6200000" flipH="1">
            <a:off x="1821637" y="4679165"/>
            <a:ext cx="128588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3143240" y="3929066"/>
            <a:ext cx="11592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Mojmír II.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071802" y="4643446"/>
            <a:ext cx="15087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Svätopluk II.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571736" y="5143512"/>
            <a:ext cx="12057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Predslav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4" name="Rovná spojovacia šípka 13"/>
          <p:cNvCxnSpPr>
            <a:stCxn id="12" idx="3"/>
          </p:cNvCxnSpPr>
          <p:nvPr/>
        </p:nvCxnSpPr>
        <p:spPr>
          <a:xfrm>
            <a:off x="3777515" y="5328178"/>
            <a:ext cx="651609" cy="2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4429124" y="5214950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Je veľmi nejasne vykreslený...a otázny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1142976" y="1643050"/>
            <a:ext cx="590257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Aby im vysvetlil dôležitosť svornosti,</a:t>
            </a:r>
          </a:p>
          <a:p>
            <a:pPr algn="ctr"/>
            <a:r>
              <a:rPr lang="sk-SK" dirty="0" smtClean="0"/>
              <a:t> dal im postupne zlomiť tri zviazané prúty.</a:t>
            </a:r>
          </a:p>
          <a:p>
            <a:pPr algn="ctr"/>
            <a:r>
              <a:rPr lang="pl-PL" dirty="0" smtClean="0"/>
              <a:t>Keď sa im to nepodarilo, prúty rozdelil a po jednom</a:t>
            </a:r>
          </a:p>
          <a:p>
            <a:pPr algn="ctr"/>
            <a:r>
              <a:rPr lang="sk-SK" dirty="0" smtClean="0"/>
              <a:t>dal synom, ktorí ich ľahko zlomili.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142976" y="1285860"/>
            <a:ext cx="219964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Svätpluk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 synom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Boj o moc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14488"/>
            <a:ext cx="6400800" cy="4143404"/>
          </a:xfrm>
        </p:spPr>
        <p:txBody>
          <a:bodyPr>
            <a:normAutofit/>
          </a:bodyPr>
          <a:lstStyle/>
          <a:p>
            <a:r>
              <a:rPr lang="sk-SK" dirty="0" smtClean="0"/>
              <a:t>Po smrti kráľa Svätopluka nastúpil na trón jeho najstarší syn </a:t>
            </a:r>
            <a:r>
              <a:rPr lang="sk-SK" dirty="0" smtClean="0">
                <a:solidFill>
                  <a:srgbClr val="FF0000"/>
                </a:solidFill>
              </a:rPr>
              <a:t>Mojmír II</a:t>
            </a:r>
            <a:r>
              <a:rPr lang="sk-SK" dirty="0" smtClean="0"/>
              <a:t>. ...mladší </a:t>
            </a:r>
            <a:r>
              <a:rPr lang="sk-SK" dirty="0" smtClean="0">
                <a:solidFill>
                  <a:schemeClr val="bg1"/>
                </a:solidFill>
              </a:rPr>
              <a:t>Svätopluk II. </a:t>
            </a:r>
            <a:r>
              <a:rPr lang="sk-SK" dirty="0" smtClean="0"/>
              <a:t>vládol v Nitre =&gt;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 o moc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Do Karpatskej kotliny prišli aj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„starí Maďari“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Jednou z príčin zániku Veľkej Moravy boli bratovražedné vojny...</a:t>
            </a:r>
          </a:p>
          <a:p>
            <a:r>
              <a:rPr lang="sk-SK" dirty="0" smtClean="0"/>
              <a:t>No v roku 906 </a:t>
            </a:r>
            <a:r>
              <a:rPr lang="sk-SK" dirty="0" smtClean="0">
                <a:solidFill>
                  <a:srgbClr val="FF0000"/>
                </a:solidFill>
              </a:rPr>
              <a:t>Mojmír II. </a:t>
            </a:r>
            <a:r>
              <a:rPr lang="sk-SK" dirty="0" smtClean="0"/>
              <a:t>zahynul v boji proti starým Maďarom...</a:t>
            </a:r>
          </a:p>
          <a:p>
            <a:r>
              <a:rPr lang="sk-SK" dirty="0" smtClean="0"/>
              <a:t>V roku </a:t>
            </a:r>
            <a:r>
              <a:rPr lang="sk-SK" dirty="0" smtClean="0">
                <a:solidFill>
                  <a:srgbClr val="FFC000"/>
                </a:solidFill>
              </a:rPr>
              <a:t>907 </a:t>
            </a:r>
            <a:r>
              <a:rPr lang="sk-SK" dirty="0" smtClean="0">
                <a:solidFill>
                  <a:schemeClr val="bg1"/>
                </a:solidFill>
              </a:rPr>
              <a:t>starí Maďari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zvíťazili aj nad Bavormi</a:t>
            </a:r>
            <a:r>
              <a:rPr lang="sk-SK" dirty="0" smtClean="0"/>
              <a:t> v Bite pri Bratislave a stali sa novými vládcami Karpatskej kotliny =&gt;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Veľká Morava zanikla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Francúzska revolúcia 1789 - 1799</Template>
  <TotalTime>216</TotalTime>
  <Words>349</Words>
  <Application>Microsoft Office PowerPoint</Application>
  <PresentationFormat>Prezentácia na obrazovke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Výsek</vt:lpstr>
      <vt:lpstr>Sláva a pád veľkej moravy</vt:lpstr>
      <vt:lpstr>konkurent</vt:lpstr>
      <vt:lpstr>Zradca Svätopluk</vt:lpstr>
      <vt:lpstr>Vládca veľkej moravy</vt:lpstr>
      <vt:lpstr>Len legenda?</vt:lpstr>
      <vt:lpstr>Boj o moc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Sláva a pád veľkej moravy</dc:title>
  <dc:creator>Branislav Benčič</dc:creator>
  <cp:lastModifiedBy>Raduz</cp:lastModifiedBy>
  <cp:revision>40</cp:revision>
  <dcterms:created xsi:type="dcterms:W3CDTF">2019-09-28T07:06:48Z</dcterms:created>
  <dcterms:modified xsi:type="dcterms:W3CDTF">2020-10-15T15:47:15Z</dcterms:modified>
</cp:coreProperties>
</file>