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2DA5-4B3C-411B-89BF-33E61608A097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ADC2DA5-4B3C-411B-89BF-33E61608A097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ADC2DA5-4B3C-411B-89BF-33E61608A097}" type="datetimeFigureOut">
              <a:rPr lang="sk-SK" smtClean="0"/>
              <a:pPr/>
              <a:t>3. 12. 2023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D191721-1B95-4AB5-BAB9-CA5DBC6287CF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z/" TargetMode="External"/><Relationship Id="rId2" Type="http://schemas.openxmlformats.org/officeDocument/2006/relationships/hyperlink" Target="http://www.wikipedia.s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/>
              <a:t>Sociálne zmeny v spoločnosti a ich zdroje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sk-SK" dirty="0"/>
              <a:t>Pre 7. ročník ZŠ</a:t>
            </a:r>
          </a:p>
          <a:p>
            <a:pPr algn="ctr"/>
            <a:r>
              <a:rPr lang="sk-SK" dirty="0"/>
              <a:t>Tematický celok: </a:t>
            </a:r>
            <a:r>
              <a:rPr lang="sk-SK" i="1" dirty="0"/>
              <a:t>„Sociálne vzťahy v ľudskej spoločnosti“</a:t>
            </a:r>
          </a:p>
        </p:txBody>
      </p:sp>
      <p:pic>
        <p:nvPicPr>
          <p:cNvPr id="4" name="Obrázok 3" descr="skol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4929198"/>
            <a:ext cx="2786075" cy="19288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latin typeface="Arial" pitchFamily="34" charset="0"/>
                <a:cs typeface="Arial" pitchFamily="34" charset="0"/>
              </a:rPr>
              <a:t>Neustále </a:t>
            </a:r>
            <a:r>
              <a:rPr lang="sk-SK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zmeny v usporiadaní ľudskej spoločnosti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sú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dôsledkami rozličných </a:t>
            </a:r>
            <a:r>
              <a:rPr lang="sk-SK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zdrojov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napr.: záplavy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suchá,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zemetrasenia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,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populačná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explózia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...)</a:t>
            </a:r>
            <a:endParaRPr lang="sk-SK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Zmeny v ľudskej spoločnosti</a:t>
            </a:r>
          </a:p>
        </p:txBody>
      </p:sp>
      <p:pic>
        <p:nvPicPr>
          <p:cNvPr id="4" name="Obrázok 3" descr="zapl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9206"/>
            <a:ext cx="3428992" cy="1728794"/>
          </a:xfrm>
          <a:prstGeom prst="rect">
            <a:avLst/>
          </a:prstGeom>
        </p:spPr>
      </p:pic>
      <p:pic>
        <p:nvPicPr>
          <p:cNvPr id="5" name="Obrázok 4" descr="populacna exp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5143512"/>
            <a:ext cx="3286116" cy="171448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1643042" y="3571876"/>
            <a:ext cx="5947462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Populačná explózia </a:t>
            </a:r>
            <a:r>
              <a:rPr lang="sk-SK" dirty="0"/>
              <a:t>= prudký nárast obyvateľstva</a:t>
            </a:r>
          </a:p>
        </p:txBody>
      </p:sp>
      <p:cxnSp>
        <p:nvCxnSpPr>
          <p:cNvPr id="9" name="Rovná spojovacia šípka 8"/>
          <p:cNvCxnSpPr>
            <a:stCxn id="7" idx="2"/>
            <a:endCxn id="5" idx="0"/>
          </p:cNvCxnSpPr>
          <p:nvPr/>
        </p:nvCxnSpPr>
        <p:spPr>
          <a:xfrm rot="16200000" flipH="1">
            <a:off x="5457705" y="3100275"/>
            <a:ext cx="1202304" cy="2884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714348" y="471488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Záplavy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 spoločnosti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prebiehajú </a:t>
            </a:r>
            <a:r>
              <a:rPr lang="sk-SK" sz="2600" b="1" dirty="0">
                <a:solidFill>
                  <a:srgbClr val="FF0000"/>
                </a:solidFill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sociálne zmeny 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usporiadanie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ľudskej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spoločnosti sa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neustále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mení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a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vyvíja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(zmeny v správaní, vo vzťahoch...)</a:t>
            </a:r>
            <a:endParaRPr lang="sk-SK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Sociálne zmeny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1643042" y="4357694"/>
            <a:ext cx="58288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dirty="0"/>
              <a:t>Spomeniete si ešte na význam slovíčka SOCIÁLNY?</a:t>
            </a:r>
          </a:p>
        </p:txBody>
      </p:sp>
      <p:pic>
        <p:nvPicPr>
          <p:cNvPr id="5" name="Obrázok 4" descr="otazni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438"/>
            <a:ext cx="1609728" cy="1528766"/>
          </a:xfrm>
          <a:prstGeom prst="rect">
            <a:avLst/>
          </a:prstGeom>
        </p:spPr>
      </p:pic>
      <p:pic>
        <p:nvPicPr>
          <p:cNvPr id="6" name="Obrázok 5" descr="ludia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6388"/>
            <a:ext cx="4143372" cy="1571612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4365128" y="5934670"/>
            <a:ext cx="4778872" cy="92333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Sociálne zmeny </a:t>
            </a:r>
            <a:r>
              <a:rPr lang="sk-SK" dirty="0"/>
              <a:t>môžu nastať napr.:</a:t>
            </a:r>
          </a:p>
          <a:p>
            <a:pPr algn="ctr"/>
            <a:r>
              <a:rPr lang="sk-SK" b="1" dirty="0"/>
              <a:t>v zložení ľudskej spoločnosti</a:t>
            </a:r>
            <a:r>
              <a:rPr lang="sk-SK" dirty="0"/>
              <a:t>, </a:t>
            </a:r>
            <a:r>
              <a:rPr lang="sk-SK" b="1" dirty="0"/>
              <a:t>v správaní</a:t>
            </a:r>
          </a:p>
          <a:p>
            <a:pPr algn="ctr"/>
            <a:r>
              <a:rPr lang="sk-SK" dirty="0"/>
              <a:t>ľudí a pod.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2071670" y="3286124"/>
            <a:ext cx="6218369" cy="646331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SOCIÁLNY STATUS </a:t>
            </a:r>
            <a:r>
              <a:rPr lang="sk-SK" dirty="0"/>
              <a:t>= </a:t>
            </a:r>
            <a:r>
              <a:rPr lang="sk-SK" b="1" dirty="0"/>
              <a:t>postavenie jednotlivca v skupine</a:t>
            </a:r>
          </a:p>
          <a:p>
            <a:pPr algn="ctr"/>
            <a:r>
              <a:rPr lang="sk-SK" b="1" dirty="0"/>
              <a:t>alebo v spoločnosti </a:t>
            </a:r>
          </a:p>
        </p:txBody>
      </p:sp>
      <p:pic>
        <p:nvPicPr>
          <p:cNvPr id="9" name="Obrázok 8" descr="vykricnik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2928934"/>
            <a:ext cx="495300" cy="1038225"/>
          </a:xfrm>
          <a:prstGeom prst="rect">
            <a:avLst/>
          </a:prstGeom>
        </p:spPr>
      </p:pic>
      <p:sp>
        <p:nvSpPr>
          <p:cNvPr id="10" name="BlokTextu 9"/>
          <p:cNvSpPr txBox="1"/>
          <p:nvPr/>
        </p:nvSpPr>
        <p:spPr>
          <a:xfrm>
            <a:off x="2071670" y="285749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Vedeli ste...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štruktúre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(zložení)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ľudskej spoločnosti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prebiehajú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zmeny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,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ktoré označujeme ako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sociálna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mobilita</a:t>
            </a:r>
          </a:p>
          <a:p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Sociálna mobilita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môže byť:</a:t>
            </a:r>
          </a:p>
          <a:p>
            <a:pPr marL="624078" indent="-514350">
              <a:buFont typeface="+mj-lt"/>
              <a:buAutoNum type="alphaUcPeriod"/>
            </a:pPr>
            <a:r>
              <a:rPr lang="sk-SK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HORIZONTÁLNA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/VODOROVNÁ/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pohyb v rámci spoločenskej skupiny</a:t>
            </a:r>
          </a:p>
          <a:p>
            <a:pPr marL="624078" indent="-514350">
              <a:buFont typeface="+mj-lt"/>
              <a:buAutoNum type="alphaUcPeriod"/>
            </a:pPr>
            <a:r>
              <a:rPr lang="sk-SK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VERTIKÁLNA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 /ZVISLÁ/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pohyb z jednej spoločenskej vrstvy do druhej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=&gt; vzostup alebo zostup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Sociálna mobilita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973721" y="6488668"/>
            <a:ext cx="6170279" cy="369332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solidFill>
                  <a:srgbClr val="FF0000"/>
                </a:solidFill>
              </a:rPr>
              <a:t>MOBILITA </a:t>
            </a:r>
            <a:r>
              <a:rPr lang="sk-SK" b="1" dirty="0"/>
              <a:t>= pohyb jednotlivcov v ľudskej spoločnosti</a:t>
            </a:r>
          </a:p>
        </p:txBody>
      </p:sp>
      <p:pic>
        <p:nvPicPr>
          <p:cNvPr id="5" name="Obrázok 4" descr="spolocn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214951"/>
            <a:ext cx="2928925" cy="1643050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214810" y="5286388"/>
            <a:ext cx="461697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/>
              <a:t>Na aké vrstvy rozdeľujeme spoločnosť?</a:t>
            </a:r>
          </a:p>
        </p:txBody>
      </p:sp>
      <p:pic>
        <p:nvPicPr>
          <p:cNvPr id="8" name="Obrázok 7" descr="otazni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5000636"/>
            <a:ext cx="1038224" cy="7858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Spoločenské zmeny sú spôsobené zmenami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napr.</a:t>
            </a:r>
            <a:r>
              <a:rPr lang="sk-SK" sz="2600" b="1" dirty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v oblastiach </a:t>
            </a:r>
            <a:r>
              <a:rPr lang="sk-SK" sz="2600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ako sú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/>
              <a:buChar char="à"/>
            </a:pP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Prírodné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 podmienky a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prostredie</a:t>
            </a:r>
          </a:p>
          <a:p>
            <a:pPr>
              <a:buFont typeface="Wingdings"/>
              <a:buChar char="à"/>
            </a:pPr>
            <a:r>
              <a:rPr lang="sk-SK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Vedecko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 – technický pokrok</a:t>
            </a:r>
          </a:p>
          <a:p>
            <a:pPr>
              <a:buFont typeface="Wingdings"/>
              <a:buChar char="à"/>
            </a:pP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Vývoj ľudskej populácie</a:t>
            </a:r>
          </a:p>
          <a:p>
            <a:pPr>
              <a:buFont typeface="Wingdings"/>
              <a:buChar char="à"/>
            </a:pP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Konflikty v ľudskej spoločnosti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(napr. </a:t>
            </a:r>
            <a:r>
              <a:rPr lang="sk-SK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extrémizmus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..)</a:t>
            </a:r>
          </a:p>
          <a:p>
            <a:pPr>
              <a:buFont typeface="Wingdings"/>
              <a:buChar char="à"/>
            </a:pP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  <a:sym typeface="Wingdings" pitchFamily="2" charset="2"/>
              </a:rPr>
              <a:t>Zmeny v oblasti kultúry</a:t>
            </a:r>
            <a:endParaRPr lang="sk-SK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Zdroje sociálnych zmien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785786" y="4714884"/>
            <a:ext cx="5806398" cy="646331"/>
          </a:xfrm>
          <a:prstGeom prst="rect">
            <a:avLst/>
          </a:prstGeom>
          <a:solidFill>
            <a:srgbClr val="FFFF66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Hovoríme o </a:t>
            </a:r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ZDROJOCH SOCIÁLNYCH ZMIEN, ktoré</a:t>
            </a:r>
          </a:p>
          <a:p>
            <a:pPr algn="ctr"/>
            <a:r>
              <a:rPr lang="sk-SK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prinášajú </a:t>
            </a:r>
            <a:r>
              <a:rPr lang="sk-SK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zmeny v ľudskej spoločnosti</a:t>
            </a:r>
          </a:p>
        </p:txBody>
      </p:sp>
      <p:pic>
        <p:nvPicPr>
          <p:cNvPr id="5" name="Obrázok 4" descr="vykricnik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4884"/>
            <a:ext cx="495300" cy="1038225"/>
          </a:xfrm>
          <a:prstGeom prst="rect">
            <a:avLst/>
          </a:prstGeom>
        </p:spPr>
      </p:pic>
      <p:cxnSp>
        <p:nvCxnSpPr>
          <p:cNvPr id="7" name="Tvar 6"/>
          <p:cNvCxnSpPr/>
          <p:nvPr/>
        </p:nvCxnSpPr>
        <p:spPr>
          <a:xfrm rot="16200000" flipH="1">
            <a:off x="3515004" y="4986062"/>
            <a:ext cx="568115" cy="14545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lokTextu 7"/>
          <p:cNvSpPr txBox="1"/>
          <p:nvPr/>
        </p:nvSpPr>
        <p:spPr>
          <a:xfrm>
            <a:off x="4786314" y="5857892"/>
            <a:ext cx="3502882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Migrácia ; úbytok obyvateľov,</a:t>
            </a:r>
          </a:p>
          <a:p>
            <a:pPr algn="ctr"/>
            <a:r>
              <a:rPr lang="sk-SK" b="1" dirty="0"/>
              <a:t>ničenie prírody </a:t>
            </a:r>
            <a:r>
              <a:rPr lang="sk-SK" dirty="0"/>
              <a:t>a pod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0" y="6488668"/>
            <a:ext cx="4015843" cy="369332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/>
              <a:t>Migrácia </a:t>
            </a:r>
            <a:r>
              <a:rPr lang="sk-SK" dirty="0"/>
              <a:t>=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sťahovanie obyvateľov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5786446" y="2571744"/>
            <a:ext cx="263084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sk-SK" b="1" dirty="0"/>
              <a:t>Krajne radikálny smer</a:t>
            </a:r>
          </a:p>
        </p:txBody>
      </p:sp>
      <p:cxnSp>
        <p:nvCxnSpPr>
          <p:cNvPr id="14" name="Rovná spojovacia šípka 13"/>
          <p:cNvCxnSpPr>
            <a:endCxn id="10" idx="2"/>
          </p:cNvCxnSpPr>
          <p:nvPr/>
        </p:nvCxnSpPr>
        <p:spPr>
          <a:xfrm rot="5400000" flipH="1" flipV="1">
            <a:off x="6593105" y="3348863"/>
            <a:ext cx="916552" cy="1009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Ľudská spoločnosť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mnohokrát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pristupuje k prírode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veľmi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necitlivo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ničenie a drancovanie prírody</a:t>
            </a:r>
          </a:p>
          <a:p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Príroda to 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človeku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vracia =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suchá, záplavy, zemetrasenia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...je </a:t>
            </a:r>
            <a:r>
              <a:rPr lang="sk-SK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narušená rovnováha medzi človekom a prírodou</a:t>
            </a:r>
            <a:r>
              <a:rPr lang="sk-SK" sz="2600" dirty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Ak nezmeníme svoj prístup môže to mať ďalekosiahle následky</a:t>
            </a:r>
          </a:p>
          <a:p>
            <a:r>
              <a:rPr lang="sk-SK" sz="2600" dirty="0">
                <a:latin typeface="Arial" pitchFamily="34" charset="0"/>
                <a:cs typeface="Arial" pitchFamily="34" charset="0"/>
              </a:rPr>
              <a:t>Neničme si našu „modrú“ planétu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Ničenie prírody</a:t>
            </a:r>
            <a:endParaRPr lang="en-US" dirty="0"/>
          </a:p>
        </p:txBody>
      </p:sp>
      <p:pic>
        <p:nvPicPr>
          <p:cNvPr id="4" name="Obrázok 3" descr="global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5" y="4572008"/>
            <a:ext cx="2928926" cy="22859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Učebnica občianskej náuky pre 7. ročník</a:t>
            </a:r>
          </a:p>
          <a:p>
            <a:r>
              <a:rPr lang="sk-SK" dirty="0" err="1">
                <a:hlinkClick r:id="rId2"/>
              </a:rPr>
              <a:t>www.wikipedia.sk</a:t>
            </a:r>
            <a:endParaRPr lang="sk-SK" dirty="0"/>
          </a:p>
          <a:p>
            <a:r>
              <a:rPr lang="sk-SK" dirty="0" err="1">
                <a:hlinkClick r:id="rId3"/>
              </a:rPr>
              <a:t>www.wikipedia.cz</a:t>
            </a:r>
            <a:endParaRPr lang="sk-SK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Použité literárne pramene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125</TotalTime>
  <Words>307</Words>
  <Application>Microsoft Office PowerPoint</Application>
  <PresentationFormat>Prezentácia na obrazovke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4" baseType="lpstr">
      <vt:lpstr>Arial</vt:lpstr>
      <vt:lpstr>Lucida Sans Unicode</vt:lpstr>
      <vt:lpstr>Verdana</vt:lpstr>
      <vt:lpstr>Wingdings</vt:lpstr>
      <vt:lpstr>Wingdings 2</vt:lpstr>
      <vt:lpstr>Wingdings 3</vt:lpstr>
      <vt:lpstr>Hala</vt:lpstr>
      <vt:lpstr>Sociálne zmeny v spoločnosti a ich zdroje</vt:lpstr>
      <vt:lpstr>Zmeny v ľudskej spoločnosti</vt:lpstr>
      <vt:lpstr>Sociálne zmeny</vt:lpstr>
      <vt:lpstr>Sociálna mobilita</vt:lpstr>
      <vt:lpstr>Zdroje sociálnych zmien</vt:lpstr>
      <vt:lpstr>Ničenie prírody</vt:lpstr>
      <vt:lpstr>Použité literárne pramene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Jakub hľadá odpoveď na otázku: „Prečo sa mení usporiadanie ľudskej spoločnosti?“</dc:title>
  <dc:creator>Valued Acer Customer</dc:creator>
  <cp:lastModifiedBy>Radúz</cp:lastModifiedBy>
  <cp:revision>19</cp:revision>
  <dcterms:created xsi:type="dcterms:W3CDTF">2014-10-01T16:24:50Z</dcterms:created>
  <dcterms:modified xsi:type="dcterms:W3CDTF">2023-12-03T10:11:14Z</dcterms:modified>
</cp:coreProperties>
</file>