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0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570DA-4FE0-C142-BE14-9FEF84584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Právne inštitúcie Slovenskej republiky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E53E043-734D-A840-9BBF-DFB096F61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 8. ročník </a:t>
            </a:r>
            <a:r>
              <a:rPr lang="sk-SK" dirty="0" smtClean="0"/>
              <a:t>ZŠ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25785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864CD2-AC00-3E43-9BE2-D0E31603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Slovníček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F8368-4A5C-4840-8CA4-56A8123A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b="1" dirty="0" smtClean="0"/>
              <a:t>Trestné konanie – </a:t>
            </a:r>
            <a:r>
              <a:rPr lang="sk-SK" sz="2400" dirty="0" smtClean="0"/>
              <a:t>proces vyšetrenia </a:t>
            </a:r>
            <a:r>
              <a:rPr lang="sk-SK" sz="2400" b="1" dirty="0" smtClean="0"/>
              <a:t>trestných činov</a:t>
            </a:r>
          </a:p>
          <a:p>
            <a:r>
              <a:rPr lang="sk-SK" sz="2400" b="1" dirty="0" smtClean="0"/>
              <a:t>Delikvencia – </a:t>
            </a:r>
            <a:r>
              <a:rPr lang="sk-SK" sz="2400" dirty="0" smtClean="0"/>
              <a:t>páchanie trestnej činnosti</a:t>
            </a:r>
          </a:p>
          <a:p>
            <a:r>
              <a:rPr lang="sk-SK" sz="2400" b="1" dirty="0" smtClean="0"/>
              <a:t>Prezumpcia – </a:t>
            </a:r>
            <a:r>
              <a:rPr lang="sk-SK" sz="2400" dirty="0" smtClean="0"/>
              <a:t>predpoklad, domnienka</a:t>
            </a:r>
          </a:p>
          <a:p>
            <a:r>
              <a:rPr lang="sk-SK" sz="2400" b="1" dirty="0" smtClean="0"/>
              <a:t>Maloletý – </a:t>
            </a:r>
            <a:r>
              <a:rPr lang="sk-SK" sz="2400" dirty="0" smtClean="0"/>
              <a:t>dieťa do dosiahnutia dospelosti…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38677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613B2-CF1A-2C43-8585-B8C6B733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Orgány ochrany práva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3D3A89-AFD4-7545-9E57-57B81A28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V štáte v ktorom je demokracia, by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občan</a:t>
            </a:r>
            <a:r>
              <a:rPr lang="sk-SK" sz="2400" dirty="0" smtClean="0"/>
              <a:t> mal mať istotu, že </a:t>
            </a:r>
            <a:r>
              <a:rPr lang="sk-SK" sz="2400" b="1" dirty="0" smtClean="0"/>
              <a:t>ak budú porušované jeho práva</a:t>
            </a:r>
            <a:r>
              <a:rPr lang="sk-SK" sz="2400" dirty="0" smtClean="0"/>
              <a:t>, </a:t>
            </a:r>
            <a:r>
              <a:rPr lang="sk-SK" sz="2400" b="1" dirty="0" smtClean="0">
                <a:solidFill>
                  <a:srgbClr val="FF0000"/>
                </a:solidFill>
              </a:rPr>
              <a:t>štát</a:t>
            </a:r>
            <a:r>
              <a:rPr lang="sk-SK" sz="2400" dirty="0" smtClean="0"/>
              <a:t> 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účinne ochráni</a:t>
            </a:r>
            <a:r>
              <a:rPr lang="sk-SK" sz="2400" dirty="0" smtClean="0"/>
              <a:t>…</a:t>
            </a:r>
          </a:p>
          <a:p>
            <a:r>
              <a:rPr lang="sk-SK" sz="2400" dirty="0" smtClean="0"/>
              <a:t>Štát zriaďuje </a:t>
            </a:r>
            <a:r>
              <a:rPr lang="sk-SK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orgány ochrany práva </a:t>
            </a:r>
            <a:r>
              <a:rPr lang="sk-SK" sz="2400" b="1" dirty="0" smtClean="0">
                <a:sym typeface="Wingdings" pitchFamily="2" charset="2"/>
              </a:rPr>
              <a:t> </a:t>
            </a:r>
            <a:r>
              <a:rPr lang="sk-SK" sz="2400" b="1" dirty="0" smtClean="0">
                <a:solidFill>
                  <a:srgbClr val="0070C0"/>
                </a:solidFill>
                <a:sym typeface="Wingdings" pitchFamily="2" charset="2"/>
              </a:rPr>
              <a:t>polícia</a:t>
            </a:r>
            <a:r>
              <a:rPr lang="sk-SK" sz="2400" b="1" dirty="0" smtClean="0">
                <a:sym typeface="Wingdings" pitchFamily="2" charset="2"/>
              </a:rPr>
              <a:t>, </a:t>
            </a:r>
            <a:r>
              <a:rPr lang="sk-SK" sz="2400" b="1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prokuratúra</a:t>
            </a:r>
            <a:r>
              <a:rPr lang="sk-SK" sz="2400" b="1" dirty="0" smtClean="0">
                <a:sym typeface="Wingdings" pitchFamily="2" charset="2"/>
              </a:rPr>
              <a:t>, súdy, </a:t>
            </a:r>
            <a:r>
              <a:rPr lang="sk-SK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itchFamily="2" charset="2"/>
              </a:rPr>
              <a:t>advokácia</a:t>
            </a:r>
            <a:r>
              <a:rPr lang="sk-SK" sz="2400" b="1" dirty="0" smtClean="0">
                <a:sym typeface="Wingdings" pitchFamily="2" charset="2"/>
              </a:rPr>
              <a:t> a notárstvo</a:t>
            </a:r>
            <a:r>
              <a:rPr lang="sk-SK" sz="2400" dirty="0" smtClean="0">
                <a:sym typeface="Wingdings" pitchFamily="2" charset="2"/>
              </a:rPr>
              <a:t>…</a:t>
            </a:r>
            <a:endParaRPr lang="sk-SK" sz="2400" dirty="0"/>
          </a:p>
        </p:txBody>
      </p:sp>
      <p:pic>
        <p:nvPicPr>
          <p:cNvPr id="9218" name="Picture 2" descr="Zlostný, kreslený film, senior obcan Klipart | k57631549 | Fotosearch"/>
          <p:cNvPicPr>
            <a:picLocks noChangeAspect="1" noChangeArrowheads="1"/>
          </p:cNvPicPr>
          <p:nvPr/>
        </p:nvPicPr>
        <p:blipFill>
          <a:blip r:embed="rId2"/>
          <a:srcRect b="4255"/>
          <a:stretch>
            <a:fillRect/>
          </a:stretch>
        </p:blipFill>
        <p:spPr bwMode="auto">
          <a:xfrm>
            <a:off x="0" y="0"/>
            <a:ext cx="2238348" cy="2214578"/>
          </a:xfrm>
          <a:prstGeom prst="rect">
            <a:avLst/>
          </a:prstGeom>
          <a:noFill/>
        </p:spPr>
      </p:pic>
      <p:pic>
        <p:nvPicPr>
          <p:cNvPr id="9220" name="Picture 4" descr="Ilustrácia(20423933): Sudca. | Autor: Dedmaz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0" y="4295774"/>
            <a:ext cx="2857500" cy="2562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523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613F7C-A350-914D-9089-9FBB01DC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Hlavné pojednávanie 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D186C0-351D-464E-BDCB-C96E3BB2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Na </a:t>
            </a:r>
            <a:r>
              <a:rPr lang="cs-CZ" sz="2400" b="1" dirty="0">
                <a:solidFill>
                  <a:srgbClr val="FF0000"/>
                </a:solidFill>
              </a:rPr>
              <a:t>hlavnom pojednávaní </a:t>
            </a:r>
            <a:r>
              <a:rPr lang="cs-CZ" sz="2400" b="1" dirty="0"/>
              <a:t>v trestnej </a:t>
            </a:r>
            <a:r>
              <a:rPr lang="cs-CZ" sz="2400" b="1" dirty="0" smtClean="0"/>
              <a:t>veci</a:t>
            </a:r>
            <a:r>
              <a:rPr lang="cs-CZ" sz="2400" dirty="0" smtClean="0"/>
              <a:t> </a:t>
            </a:r>
            <a:r>
              <a:rPr lang="cs-CZ" sz="2400" dirty="0"/>
              <a:t>sa prednesie </a:t>
            </a:r>
            <a:r>
              <a:rPr lang="cs-CZ" sz="2400" b="1" dirty="0"/>
              <a:t>obžaloba, </a:t>
            </a:r>
            <a:r>
              <a:rPr lang="cs-CZ" sz="2400" dirty="0"/>
              <a:t>vypočuje sa </a:t>
            </a:r>
            <a:r>
              <a:rPr lang="cs-CZ" sz="2400" b="1" dirty="0"/>
              <a:t>poškodený </a:t>
            </a:r>
            <a:r>
              <a:rPr lang="cs-CZ" sz="2400" dirty="0"/>
              <a:t>a </a:t>
            </a:r>
            <a:r>
              <a:rPr lang="cs-CZ" sz="2400" b="1" dirty="0"/>
              <a:t>svedkovia</a:t>
            </a:r>
            <a:r>
              <a:rPr lang="cs-CZ" sz="2400" dirty="0"/>
              <a:t>…</a:t>
            </a:r>
          </a:p>
          <a:p>
            <a:r>
              <a:rPr lang="cs-CZ" sz="2400" b="1" dirty="0" smtClean="0"/>
              <a:t>Poškodený </a:t>
            </a:r>
            <a:r>
              <a:rPr lang="cs-CZ" sz="2400" dirty="0"/>
              <a:t>= osoba, ktorej bolo </a:t>
            </a:r>
            <a:r>
              <a:rPr lang="cs-CZ" sz="2400" b="1" dirty="0"/>
              <a:t>trestným činom </a:t>
            </a:r>
            <a:r>
              <a:rPr lang="cs-CZ" sz="2400" b="1" dirty="0">
                <a:sym typeface="Wingdings" pitchFamily="2" charset="2"/>
              </a:rPr>
              <a:t> ublížené na zdraví, ukradnuté auto…</a:t>
            </a:r>
            <a:endParaRPr lang="cs-CZ" sz="2400" b="1" dirty="0"/>
          </a:p>
        </p:txBody>
      </p:sp>
      <p:pic>
        <p:nvPicPr>
          <p:cNvPr id="8194" name="Picture 2" descr="Judge Cartoon png download - 4560*5000 - Free Transparent Judge png  Download. - CleanPNG / Kiss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09720" cy="2071678"/>
          </a:xfrm>
          <a:prstGeom prst="rect">
            <a:avLst/>
          </a:prstGeom>
          <a:noFill/>
        </p:spPr>
      </p:pic>
      <p:pic>
        <p:nvPicPr>
          <p:cNvPr id="8196" name="Picture 4" descr="Zúfalstvo, obchodník, holding riaditel Klipart | k22931592 | Fotosearch"/>
          <p:cNvPicPr>
            <a:picLocks noChangeAspect="1" noChangeArrowheads="1"/>
          </p:cNvPicPr>
          <p:nvPr/>
        </p:nvPicPr>
        <p:blipFill>
          <a:blip r:embed="rId3"/>
          <a:srcRect b="6249"/>
          <a:stretch>
            <a:fillRect/>
          </a:stretch>
        </p:blipFill>
        <p:spPr bwMode="auto">
          <a:xfrm>
            <a:off x="10355890" y="4000480"/>
            <a:ext cx="1836110" cy="285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14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420F2C-1D67-3349-821C-5282037A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Súdny proces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0BD894-5C0E-3544-B345-BB4CD898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Kto </a:t>
            </a:r>
            <a:r>
              <a:rPr lang="sk-SK" sz="2400" b="1" dirty="0" smtClean="0"/>
              <a:t>musí byť v súdnej sieni: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</a:rPr>
              <a:t>Prokurátor</a:t>
            </a:r>
            <a:r>
              <a:rPr lang="sk-SK" sz="2400" b="1" dirty="0" smtClean="0"/>
              <a:t> (žalobca) – </a:t>
            </a:r>
            <a:r>
              <a:rPr lang="sk-SK" sz="2400" dirty="0" smtClean="0"/>
              <a:t>v </a:t>
            </a:r>
            <a:r>
              <a:rPr lang="sk-SK" sz="2400" dirty="0" err="1" smtClean="0"/>
              <a:t>méně</a:t>
            </a:r>
            <a:r>
              <a:rPr lang="sk-SK" sz="2400" dirty="0" smtClean="0"/>
              <a:t> štátu podáva </a:t>
            </a:r>
            <a:r>
              <a:rPr lang="sk-SK" sz="2400" b="1" dirty="0" smtClean="0"/>
              <a:t>obžalobu </a:t>
            </a:r>
            <a:r>
              <a:rPr lang="sk-SK" sz="2400" dirty="0" smtClean="0"/>
              <a:t>na </a:t>
            </a:r>
            <a:r>
              <a:rPr lang="sk-SK" sz="2400" b="1" dirty="0" smtClean="0"/>
              <a:t>obvineného, </a:t>
            </a:r>
            <a:r>
              <a:rPr lang="sk-SK" sz="2400" dirty="0" smtClean="0"/>
              <a:t>ktorý sa na súde stáva </a:t>
            </a:r>
            <a:r>
              <a:rPr lang="sk-SK" sz="2400" b="1" dirty="0" smtClean="0"/>
              <a:t>obžalovaným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solidFill>
                  <a:srgbClr val="00B050"/>
                </a:solidFill>
              </a:rPr>
              <a:t>Advokát</a:t>
            </a:r>
            <a:r>
              <a:rPr lang="sk-SK" sz="2400" b="1" dirty="0" smtClean="0"/>
              <a:t> (obhajca) – obhajuje obžalovaného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/>
              <a:t>Sudca alebo senát – </a:t>
            </a:r>
            <a:r>
              <a:rPr lang="sk-SK" sz="2400" dirty="0" smtClean="0"/>
              <a:t>posudzuje </a:t>
            </a:r>
            <a:r>
              <a:rPr lang="sk-SK" sz="2400" b="1" dirty="0" smtClean="0"/>
              <a:t>vinu </a:t>
            </a:r>
            <a:r>
              <a:rPr lang="sk-SK" sz="2400" dirty="0" smtClean="0"/>
              <a:t>alebo </a:t>
            </a:r>
            <a:r>
              <a:rPr lang="sk-SK" sz="2400" b="1" dirty="0" smtClean="0"/>
              <a:t>nevinu obžalovaného</a:t>
            </a:r>
            <a:r>
              <a:rPr lang="sk-SK" sz="2400" dirty="0" smtClean="0"/>
              <a:t>…</a:t>
            </a:r>
            <a:endParaRPr lang="sk-SK" sz="2400" dirty="0"/>
          </a:p>
        </p:txBody>
      </p:sp>
      <p:sp>
        <p:nvSpPr>
          <p:cNvPr id="7170" name="AutoShape 2" descr="Supreme Court Sign Clipart fre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72" name="Picture 4" descr="How to read Judgments of The Courts 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524100" cy="2286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148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4873D2-07BC-1546-B11B-8AEEE764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Sudca a senát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E892DB-79DD-004F-AC72-2F9918C2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Sudcom môže byť aj </a:t>
            </a:r>
            <a:r>
              <a:rPr lang="sk-SK" sz="2400" b="1" dirty="0" smtClean="0"/>
              <a:t>samosudca…</a:t>
            </a:r>
          </a:p>
          <a:p>
            <a:r>
              <a:rPr lang="sk-SK" sz="2400" b="1" dirty="0" smtClean="0"/>
              <a:t>Senát </a:t>
            </a:r>
            <a:r>
              <a:rPr lang="sk-SK" sz="2400" dirty="0" smtClean="0"/>
              <a:t>je tvorený </a:t>
            </a:r>
            <a:r>
              <a:rPr lang="sk-SK" sz="2400" b="1" dirty="0" smtClean="0"/>
              <a:t>sudcom </a:t>
            </a:r>
            <a:r>
              <a:rPr lang="sk-SK" sz="2400" dirty="0" smtClean="0"/>
              <a:t>a </a:t>
            </a:r>
            <a:r>
              <a:rPr lang="sk-SK" sz="2400" b="1" dirty="0" smtClean="0"/>
              <a:t>minimálne dvoma prísediacimi
Sudca </a:t>
            </a:r>
            <a:r>
              <a:rPr lang="sk-SK" sz="2400" dirty="0" smtClean="0"/>
              <a:t>vynesie </a:t>
            </a:r>
            <a:r>
              <a:rPr lang="sk-SK" sz="2400" b="1" dirty="0" smtClean="0"/>
              <a:t>rozsudok </a:t>
            </a:r>
            <a:r>
              <a:rPr lang="sk-SK" sz="2400" dirty="0" smtClean="0"/>
              <a:t>v mene republiky</a:t>
            </a:r>
            <a:endParaRPr lang="sk-SK" sz="2400" b="1" dirty="0"/>
          </a:p>
        </p:txBody>
      </p:sp>
      <p:pic>
        <p:nvPicPr>
          <p:cNvPr id="6146" name="Picture 2" descr="Görüntü Ile Yargıç Tema 1 Stok Vektörü - FreeImages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81158" cy="2143116"/>
          </a:xfrm>
          <a:prstGeom prst="rect">
            <a:avLst/>
          </a:prstGeom>
          <a:noFill/>
        </p:spPr>
      </p:pic>
      <p:pic>
        <p:nvPicPr>
          <p:cNvPr id="6148" name="Picture 4" descr="Download Prisoner, Uniform, Big Eyes, Cartoon Person - Cartoon - Full Size  PNG Image - PNGk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32" y="0"/>
            <a:ext cx="1523968" cy="2014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050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F0E880-A2BD-E349-92F0-0D7E1E3E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Rozsudok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5A5D2C-63D9-E841-A783-6912527F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Aký môže byť</a:t>
            </a:r>
            <a:r>
              <a:rPr lang="sk-SK" sz="2400" b="1" dirty="0" smtClean="0"/>
              <a:t> rozsudok?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/>
              <a:t>Oslobodzujúci – </a:t>
            </a:r>
            <a:r>
              <a:rPr lang="sk-SK" sz="2400" dirty="0" smtClean="0"/>
              <a:t>ak obžalovaného súd uzná za </a:t>
            </a:r>
            <a:r>
              <a:rPr lang="sk-SK" sz="2400" b="1" dirty="0" smtClean="0"/>
              <a:t>nevinného…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Odsudzujúci</a:t>
            </a:r>
            <a:r>
              <a:rPr lang="sk-SK" sz="2400" b="1" dirty="0" smtClean="0"/>
              <a:t> – </a:t>
            </a:r>
            <a:r>
              <a:rPr lang="sk-SK" sz="2400" dirty="0" smtClean="0"/>
              <a:t>ak súd uzná obžalovaného za </a:t>
            </a:r>
            <a:r>
              <a:rPr lang="sk-SK" sz="2400" b="1" dirty="0" smtClean="0"/>
              <a:t>vinného =&gt; trest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25557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A9422D-0079-A14E-BF6C-C5C07EC3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Odvolanie sa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C21B4-56AD-8A43-A439-498BE6E5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b="1" dirty="0" smtClean="0"/>
              <a:t>Obžalovaný </a:t>
            </a:r>
            <a:r>
              <a:rPr lang="sk-SK" sz="2400" dirty="0" smtClean="0"/>
              <a:t>sa môže </a:t>
            </a:r>
            <a:r>
              <a:rPr lang="sk-SK" sz="2400" b="1" dirty="0" smtClean="0"/>
              <a:t>odvolať k vyššiemu súdu </a:t>
            </a:r>
            <a:r>
              <a:rPr lang="sk-SK" sz="2400" dirty="0" smtClean="0"/>
              <a:t>ak nie je spokojný so súdnym rozhodnutím…</a:t>
            </a:r>
          </a:p>
          <a:p>
            <a:r>
              <a:rPr lang="sk-SK" sz="2400" b="1" dirty="0" smtClean="0"/>
              <a:t>Vyšší súd </a:t>
            </a:r>
            <a:r>
              <a:rPr lang="sk-SK" sz="2400" dirty="0" smtClean="0"/>
              <a:t>buď rozsudok nižšieho súdu potvrdí alebo </a:t>
            </a:r>
            <a:r>
              <a:rPr lang="sk-SK" sz="2400" b="1" dirty="0" smtClean="0"/>
              <a:t>prípad vráti na nové prerokovanie</a:t>
            </a:r>
            <a:r>
              <a:rPr lang="sk-SK" sz="2400" dirty="0" smtClean="0"/>
              <a:t>…ak sa </a:t>
            </a:r>
            <a:r>
              <a:rPr lang="sk-SK" sz="2400" dirty="0" err="1" smtClean="0"/>
              <a:t>věc</a:t>
            </a:r>
            <a:r>
              <a:rPr lang="sk-SK" sz="2400" dirty="0" smtClean="0"/>
              <a:t> na druhý krát uzatvorila, </a:t>
            </a:r>
            <a:r>
              <a:rPr lang="sk-SK" sz="2400" b="1" dirty="0" smtClean="0"/>
              <a:t>rozsudok </a:t>
            </a:r>
            <a:r>
              <a:rPr lang="sk-SK" sz="2400" dirty="0" smtClean="0"/>
              <a:t>sa stáva </a:t>
            </a:r>
            <a:r>
              <a:rPr lang="sk-SK" sz="2400" b="1" dirty="0" smtClean="0"/>
              <a:t>právoplatným</a:t>
            </a:r>
          </a:p>
          <a:p>
            <a:r>
              <a:rPr lang="sk-SK" sz="2400" dirty="0" smtClean="0"/>
              <a:t>Keď rozsudok nadobudol právoplatnosť, obžalovaný sa stáva </a:t>
            </a:r>
            <a:r>
              <a:rPr lang="sk-SK" sz="2400" b="1" dirty="0" smtClean="0"/>
              <a:t>odsúdeným…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21326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88B9B4-1C23-734A-B796-5D5CF4FE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Prezumpcia neviny</a:t>
            </a:r>
            <a:endParaRPr lang="sk-SK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CDF647-00D0-7F42-B4B2-C5A6D464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V trestnom konaní platí zásada 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prezumpcie neviny </a:t>
            </a:r>
            <a:r>
              <a:rPr lang="sk-SK" sz="2400" b="1" dirty="0" smtClean="0"/>
              <a:t>=&gt; </a:t>
            </a:r>
            <a:r>
              <a:rPr lang="sk-SK" sz="2400" dirty="0" smtClean="0"/>
              <a:t>ten proti komu sa vedie </a:t>
            </a:r>
            <a:r>
              <a:rPr lang="sk-SK" sz="2400" b="1" dirty="0" smtClean="0"/>
              <a:t>trestné stíhanie, </a:t>
            </a:r>
            <a:r>
              <a:rPr lang="sk-SK" sz="2400" dirty="0" smtClean="0"/>
              <a:t>sa pokladá za </a:t>
            </a:r>
            <a:r>
              <a:rPr lang="sk-SK" sz="2400" b="1" dirty="0" smtClean="0"/>
              <a:t>nevinného dovtedy, </a:t>
            </a:r>
            <a:r>
              <a:rPr lang="sk-SK" sz="2400" dirty="0" smtClean="0"/>
              <a:t>kým mu súd </a:t>
            </a:r>
            <a:r>
              <a:rPr lang="sk-SK" sz="2400" b="1" dirty="0" smtClean="0"/>
              <a:t>nepreukáže vinu…</a:t>
            </a:r>
          </a:p>
          <a:p>
            <a:r>
              <a:rPr lang="sk-SK" sz="2400" b="1" dirty="0" smtClean="0"/>
              <a:t>Notárstvo – </a:t>
            </a:r>
            <a:r>
              <a:rPr lang="sk-SK" sz="2400" dirty="0" smtClean="0"/>
              <a:t>notári spisujú notárske zápisnice, vydávajú osvedčenia o rodných listoch, vysvedčeniach apod.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88217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DD1164-EB80-AE41-B7DA-E6A08C66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Vandalizmus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2BDAED-9684-954D-86DA-56FC65EA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Vandalizmus</a:t>
            </a:r>
            <a:r>
              <a:rPr lang="sk-SK" sz="2400" b="1" dirty="0" smtClean="0"/>
              <a:t> – </a:t>
            </a:r>
            <a:r>
              <a:rPr lang="sk-SK" sz="2400" dirty="0" smtClean="0"/>
              <a:t>svojvoľné poškodzovanie alebo ničenie verejného alebo súkromného majetku…</a:t>
            </a:r>
          </a:p>
          <a:p>
            <a:r>
              <a:rPr lang="sk-SK" sz="2400" dirty="0" smtClean="0"/>
              <a:t>Jeho najčastejším prejavom sú </a:t>
            </a:r>
            <a:r>
              <a:rPr lang="sk-SK" sz="2400" b="1" dirty="0" smtClean="0"/>
              <a:t>grafity…trestný zákon č.300/2005 </a:t>
            </a:r>
            <a:r>
              <a:rPr lang="sk-SK" sz="2400" b="1" dirty="0" err="1" smtClean="0"/>
              <a:t>Z.z</a:t>
            </a:r>
            <a:r>
              <a:rPr lang="sk-SK" sz="2400" b="1" dirty="0" smtClean="0"/>
              <a:t>. =&gt; </a:t>
            </a:r>
            <a:r>
              <a:rPr lang="sk-SK" sz="2400" i="1" dirty="0" smtClean="0"/>
              <a:t>všetky grafity mimo vyhradených plôch sú </a:t>
            </a:r>
            <a:r>
              <a:rPr lang="sk-SK" sz="2400" b="1" dirty="0" smtClean="0"/>
              <a:t>protizákonné =&gt; </a:t>
            </a:r>
            <a:r>
              <a:rPr lang="sk-SK" sz="2400" dirty="0" smtClean="0"/>
              <a:t>rôzne </a:t>
            </a:r>
            <a:r>
              <a:rPr lang="sk-SK" sz="2400" b="1" dirty="0" smtClean="0"/>
              <a:t>tresty (až 10 rokov)</a:t>
            </a:r>
          </a:p>
          <a:p>
            <a:r>
              <a:rPr lang="sk-SK" sz="2400" b="1" dirty="0" smtClean="0"/>
              <a:t>Sprejeri </a:t>
            </a:r>
            <a:r>
              <a:rPr lang="sk-SK" sz="2400" dirty="0" smtClean="0"/>
              <a:t>sú za svoje</a:t>
            </a:r>
            <a:r>
              <a:rPr lang="sk-SK" sz="2400" b="1" dirty="0" smtClean="0"/>
              <a:t> činy právne zodpovední…</a:t>
            </a:r>
            <a:endParaRPr lang="sk-SK" sz="2400" dirty="0"/>
          </a:p>
        </p:txBody>
      </p:sp>
      <p:pic>
        <p:nvPicPr>
          <p:cNvPr id="2050" name="Picture 2" descr="Rombolás Stock Fotók, Képek és Vektografikák (Oldal 3) | Stockfres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381209" cy="2357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3556636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348</Words>
  <Application>Microsoft Office PowerPoint</Application>
  <PresentationFormat>Širokouhlá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Stébla</vt:lpstr>
      <vt:lpstr>Právne inštitúcie Slovenskej republiky</vt:lpstr>
      <vt:lpstr>Orgány ochrany práva</vt:lpstr>
      <vt:lpstr>Hlavné pojednávanie </vt:lpstr>
      <vt:lpstr>Súdny proces</vt:lpstr>
      <vt:lpstr>Sudca a senát</vt:lpstr>
      <vt:lpstr>Rozsudok</vt:lpstr>
      <vt:lpstr>Odvolanie sa</vt:lpstr>
      <vt:lpstr>Prezumpcia neviny</vt:lpstr>
      <vt:lpstr>Vandalizmus</vt:lpstr>
      <vt:lpstr>Slovníček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Právne inštitúcie Slovenskej republiky</dc:title>
  <dc:creator>Branislav Benčič</dc:creator>
  <cp:lastModifiedBy>student</cp:lastModifiedBy>
  <cp:revision>19</cp:revision>
  <dcterms:created xsi:type="dcterms:W3CDTF">2021-01-09T19:30:25Z</dcterms:created>
  <dcterms:modified xsi:type="dcterms:W3CDTF">2021-05-12T06:39:30Z</dcterms:modified>
</cp:coreProperties>
</file>