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35" r:id="rId3"/>
    <p:sldId id="338" r:id="rId4"/>
    <p:sldId id="336" r:id="rId5"/>
    <p:sldId id="340" r:id="rId6"/>
    <p:sldId id="337" r:id="rId7"/>
    <p:sldId id="341" r:id="rId8"/>
    <p:sldId id="342" r:id="rId9"/>
    <p:sldId id="339" r:id="rId10"/>
    <p:sldId id="343" r:id="rId11"/>
    <p:sldId id="344" r:id="rId12"/>
    <p:sldId id="345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>
        <p:scale>
          <a:sx n="87" d="100"/>
          <a:sy n="87" d="100"/>
        </p:scale>
        <p:origin x="-8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F10A-5931-4764-8DBC-6DAF1DE254E0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B345-28BB-48C9-AB0F-C6B14F7852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95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6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4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40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88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2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6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DDF6-081C-4B5D-BBB8-A843C1AD0665}" type="datetimeFigureOut">
              <a:rPr lang="sk-SK" smtClean="0"/>
              <a:pPr/>
              <a:t>23.03.2020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iestanytv.sk/piestany-si-pripomenuli-75-vyrocie-vydania-zidovskeho-kodexu/" TargetMode="External"/><Relationship Id="rId2" Type="http://schemas.openxmlformats.org/officeDocument/2006/relationships/hyperlink" Target="https://sk.wikisource.org/wiki/%C5%BDidovsk%C3%BD_k%C3%B3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10279777" cy="2949325"/>
          </a:xfrm>
        </p:spPr>
        <p:txBody>
          <a:bodyPr/>
          <a:lstStyle/>
          <a:p>
            <a:pPr algn="ctr"/>
            <a:r>
              <a:rPr lang="sk-SK" dirty="0"/>
              <a:t>V. SLOVENSKÝ ŠTÁT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66" y="4250303"/>
            <a:ext cx="8737457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IV. AKÝ BOL SLOVENSKÝ ŠTÁT?   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7174" name="Picture 6" descr="Výsledok vyhľadávania obrázkov pre dopyt deportacie slovenskych zidov">
            <a:extLst>
              <a:ext uri="{FF2B5EF4-FFF2-40B4-BE49-F238E27FC236}">
                <a16:creationId xmlns:a16="http://schemas.microsoft.com/office/drawing/2014/main" xmlns="" id="{375DB81B-CB37-4EEE-918A-88786A9A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8" y="1334949"/>
            <a:ext cx="3479241" cy="22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ratislava">
            <a:extLst>
              <a:ext uri="{FF2B5EF4-FFF2-40B4-BE49-F238E27FC236}">
                <a16:creationId xmlns:a16="http://schemas.microsoft.com/office/drawing/2014/main" xmlns="" id="{10901186-E746-4CDE-88E1-8064B576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9" y="1334949"/>
            <a:ext cx="3479241" cy="2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Bratislava">
            <a:extLst>
              <a:ext uri="{FF2B5EF4-FFF2-40B4-BE49-F238E27FC236}">
                <a16:creationId xmlns:a16="http://schemas.microsoft.com/office/drawing/2014/main" xmlns="" id="{4748F03F-CDEE-4E4C-BC5B-DBCD4E77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30" y="1334949"/>
            <a:ext cx="3284918" cy="2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ríslušníci HG strihajú bradu Žida, Stropkov 1942">
            <a:extLst>
              <a:ext uri="{FF2B5EF4-FFF2-40B4-BE49-F238E27FC236}">
                <a16:creationId xmlns:a16="http://schemas.microsoft.com/office/drawing/2014/main" xmlns="" id="{FC3AA187-62DF-4E30-806E-5BAD95D6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8" y="4001025"/>
            <a:ext cx="3479241" cy="22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Fyzické prehliadky židovských mužov pri výbere do prac. útvarov">
            <a:extLst>
              <a:ext uri="{FF2B5EF4-FFF2-40B4-BE49-F238E27FC236}">
                <a16:creationId xmlns:a16="http://schemas.microsoft.com/office/drawing/2014/main" xmlns="" id="{FC3436C5-CA8D-46D0-8267-CD960FAB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9" y="4001025"/>
            <a:ext cx="3479241" cy="22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racovný batalión 6. brigády pri výkope">
            <a:extLst>
              <a:ext uri="{FF2B5EF4-FFF2-40B4-BE49-F238E27FC236}">
                <a16:creationId xmlns:a16="http://schemas.microsoft.com/office/drawing/2014/main" xmlns="" id="{38EED77B-6025-4F31-9115-74D2456D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94" y="4001025"/>
            <a:ext cx="3305453" cy="22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8194" name="Picture 2" descr="Krajčírska dielňa, prac. tábor Vyhne">
            <a:extLst>
              <a:ext uri="{FF2B5EF4-FFF2-40B4-BE49-F238E27FC236}">
                <a16:creationId xmlns:a16="http://schemas.microsoft.com/office/drawing/2014/main" xmlns="" id="{AF591ED4-6ACA-4E5E-AF72-0D66BC87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8" y="1358695"/>
            <a:ext cx="3479242" cy="24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rac. tábor Sereď - dvaja Židia sa starajú o odpadky">
            <a:extLst>
              <a:ext uri="{FF2B5EF4-FFF2-40B4-BE49-F238E27FC236}">
                <a16:creationId xmlns:a16="http://schemas.microsoft.com/office/drawing/2014/main" xmlns="" id="{F5FEB9D4-679C-48DF-8883-70C6A8C0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1358695"/>
            <a:ext cx="3479241" cy="24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Židovské deti v tábore vo Vyhniach, ktorý sídlil v budovách kúpeľov">
            <a:extLst>
              <a:ext uri="{FF2B5EF4-FFF2-40B4-BE49-F238E27FC236}">
                <a16:creationId xmlns:a16="http://schemas.microsoft.com/office/drawing/2014/main" xmlns="" id="{CFB77639-1E6F-4B3B-8296-92A04D74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74" y="1358695"/>
            <a:ext cx="3305453" cy="24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Volejbal v tábore Nováky">
            <a:extLst>
              <a:ext uri="{FF2B5EF4-FFF2-40B4-BE49-F238E27FC236}">
                <a16:creationId xmlns:a16="http://schemas.microsoft.com/office/drawing/2014/main" xmlns="" id="{F43D3C88-44A1-49E8-84AE-649A1BFC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7" y="4019585"/>
            <a:ext cx="3479241" cy="24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ováky - táborová škôlka pod vedením p. učiteľky Voglovej">
            <a:extLst>
              <a:ext uri="{FF2B5EF4-FFF2-40B4-BE49-F238E27FC236}">
                <a16:creationId xmlns:a16="http://schemas.microsoft.com/office/drawing/2014/main" xmlns="" id="{38013AB3-98CF-4556-9A68-D4E524C6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3994300"/>
            <a:ext cx="3479241" cy="24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Tábor Nováky - dorastenecký futbalový tím">
            <a:extLst>
              <a:ext uri="{FF2B5EF4-FFF2-40B4-BE49-F238E27FC236}">
                <a16:creationId xmlns:a16="http://schemas.microsoft.com/office/drawing/2014/main" xmlns="" id="{C2311BAA-1BB8-4039-BFAF-0766F39F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74" y="4019585"/>
            <a:ext cx="3305453" cy="239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2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9218" name="Picture 2" descr="Tábor Nováky - deti v kostýmoch pred divadelným predstavením">
            <a:extLst>
              <a:ext uri="{FF2B5EF4-FFF2-40B4-BE49-F238E27FC236}">
                <a16:creationId xmlns:a16="http://schemas.microsoft.com/office/drawing/2014/main" xmlns="" id="{D40C9609-D091-47F0-A81F-718D5274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7" y="1298713"/>
            <a:ext cx="3479241" cy="25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áborové latríny - Nováky">
            <a:extLst>
              <a:ext uri="{FF2B5EF4-FFF2-40B4-BE49-F238E27FC236}">
                <a16:creationId xmlns:a16="http://schemas.microsoft.com/office/drawing/2014/main" xmlns="" id="{8B93B090-3A1B-4644-8F43-485839F2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1309000"/>
            <a:ext cx="3551069" cy="25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áborová jedáleň v Novákoch">
            <a:extLst>
              <a:ext uri="{FF2B5EF4-FFF2-40B4-BE49-F238E27FC236}">
                <a16:creationId xmlns:a16="http://schemas.microsoft.com/office/drawing/2014/main" xmlns="" id="{57FFB428-6067-4C7F-8814-ADCBB900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57" y="1318007"/>
            <a:ext cx="3305453" cy="24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Zubár Braun pri práci, tábor Nováky">
            <a:extLst>
              <a:ext uri="{FF2B5EF4-FFF2-40B4-BE49-F238E27FC236}">
                <a16:creationId xmlns:a16="http://schemas.microsoft.com/office/drawing/2014/main" xmlns="" id="{716BE513-6A10-4BFC-BDBD-7854F3FF8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47" y="3914152"/>
            <a:ext cx="3479240" cy="26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Mladé židovské dievča - Nováky">
            <a:extLst>
              <a:ext uri="{FF2B5EF4-FFF2-40B4-BE49-F238E27FC236}">
                <a16:creationId xmlns:a16="http://schemas.microsoft.com/office/drawing/2014/main" xmlns="" id="{722768F8-1B2B-4F58-ADF1-D2098198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3914152"/>
            <a:ext cx="3551069" cy="26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rticle_photo">
            <a:extLst>
              <a:ext uri="{FF2B5EF4-FFF2-40B4-BE49-F238E27FC236}">
                <a16:creationId xmlns:a16="http://schemas.microsoft.com/office/drawing/2014/main" xmlns="" id="{866806CF-DECA-42C3-BC04-13336BF3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57" y="3933446"/>
            <a:ext cx="3305453" cy="26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0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Zvolen - telá zavraždených Židov pred pochovávaním">
            <a:extLst>
              <a:ext uri="{FF2B5EF4-FFF2-40B4-BE49-F238E27FC236}">
                <a16:creationId xmlns:a16="http://schemas.microsoft.com/office/drawing/2014/main" xmlns="" id="{A6DC7D33-BDCB-4EB5-A960-976C7EF4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97" y="2926141"/>
            <a:ext cx="5664476" cy="37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42" name="Picture 2" descr="Nástup na vlak pred deportáciou - Žilina">
            <a:extLst>
              <a:ext uri="{FF2B5EF4-FFF2-40B4-BE49-F238E27FC236}">
                <a16:creationId xmlns:a16="http://schemas.microsoft.com/office/drawing/2014/main" xmlns="" id="{0BE65200-D6C3-4590-AD2D-FA4DE3BB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76" y="1423574"/>
            <a:ext cx="5424227" cy="38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Židovská hviezda im zmenila životy...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1AA5DAF-1D24-48B3-AF09-2B03260928A9}"/>
              </a:ext>
            </a:extLst>
          </p:cNvPr>
          <p:cNvSpPr txBox="1"/>
          <p:nvPr/>
        </p:nvSpPr>
        <p:spPr>
          <a:xfrm>
            <a:off x="1590191" y="1969001"/>
            <a:ext cx="10018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Otto Šimko</a:t>
            </a:r>
          </a:p>
          <a:p>
            <a:pPr algn="ctr"/>
            <a:r>
              <a:rPr lang="sk-SK" sz="2800" dirty="0"/>
              <a:t>https://www.youtube.com/watch?v=e5E-l1t5Oa0</a:t>
            </a:r>
          </a:p>
          <a:p>
            <a:pPr algn="ctr"/>
            <a:endParaRPr lang="sk-SK" sz="2800" dirty="0"/>
          </a:p>
          <a:p>
            <a:pPr algn="ctr"/>
            <a:r>
              <a:rPr lang="sk-SK" sz="2800" dirty="0" err="1"/>
              <a:t>Dalma</a:t>
            </a:r>
            <a:r>
              <a:rPr lang="sk-SK" sz="2800" dirty="0"/>
              <a:t> </a:t>
            </a:r>
            <a:r>
              <a:rPr lang="sk-SK" sz="2800" dirty="0" err="1"/>
              <a:t>Holanová</a:t>
            </a:r>
            <a:r>
              <a:rPr lang="sk-SK" sz="2800" dirty="0"/>
              <a:t> </a:t>
            </a:r>
            <a:r>
              <a:rPr lang="sk-SK" sz="2800" dirty="0" err="1"/>
              <a:t>Špitzerová</a:t>
            </a:r>
            <a:endParaRPr lang="sk-SK" sz="2800" dirty="0"/>
          </a:p>
          <a:p>
            <a:pPr algn="ctr"/>
            <a:r>
              <a:rPr lang="sk-SK" sz="2800" dirty="0"/>
              <a:t>https://www.youtube.com/watch?v=q9gOYJiZTOQ</a:t>
            </a:r>
          </a:p>
          <a:p>
            <a:pPr algn="ctr"/>
            <a:endParaRPr lang="sk-SK" sz="2800" dirty="0"/>
          </a:p>
          <a:p>
            <a:pPr algn="ctr"/>
            <a:r>
              <a:rPr lang="sk-SK" sz="2800" dirty="0"/>
              <a:t>Lýdia </a:t>
            </a:r>
            <a:r>
              <a:rPr lang="sk-SK" sz="2800" dirty="0" err="1"/>
              <a:t>Piovarcsyová</a:t>
            </a:r>
            <a:endParaRPr lang="sk-SK" sz="2800" dirty="0"/>
          </a:p>
          <a:p>
            <a:pPr algn="ctr"/>
            <a:r>
              <a:rPr lang="sk-SK" sz="2800" dirty="0"/>
              <a:t>https://www.youtube.com/watch?v=EEYBDCAjHUY</a:t>
            </a:r>
          </a:p>
        </p:txBody>
      </p:sp>
    </p:spTree>
    <p:extLst>
      <p:ext uri="{BB962C8B-B14F-4D97-AF65-F5344CB8AC3E}">
        <p14:creationId xmlns:p14="http://schemas.microsoft.com/office/powerpoint/2010/main" val="18881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27" y="2034459"/>
            <a:ext cx="10314278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Slovenská republika bola samostatný štát, ktorý nemohol celkom rozhodovať o svojom osude</a:t>
            </a:r>
          </a:p>
          <a:p>
            <a:pPr algn="just"/>
            <a:r>
              <a:rPr lang="sk-SK" sz="3200" dirty="0"/>
              <a:t>nacistické Nemecko kontrolovalo slovenskú politiku prostredníctvom svojho vyslanca a tzv. </a:t>
            </a:r>
            <a:r>
              <a:rPr lang="sk-SK" sz="3200" dirty="0" err="1"/>
              <a:t>beratérov</a:t>
            </a:r>
            <a:r>
              <a:rPr lang="sk-SK" sz="3200" dirty="0"/>
              <a:t> (poradcov pracujúcich na ministerstvách a v centrálnych úradoch)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9DE1615-EC30-489F-A41F-A34EACB15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19" y="3822009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24855AF4-C83D-45CE-BC60-F27CE77CBDE9}"/>
              </a:ext>
            </a:extLst>
          </p:cNvPr>
          <p:cNvSpPr/>
          <p:nvPr/>
        </p:nvSpPr>
        <p:spPr>
          <a:xfrm>
            <a:off x="5681460" y="52179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sk-SK" dirty="0" err="1">
                <a:latin typeface="Arial" panose="020B0604020202020204" pitchFamily="34" charset="0"/>
              </a:rPr>
              <a:t>Manfred</a:t>
            </a:r>
            <a:r>
              <a:rPr lang="sk-SK" dirty="0">
                <a:latin typeface="Arial" panose="020B0604020202020204" pitchFamily="34" charset="0"/>
              </a:rPr>
              <a:t> von </a:t>
            </a:r>
            <a:r>
              <a:rPr lang="sk-SK" dirty="0" err="1">
                <a:latin typeface="Arial" panose="020B0604020202020204" pitchFamily="34" charset="0"/>
              </a:rPr>
              <a:t>Killinger</a:t>
            </a:r>
            <a:r>
              <a:rPr lang="sk-SK" dirty="0">
                <a:latin typeface="Arial" panose="020B0604020202020204" pitchFamily="34" charset="0"/>
              </a:rPr>
              <a:t>, nemecký vyslanec na Slovensku v rokoch 1940 – 1941, počas ktorého pôsobenia mali </a:t>
            </a:r>
            <a:r>
              <a:rPr lang="sk-SK" dirty="0" err="1">
                <a:latin typeface="Arial" panose="020B0604020202020204" pitchFamily="34" charset="0"/>
              </a:rPr>
              <a:t>beráteri</a:t>
            </a:r>
            <a:r>
              <a:rPr lang="sk-SK" dirty="0">
                <a:latin typeface="Arial" panose="020B0604020202020204" pitchFamily="34" charset="0"/>
              </a:rPr>
              <a:t> najväčší vplyv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155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Politický systém v Slovenskom štáte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91" y="2974529"/>
            <a:ext cx="10641125" cy="44822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totalitný politický systém</a:t>
            </a:r>
          </a:p>
          <a:p>
            <a:pPr algn="just"/>
            <a:r>
              <a:rPr lang="sk-SK" sz="3200" dirty="0"/>
              <a:t>HSĽS – vedúce postavenie v štáte a v spoločnosti (diktatúra, tzv. deravá totalita)</a:t>
            </a:r>
          </a:p>
          <a:p>
            <a:pPr algn="just"/>
            <a:r>
              <a:rPr lang="sk-SK" sz="3200" dirty="0"/>
              <a:t>obmedzovanie a porušovanie občianskych a ľudských práv</a:t>
            </a:r>
          </a:p>
          <a:p>
            <a:pPr algn="just"/>
            <a:r>
              <a:rPr lang="sk-SK" sz="3200" dirty="0"/>
              <a:t>opozičné sily – nespokojnosť s vládnucim režimom, s jeho závislosťou od Nemecka, antidemokratickým charakterom, činnosť odboja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2050" name="Picture 2" descr="Hlinkova slovenská ľudová strana – Strana slovenskej národnej jednoty">
            <a:extLst>
              <a:ext uri="{FF2B5EF4-FFF2-40B4-BE49-F238E27FC236}">
                <a16:creationId xmlns:a16="http://schemas.microsoft.com/office/drawing/2014/main" xmlns="" id="{5562C1AB-9D2F-414E-AD15-BC66D2AE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457" y="1090938"/>
            <a:ext cx="1164535" cy="125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lajka Hlinkovej slovenskej ľudovej strany – Strany slovenskej národnej jednoty">
            <a:extLst>
              <a:ext uri="{FF2B5EF4-FFF2-40B4-BE49-F238E27FC236}">
                <a16:creationId xmlns:a16="http://schemas.microsoft.com/office/drawing/2014/main" xmlns="" id="{3DA3F943-E53E-44D4-BD72-DF30A3EFC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874" y="4992348"/>
            <a:ext cx="2383734" cy="154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3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Dve krídla v HSĽS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xmlns="" id="{202F4B7D-0BC6-4B9B-A53C-83E42C61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95862"/>
              </p:ext>
            </p:extLst>
          </p:nvPr>
        </p:nvGraphicFramePr>
        <p:xfrm>
          <a:off x="1484310" y="1594309"/>
          <a:ext cx="10416144" cy="430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072">
                  <a:extLst>
                    <a:ext uri="{9D8B030D-6E8A-4147-A177-3AD203B41FA5}">
                      <a16:colId xmlns:a16="http://schemas.microsoft.com/office/drawing/2014/main" xmlns="" val="2343609382"/>
                    </a:ext>
                  </a:extLst>
                </a:gridCol>
                <a:gridCol w="5208072">
                  <a:extLst>
                    <a:ext uri="{9D8B030D-6E8A-4147-A177-3AD203B41FA5}">
                      <a16:colId xmlns:a16="http://schemas.microsoft.com/office/drawing/2014/main" xmlns="" val="4182307736"/>
                    </a:ext>
                  </a:extLst>
                </a:gridCol>
              </a:tblGrid>
              <a:tr h="988075">
                <a:tc>
                  <a:txBody>
                    <a:bodyPr/>
                    <a:lstStyle/>
                    <a:p>
                      <a:pPr algn="just"/>
                      <a:r>
                        <a:rPr lang="sk-SK" sz="2800" dirty="0"/>
                        <a:t>konzervatívne umiernené krídlo: </a:t>
                      </a:r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/>
                        <a:t>radikálno-fašistické krídlo:</a:t>
                      </a:r>
                    </a:p>
                    <a:p>
                      <a:endParaRPr lang="sk-S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1263380"/>
                  </a:ext>
                </a:extLst>
              </a:tr>
              <a:tr h="1880530">
                <a:tc>
                  <a:txBody>
                    <a:bodyPr/>
                    <a:lstStyle/>
                    <a:p>
                      <a:pPr algn="just"/>
                      <a:r>
                        <a:rPr lang="sk-SK" sz="2800" dirty="0"/>
                        <a:t>prezident, predseda HSĽS J. Tiso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sk-SK" sz="2800" dirty="0"/>
                        <a:t>predseda vlády, minister zahraničia V. </a:t>
                      </a:r>
                      <a:r>
                        <a:rPr lang="sk-SK" sz="2800" dirty="0" err="1"/>
                        <a:t>Tuka</a:t>
                      </a:r>
                      <a:r>
                        <a:rPr lang="sk-SK" sz="2800" dirty="0"/>
                        <a:t>, </a:t>
                      </a:r>
                    </a:p>
                    <a:p>
                      <a:pPr algn="just"/>
                      <a:r>
                        <a:rPr lang="sk-SK" sz="2800" dirty="0"/>
                        <a:t>minister vnútra, veliteľ Hlinkových gárd A. Mach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478570"/>
                  </a:ext>
                </a:extLst>
              </a:tr>
              <a:tr h="1434303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/>
                        <a:t>istý stupeň nezávislosti od Nemecka</a:t>
                      </a:r>
                    </a:p>
                    <a:p>
                      <a:pPr algn="just"/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k-SK" sz="2800" dirty="0"/>
                        <a:t>ideológia a prax nacionálneho socializmu podľa vzoru nacistického Nemecka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18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07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Dve krídla v HSĽS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xmlns="" id="{202F4B7D-0BC6-4B9B-A53C-83E42C61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5122"/>
              </p:ext>
            </p:extLst>
          </p:nvPr>
        </p:nvGraphicFramePr>
        <p:xfrm>
          <a:off x="1881809" y="1364974"/>
          <a:ext cx="10018712" cy="489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121">
                  <a:extLst>
                    <a:ext uri="{9D8B030D-6E8A-4147-A177-3AD203B41FA5}">
                      <a16:colId xmlns:a16="http://schemas.microsoft.com/office/drawing/2014/main" xmlns="" val="2343609382"/>
                    </a:ext>
                  </a:extLst>
                </a:gridCol>
                <a:gridCol w="6228591">
                  <a:extLst>
                    <a:ext uri="{9D8B030D-6E8A-4147-A177-3AD203B41FA5}">
                      <a16:colId xmlns:a16="http://schemas.microsoft.com/office/drawing/2014/main" xmlns="" val="4182307736"/>
                    </a:ext>
                  </a:extLst>
                </a:gridCol>
              </a:tblGrid>
              <a:tr h="1324572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konzervatívne umiernené krídlo: </a:t>
                      </a:r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dirty="0"/>
                        <a:t>radikálno-fašistické krídlo:</a:t>
                      </a:r>
                    </a:p>
                    <a:p>
                      <a:endParaRPr lang="sk-S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1263380"/>
                  </a:ext>
                </a:extLst>
              </a:tr>
              <a:tr h="3527780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J. Tiso </a:t>
                      </a:r>
                    </a:p>
                    <a:p>
                      <a:pPr algn="just"/>
                      <a:endParaRPr lang="sk-SK" sz="2800" dirty="0"/>
                    </a:p>
                    <a:p>
                      <a:pPr algn="just"/>
                      <a:endParaRPr lang="sk-SK" sz="2800" dirty="0"/>
                    </a:p>
                    <a:p>
                      <a:pPr algn="just"/>
                      <a:endParaRPr lang="sk-SK" sz="2800" dirty="0"/>
                    </a:p>
                    <a:p>
                      <a:pPr algn="just"/>
                      <a:endParaRPr lang="sk-SK" sz="2800" dirty="0"/>
                    </a:p>
                    <a:p>
                      <a:pPr algn="just"/>
                      <a:endParaRPr lang="sk-SK" sz="2800" dirty="0"/>
                    </a:p>
                    <a:p>
                      <a:pPr algn="just"/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k-SK" sz="2800" dirty="0"/>
                        <a:t>V. </a:t>
                      </a:r>
                      <a:r>
                        <a:rPr lang="sk-SK" sz="2800" dirty="0" err="1"/>
                        <a:t>Tuka</a:t>
                      </a:r>
                      <a:r>
                        <a:rPr lang="sk-SK" sz="2800" dirty="0"/>
                        <a:t>                       A. Mach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478570"/>
                  </a:ext>
                </a:extLst>
              </a:tr>
            </a:tbl>
          </a:graphicData>
        </a:graphic>
      </p:graphicFrame>
      <p:pic>
        <p:nvPicPr>
          <p:cNvPr id="3074" name="Picture 2" descr="Výsledok vyhľadávania obrázkov pre dopyt tiso">
            <a:extLst>
              <a:ext uri="{FF2B5EF4-FFF2-40B4-BE49-F238E27FC236}">
                <a16:creationId xmlns:a16="http://schemas.microsoft.com/office/drawing/2014/main" xmlns="" id="{BA5837D0-C238-4E58-9F7C-9339AD74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99" y="3429000"/>
            <a:ext cx="2432603" cy="24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tuka">
            <a:extLst>
              <a:ext uri="{FF2B5EF4-FFF2-40B4-BE49-F238E27FC236}">
                <a16:creationId xmlns:a16="http://schemas.microsoft.com/office/drawing/2014/main" xmlns="" id="{632E77CA-8FDD-43B1-B617-89BC3399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41" y="3402704"/>
            <a:ext cx="2326668" cy="24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alexander mach">
            <a:extLst>
              <a:ext uri="{FF2B5EF4-FFF2-40B4-BE49-F238E27FC236}">
                <a16:creationId xmlns:a16="http://schemas.microsoft.com/office/drawing/2014/main" xmlns="" id="{4A49EF5B-EC95-404A-9F58-2738E774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0" y="3402704"/>
            <a:ext cx="2226364" cy="2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0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– Židovský kódex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8" y="1192696"/>
            <a:ext cx="10433547" cy="5665303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8600" dirty="0"/>
              <a:t>9.9.1941, 270 paragrafov, ustanovil na Slovensku osobitný právny režim občanov židovského vierovyznania, ktorí tak stratili občianske práva:</a:t>
            </a:r>
          </a:p>
          <a:p>
            <a:pPr marL="0" indent="0" algn="just">
              <a:buNone/>
            </a:pPr>
            <a:endParaRPr lang="sk-SK" sz="8600" dirty="0"/>
          </a:p>
          <a:p>
            <a:pPr algn="just"/>
            <a:r>
              <a:rPr lang="sk-SK" sz="8600" dirty="0"/>
              <a:t>napr. vylúčenie zo škôl, zamestnania, vysťahovanie z bytov,</a:t>
            </a:r>
          </a:p>
          <a:p>
            <a:pPr algn="just"/>
            <a:r>
              <a:rPr lang="sk-SK" sz="8600" dirty="0"/>
              <a:t>sústreďovanie do početných pracovných táborov,</a:t>
            </a:r>
          </a:p>
          <a:p>
            <a:pPr algn="just"/>
            <a:r>
              <a:rPr lang="sk-SK" sz="8600" dirty="0"/>
              <a:t>verejné označenie – žltá 6-cípa hviezda,</a:t>
            </a:r>
          </a:p>
          <a:p>
            <a:pPr algn="just"/>
            <a:r>
              <a:rPr lang="sk-SK" sz="8600" dirty="0"/>
              <a:t>nesmeli navštevovať kaviarne, divadlá, kiná, športové podujatia,...</a:t>
            </a:r>
          </a:p>
          <a:p>
            <a:pPr algn="just"/>
            <a:r>
              <a:rPr lang="sk-SK" sz="8600" dirty="0"/>
              <a:t>prezident mohol udeliť výnimky,...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4D65B0E-1968-4FA8-A09D-C967F1157139}"/>
              </a:ext>
            </a:extLst>
          </p:cNvPr>
          <p:cNvSpPr txBox="1"/>
          <p:nvPr/>
        </p:nvSpPr>
        <p:spPr>
          <a:xfrm>
            <a:off x="2451651" y="5665304"/>
            <a:ext cx="905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hlinkClick r:id="rId2"/>
              </a:rPr>
              <a:t>https://sk.wikisource.org/wiki/%C5%BDidovsk%C3%BD_k%C3%B3dex</a:t>
            </a:r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dirty="0">
                <a:hlinkClick r:id="rId3"/>
              </a:rPr>
              <a:t>http://piestanytv.sk/piestany-si-pripomenuli-75-vyrocie-vydania-zidovskeho-kodexu/</a:t>
            </a:r>
            <a:endParaRPr lang="sk-SK" dirty="0"/>
          </a:p>
        </p:txBody>
      </p:sp>
      <p:pic>
        <p:nvPicPr>
          <p:cNvPr id="6146" name="Picture 2" descr="Výsledok vyhľadávania obrázkov pre dopyt zidovsky kodex">
            <a:extLst>
              <a:ext uri="{FF2B5EF4-FFF2-40B4-BE49-F238E27FC236}">
                <a16:creationId xmlns:a16="http://schemas.microsoft.com/office/drawing/2014/main" xmlns="" id="{0FCEC588-12F9-4FA9-9B14-0103E446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04" y="3578087"/>
            <a:ext cx="2390118" cy="10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– Židovský kódex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8" y="1192696"/>
            <a:ext cx="10433547" cy="5665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4100" name="Picture 4" descr="Výsledok vyhľadávania obrázkov pre dopyt zidovsky kodex">
            <a:extLst>
              <a:ext uri="{FF2B5EF4-FFF2-40B4-BE49-F238E27FC236}">
                <a16:creationId xmlns:a16="http://schemas.microsoft.com/office/drawing/2014/main" xmlns="" id="{CA412EEC-94C2-46FC-B54C-C893471C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615937"/>
            <a:ext cx="8004504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– Židovský kódex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8" y="1192696"/>
            <a:ext cx="10433547" cy="5665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122" name="Picture 2" descr="Výsledok vyhľadávania obrázkov pre dopyt zidovsky kodex">
            <a:extLst>
              <a:ext uri="{FF2B5EF4-FFF2-40B4-BE49-F238E27FC236}">
                <a16:creationId xmlns:a16="http://schemas.microsoft.com/office/drawing/2014/main" xmlns="" id="{3B067BB9-6C37-4D20-90A1-DBC55CBD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5" y="1099931"/>
            <a:ext cx="5108713" cy="255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zidovsky kodex">
            <a:extLst>
              <a:ext uri="{FF2B5EF4-FFF2-40B4-BE49-F238E27FC236}">
                <a16:creationId xmlns:a16="http://schemas.microsoft.com/office/drawing/2014/main" xmlns="" id="{96F0DBF7-70EE-43EC-B514-20E11184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95" y="1356277"/>
            <a:ext cx="4876800" cy="20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ýsledok vyhľadávania obrázkov pre dopyt zidovsky kodex">
            <a:extLst>
              <a:ext uri="{FF2B5EF4-FFF2-40B4-BE49-F238E27FC236}">
                <a16:creationId xmlns:a16="http://schemas.microsoft.com/office/drawing/2014/main" xmlns="" id="{55975914-914C-4F56-BF36-459A8A09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48" y="4025347"/>
            <a:ext cx="4267888" cy="24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ýsledok vyhľadávania obrázkov pre dopyt zidovsky kodex">
            <a:extLst>
              <a:ext uri="{FF2B5EF4-FFF2-40B4-BE49-F238E27FC236}">
                <a16:creationId xmlns:a16="http://schemas.microsoft.com/office/drawing/2014/main" xmlns="" id="{48A67544-5D74-4522-A26B-7CB3CB95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32" y="3650766"/>
            <a:ext cx="4581525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4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Prenasledovanie Židov - deportácie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2563711"/>
            <a:ext cx="1064112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xmlns="" id="{6252752F-5D87-43F4-BE26-2991A47AB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8350"/>
              </p:ext>
            </p:extLst>
          </p:nvPr>
        </p:nvGraphicFramePr>
        <p:xfrm>
          <a:off x="1738353" y="1297534"/>
          <a:ext cx="10018714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7">
                  <a:extLst>
                    <a:ext uri="{9D8B030D-6E8A-4147-A177-3AD203B41FA5}">
                      <a16:colId xmlns:a16="http://schemas.microsoft.com/office/drawing/2014/main" xmlns="" val="293231147"/>
                    </a:ext>
                  </a:extLst>
                </a:gridCol>
                <a:gridCol w="5009357">
                  <a:extLst>
                    <a:ext uri="{9D8B030D-6E8A-4147-A177-3AD203B41FA5}">
                      <a16:colId xmlns:a16="http://schemas.microsoft.com/office/drawing/2014/main" xmlns="" val="28260647"/>
                    </a:ext>
                  </a:extLst>
                </a:gridCol>
              </a:tblGrid>
              <a:tr h="506491">
                <a:tc>
                  <a:txBody>
                    <a:bodyPr/>
                    <a:lstStyle/>
                    <a:p>
                      <a:r>
                        <a:rPr lang="sk-SK" sz="3200" dirty="0"/>
                        <a:t>25.3. – 20.10.1942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 jeseň 1944 – koniec vojny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459019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r>
                        <a:rPr lang="sk-SK" sz="3200" dirty="0"/>
                        <a:t>asi 58 000 Židov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asi 13 500 Židov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2476683"/>
                  </a:ext>
                </a:extLst>
              </a:tr>
              <a:tr h="3687492">
                <a:tc>
                  <a:txBody>
                    <a:bodyPr/>
                    <a:lstStyle/>
                    <a:p>
                      <a:pPr algn="just"/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transport slovenských Židov do vyhladzovacieho tábora bol vypravený zo železničnej stanice v Poprade 25. marca 1942 (streda) o 20:20 hod.</a:t>
                      </a:r>
                    </a:p>
                    <a:p>
                      <a:pPr algn="just"/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vagónov, pôvodne určených na prepravu dobytka, muselo nastúpiť 1000 mladých žien a dievčat zo Šarišsko-zemplínskej župy. Vlak smeroval smerom na Žilinu a Čadcu, až 26. marca 1942 okolo 4:00 hod. opustil územie Slovenska pri obci Skalité smerom na poľský </a:t>
                      </a:r>
                      <a:r>
                        <a:rPr lang="sk-S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Zwardoň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V ten deň v popoludňajších hodinách vystúpilo z vagónov 999 živých žien, ktoré boli následne podrobené selekcii na rampe v koncentračnom tábore Osvienčim. Podľa svedectiev pamätníkov prežilo väznenie z prvého transportu asi 20 mladých dievčat.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Druhá séria transportov odštartovala počas okupácie Slovenska nacistickými vojskami. Prvý z nich bol vypravený 30. septembra 1944 zo Serede.</a:t>
                      </a:r>
                    </a:p>
                    <a:p>
                      <a:pPr algn="just"/>
                      <a:endParaRPr lang="sk-S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sk-S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sk-S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 každú osobu sme mali Nemcom zaplatiť tzv. </a:t>
                      </a:r>
                      <a:r>
                        <a:rPr lang="sk-S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osídľovací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poplatok 500 ríšskych mariek.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193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2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461</Words>
  <Application>Microsoft Office PowerPoint</Application>
  <PresentationFormat>Vlastná</PresentationFormat>
  <Paragraphs>119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Paralaxa</vt:lpstr>
      <vt:lpstr>V. SLOVENSKÝ ŠTÁT</vt:lpstr>
      <vt:lpstr>Prezentácia programu PowerPoint</vt:lpstr>
      <vt:lpstr>Politický systém v Slovenskom štáte</vt:lpstr>
      <vt:lpstr>Dve krídla v HSĽS</vt:lpstr>
      <vt:lpstr>Dve krídla v HSĽS</vt:lpstr>
      <vt:lpstr>Prenasledovanie Židov – Židovský kódex</vt:lpstr>
      <vt:lpstr>Prenasledovanie Židov – Židovský kódex</vt:lpstr>
      <vt:lpstr>Prenasledovanie Židov – Židovský kódex</vt:lpstr>
      <vt:lpstr>Prenasledovanie Židov - deportácie</vt:lpstr>
      <vt:lpstr>Prenasledovanie Židov </vt:lpstr>
      <vt:lpstr>Prenasledovanie Židov </vt:lpstr>
      <vt:lpstr>Prenasledovanie Židov </vt:lpstr>
      <vt:lpstr>Prenasledovanie Židov </vt:lpstr>
      <vt:lpstr>Židovská hviezda im zmenila životy...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IV. DRUHÁ SVETOVÁ VOJNA</dc:title>
  <dc:creator>Erika</dc:creator>
  <cp:lastModifiedBy>Raduz</cp:lastModifiedBy>
  <cp:revision>121</cp:revision>
  <dcterms:created xsi:type="dcterms:W3CDTF">2020-02-01T19:20:54Z</dcterms:created>
  <dcterms:modified xsi:type="dcterms:W3CDTF">2020-03-23T12:44:02Z</dcterms:modified>
</cp:coreProperties>
</file>