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6" r:id="rId2"/>
    <p:sldId id="270" r:id="rId3"/>
    <p:sldId id="271" r:id="rId4"/>
    <p:sldId id="272" r:id="rId5"/>
    <p:sldId id="263" r:id="rId6"/>
    <p:sldId id="264" r:id="rId7"/>
    <p:sldId id="265" r:id="rId8"/>
    <p:sldId id="256" r:id="rId9"/>
    <p:sldId id="257" r:id="rId10"/>
    <p:sldId id="267" r:id="rId11"/>
    <p:sldId id="258" r:id="rId12"/>
    <p:sldId id="259" r:id="rId13"/>
    <p:sldId id="268" r:id="rId14"/>
    <p:sldId id="269" r:id="rId15"/>
    <p:sldId id="260" r:id="rId16"/>
    <p:sldId id="274" r:id="rId17"/>
    <p:sldId id="275" r:id="rId18"/>
    <p:sldId id="273" r:id="rId19"/>
    <p:sldId id="261" r:id="rId20"/>
    <p:sldId id="262" r:id="rId21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ravouhlý trojuholník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Nadpis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7" name="Podnadpis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grpSp>
        <p:nvGrpSpPr>
          <p:cNvPr id="2" name="Skupina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Voľná forma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Voľná forma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Voľná forma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Rovná spojnica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Zástupný symbol dátumu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AEFAF9F-053C-4110-9CBE-B6C01CBAFC5B}" type="datetimeFigureOut">
              <a:rPr lang="sk-SK" smtClean="0"/>
              <a:pPr/>
              <a:t>23.11.2020</a:t>
            </a:fld>
            <a:endParaRPr lang="sk-SK"/>
          </a:p>
        </p:txBody>
      </p:sp>
      <p:sp>
        <p:nvSpPr>
          <p:cNvPr id="19" name="Zástupný symbol päty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sk-SK"/>
          </a:p>
        </p:txBody>
      </p:sp>
      <p:sp>
        <p:nvSpPr>
          <p:cNvPr id="27" name="Zástupný symbol čísla snímky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C0203554-D1A2-4352-B163-7ABC4A129965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AEFAF9F-053C-4110-9CBE-B6C01CBAFC5B}" type="datetimeFigureOut">
              <a:rPr lang="sk-SK" smtClean="0"/>
              <a:pPr/>
              <a:t>23.11.2020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0203554-D1A2-4352-B163-7ABC4A129965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AEFAF9F-053C-4110-9CBE-B6C01CBAFC5B}" type="datetimeFigureOut">
              <a:rPr lang="sk-SK" smtClean="0"/>
              <a:pPr/>
              <a:t>23.11.2020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0203554-D1A2-4352-B163-7ABC4A129965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AEFAF9F-053C-4110-9CBE-B6C01CBAFC5B}" type="datetimeFigureOut">
              <a:rPr lang="sk-SK" smtClean="0"/>
              <a:pPr/>
              <a:t>23.11.2020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0203554-D1A2-4352-B163-7ABC4A129965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7" name="Nadpis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AEFAF9F-053C-4110-9CBE-B6C01CBAFC5B}" type="datetimeFigureOut">
              <a:rPr lang="sk-SK" smtClean="0"/>
              <a:pPr/>
              <a:t>23.11.2020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0203554-D1A2-4352-B163-7ABC4A129965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7" name="Výložka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Výložka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AEFAF9F-053C-4110-9CBE-B6C01CBAFC5B}" type="datetimeFigureOut">
              <a:rPr lang="sk-SK" smtClean="0"/>
              <a:pPr/>
              <a:t>23.11.2020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0203554-D1A2-4352-B163-7ABC4A129965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8" name="Nadpis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ovnani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AEFAF9F-053C-4110-9CBE-B6C01CBAFC5B}" type="datetimeFigureOut">
              <a:rPr lang="sk-SK" smtClean="0"/>
              <a:pPr/>
              <a:t>23.11.2020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0203554-D1A2-4352-B163-7ABC4A129965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AEFAF9F-053C-4110-9CBE-B6C01CBAFC5B}" type="datetimeFigureOut">
              <a:rPr lang="sk-SK" smtClean="0"/>
              <a:pPr/>
              <a:t>23.11.2020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0203554-D1A2-4352-B163-7ABC4A129965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6" name="Nadpis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AEFAF9F-053C-4110-9CBE-B6C01CBAFC5B}" type="datetimeFigureOut">
              <a:rPr lang="sk-SK" smtClean="0"/>
              <a:pPr/>
              <a:t>23.11.2020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0203554-D1A2-4352-B163-7ABC4A129965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EAEFAF9F-053C-4110-9CBE-B6C01CBAFC5B}" type="datetimeFigureOut">
              <a:rPr lang="sk-SK" smtClean="0"/>
              <a:pPr/>
              <a:t>23.11.2020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0203554-D1A2-4352-B163-7ABC4A129965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sk-SK" smtClean="0"/>
              <a:t>Ak chcete pridať obrázok, kliknite na ikonu</a:t>
            </a:r>
            <a:endParaRPr kumimoji="0" lang="en-US" dirty="0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AEFAF9F-053C-4110-9CBE-B6C01CBAFC5B}" type="datetimeFigureOut">
              <a:rPr lang="sk-SK" smtClean="0"/>
              <a:pPr/>
              <a:t>23.11.2020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C0203554-D1A2-4352-B163-7ABC4A129965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8" name="Voľná forma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Voľná forma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Pravouhlý trojuholník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Rovná spojnica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Výložka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Výložka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Voľná forma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Voľná forma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Pravouhlý trojuholník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Rovná spojnica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Zástupný symbol nadpisu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0" name="Zástupný symbol textu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10" name="Zástupný symbol dátumu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EAEFAF9F-053C-4110-9CBE-B6C01CBAFC5B}" type="datetimeFigureOut">
              <a:rPr lang="sk-SK" smtClean="0"/>
              <a:pPr/>
              <a:t>23.11.2020</a:t>
            </a:fld>
            <a:endParaRPr lang="sk-SK"/>
          </a:p>
        </p:txBody>
      </p:sp>
      <p:sp>
        <p:nvSpPr>
          <p:cNvPr id="22" name="Zástupný symbol päty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sk-SK"/>
          </a:p>
        </p:txBody>
      </p:sp>
      <p:sp>
        <p:nvSpPr>
          <p:cNvPr id="18" name="Zástupný symbol čísla snímky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C0203554-D1A2-4352-B163-7ABC4A129965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l="24158" t="32226" r="22035" b="6250"/>
          <a:stretch>
            <a:fillRect/>
          </a:stretch>
        </p:blipFill>
        <p:spPr bwMode="auto">
          <a:xfrm>
            <a:off x="-1" y="-1"/>
            <a:ext cx="9144001" cy="58782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Zástupný symbol obsahu 3" descr="oo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428736"/>
            <a:ext cx="4525962" cy="4525962"/>
          </a:xfrm>
        </p:spPr>
      </p:pic>
      <p:sp>
        <p:nvSpPr>
          <p:cNvPr id="3" name="Nadpis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08"/>
          </a:xfr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sk-SK" dirty="0" smtClean="0"/>
              <a:t>Orgány V.S.</a:t>
            </a:r>
            <a:endParaRPr lang="sk-SK" dirty="0"/>
          </a:p>
        </p:txBody>
      </p:sp>
      <p:sp>
        <p:nvSpPr>
          <p:cNvPr id="5" name="BlokTextu 4"/>
          <p:cNvSpPr txBox="1"/>
          <p:nvPr/>
        </p:nvSpPr>
        <p:spPr>
          <a:xfrm>
            <a:off x="1785918" y="4786322"/>
            <a:ext cx="857256" cy="76944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sk-SK" sz="4400" b="1" dirty="0" smtClean="0"/>
              <a:t>1.</a:t>
            </a:r>
            <a:endParaRPr lang="sk-SK" sz="4400" b="1" dirty="0"/>
          </a:p>
        </p:txBody>
      </p:sp>
      <p:pic>
        <p:nvPicPr>
          <p:cNvPr id="6" name="Obrázok 5" descr="oblicka_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2066" y="1285860"/>
            <a:ext cx="3133743" cy="4971577"/>
          </a:xfrm>
          <a:prstGeom prst="rect">
            <a:avLst/>
          </a:prstGeom>
        </p:spPr>
      </p:pic>
      <p:sp>
        <p:nvSpPr>
          <p:cNvPr id="7" name="BlokTextu 6"/>
          <p:cNvSpPr txBox="1"/>
          <p:nvPr/>
        </p:nvSpPr>
        <p:spPr>
          <a:xfrm>
            <a:off x="6286512" y="4714884"/>
            <a:ext cx="670376" cy="70788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4000" dirty="0" smtClean="0"/>
              <a:t>2.</a:t>
            </a:r>
            <a:endParaRPr lang="sk-SK" sz="4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08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sk-SK" dirty="0" smtClean="0">
                <a:effectLst/>
              </a:rPr>
              <a:t>Oblička </a:t>
            </a:r>
            <a:endParaRPr lang="sk-SK" dirty="0">
              <a:effectLst/>
            </a:endParaRPr>
          </a:p>
        </p:txBody>
      </p:sp>
      <p:pic>
        <p:nvPicPr>
          <p:cNvPr id="4" name="Zástupný symbol obsahu 3" descr="oblicka_1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71802" y="1142984"/>
            <a:ext cx="3500461" cy="5553363"/>
          </a:xfrm>
          <a:prstGeom prst="rect">
            <a:avLst/>
          </a:prstGeom>
        </p:spPr>
      </p:pic>
      <p:sp>
        <p:nvSpPr>
          <p:cNvPr id="5" name="BlokTextu 4"/>
          <p:cNvSpPr txBox="1"/>
          <p:nvPr/>
        </p:nvSpPr>
        <p:spPr>
          <a:xfrm>
            <a:off x="214282" y="2857496"/>
            <a:ext cx="3631122" cy="4616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400" dirty="0" smtClean="0"/>
              <a:t>Párový orgán – tvar: ???</a:t>
            </a:r>
            <a:endParaRPr lang="sk-SK" sz="2400" dirty="0"/>
          </a:p>
        </p:txBody>
      </p:sp>
      <p:sp>
        <p:nvSpPr>
          <p:cNvPr id="6" name="BlokTextu 5"/>
          <p:cNvSpPr txBox="1"/>
          <p:nvPr/>
        </p:nvSpPr>
        <p:spPr>
          <a:xfrm>
            <a:off x="214282" y="3929066"/>
            <a:ext cx="1544012" cy="4616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400" dirty="0" smtClean="0"/>
              <a:t>farba: ???</a:t>
            </a:r>
            <a:endParaRPr lang="sk-SK" sz="2400" dirty="0"/>
          </a:p>
        </p:txBody>
      </p:sp>
      <p:sp>
        <p:nvSpPr>
          <p:cNvPr id="7" name="BlokTextu 6"/>
          <p:cNvSpPr txBox="1"/>
          <p:nvPr/>
        </p:nvSpPr>
        <p:spPr>
          <a:xfrm>
            <a:off x="214282" y="4643446"/>
            <a:ext cx="2266967" cy="4616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400" dirty="0" smtClean="0"/>
              <a:t>hmotnosť: ???</a:t>
            </a:r>
            <a:endParaRPr lang="sk-SK" sz="2400" dirty="0"/>
          </a:p>
        </p:txBody>
      </p:sp>
      <p:sp>
        <p:nvSpPr>
          <p:cNvPr id="8" name="BlokTextu 7"/>
          <p:cNvSpPr txBox="1"/>
          <p:nvPr/>
        </p:nvSpPr>
        <p:spPr>
          <a:xfrm>
            <a:off x="357158" y="5429264"/>
            <a:ext cx="1930337" cy="46166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sk-SK" sz="2400" dirty="0" smtClean="0"/>
              <a:t>STAVBA: ???</a:t>
            </a:r>
            <a:endParaRPr lang="sk-SK" sz="2400" dirty="0"/>
          </a:p>
        </p:txBody>
      </p:sp>
      <p:pic>
        <p:nvPicPr>
          <p:cNvPr id="9" name="Obrázok 8" descr="Image.2010-04-26.2114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7290" y="1428736"/>
            <a:ext cx="6000792" cy="4816426"/>
          </a:xfrm>
          <a:prstGeom prst="rect">
            <a:avLst/>
          </a:prstGeom>
        </p:spPr>
      </p:pic>
      <p:sp>
        <p:nvSpPr>
          <p:cNvPr id="10" name="Šípka doprava 9"/>
          <p:cNvSpPr/>
          <p:nvPr/>
        </p:nvSpPr>
        <p:spPr>
          <a:xfrm>
            <a:off x="785786" y="2071678"/>
            <a:ext cx="4500594" cy="2857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1" name="BlokTextu 10"/>
          <p:cNvSpPr txBox="1"/>
          <p:nvPr/>
        </p:nvSpPr>
        <p:spPr>
          <a:xfrm>
            <a:off x="285720" y="1785926"/>
            <a:ext cx="1141659" cy="46166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400" dirty="0" smtClean="0"/>
              <a:t>1.kôra</a:t>
            </a:r>
            <a:endParaRPr lang="sk-SK" sz="2400" dirty="0"/>
          </a:p>
        </p:txBody>
      </p:sp>
      <p:sp>
        <p:nvSpPr>
          <p:cNvPr id="12" name="Šípka doprava 11"/>
          <p:cNvSpPr/>
          <p:nvPr/>
        </p:nvSpPr>
        <p:spPr>
          <a:xfrm rot="10800000">
            <a:off x="6357950" y="2857496"/>
            <a:ext cx="2133616" cy="2952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3" name="BlokTextu 12"/>
          <p:cNvSpPr txBox="1"/>
          <p:nvPr/>
        </p:nvSpPr>
        <p:spPr>
          <a:xfrm>
            <a:off x="7786710" y="2714620"/>
            <a:ext cx="1159292" cy="46166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400" dirty="0" smtClean="0"/>
              <a:t>2.dreň</a:t>
            </a:r>
            <a:endParaRPr lang="sk-SK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 l="30198" t="25390" r="23133" b="14062"/>
          <a:stretch>
            <a:fillRect/>
          </a:stretch>
        </p:blipFill>
        <p:spPr bwMode="auto">
          <a:xfrm>
            <a:off x="-1" y="0"/>
            <a:ext cx="9010373" cy="6572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 l="28001" t="25390" r="29722" b="6250"/>
          <a:stretch>
            <a:fillRect/>
          </a:stretch>
        </p:blipFill>
        <p:spPr bwMode="auto">
          <a:xfrm>
            <a:off x="285720" y="19459"/>
            <a:ext cx="7286676" cy="66242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4000" u="sng" dirty="0" smtClean="0"/>
              <a:t> </a:t>
            </a:r>
            <a:r>
              <a:rPr lang="sk-SK" sz="4000" u="sng" dirty="0" err="1" smtClean="0"/>
              <a:t>nefrón</a:t>
            </a:r>
            <a:r>
              <a:rPr lang="sk-SK" sz="4000" u="sng" dirty="0" smtClean="0"/>
              <a:t> !!!</a:t>
            </a:r>
            <a:endParaRPr lang="sk-SK" sz="4000" u="sng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sk-SK" dirty="0" smtClean="0"/>
              <a:t>Základná stavebná a funkčná jednotka : ?????</a:t>
            </a:r>
            <a:endParaRPr lang="sk-SK" dirty="0"/>
          </a:p>
        </p:txBody>
      </p:sp>
      <p:pic>
        <p:nvPicPr>
          <p:cNvPr id="4" name="Obrázok 3" descr="stiahnuť (1)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480" y="1456792"/>
            <a:ext cx="6215806" cy="513370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l="24707" t="31250" r="23133" b="12109"/>
          <a:stretch>
            <a:fillRect/>
          </a:stretch>
        </p:blipFill>
        <p:spPr bwMode="auto">
          <a:xfrm>
            <a:off x="-1" y="0"/>
            <a:ext cx="9126781" cy="5572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2757478" cy="1143000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smtClean="0"/>
              <a:t>URETER</a:t>
            </a:r>
            <a:endParaRPr lang="sk-SK" dirty="0"/>
          </a:p>
        </p:txBody>
      </p:sp>
      <p:sp>
        <p:nvSpPr>
          <p:cNvPr id="4" name="Nadpis 2"/>
          <p:cNvSpPr txBox="1">
            <a:spLocks/>
          </p:cNvSpPr>
          <p:nvPr/>
        </p:nvSpPr>
        <p:spPr>
          <a:xfrm>
            <a:off x="4429124" y="1000108"/>
            <a:ext cx="4500594" cy="1143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rtlCol="0" anchor="ctr">
            <a:normAutofit fontScale="925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VESICA URINARIA</a:t>
            </a:r>
            <a:endParaRPr kumimoji="0" lang="sk-SK" sz="4100" b="1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Nadpis 2"/>
          <p:cNvSpPr txBox="1">
            <a:spLocks/>
          </p:cNvSpPr>
          <p:nvPr/>
        </p:nvSpPr>
        <p:spPr>
          <a:xfrm>
            <a:off x="571472" y="2285992"/>
            <a:ext cx="2757478" cy="1143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URETHRA</a:t>
            </a:r>
            <a:endParaRPr kumimoji="0" lang="sk-SK" sz="4100" b="1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l="18118" r="15995" b="6250"/>
          <a:stretch>
            <a:fillRect/>
          </a:stretch>
        </p:blipFill>
        <p:spPr bwMode="auto">
          <a:xfrm>
            <a:off x="214282" y="0"/>
            <a:ext cx="857256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457200" y="274638"/>
            <a:ext cx="7467600" cy="994122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lIns="45720" rIns="4572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PLEURA VISCERALIS</a:t>
            </a:r>
            <a:endParaRPr kumimoji="0" lang="sk-SK" sz="4600" b="1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Nadpis 1"/>
          <p:cNvSpPr txBox="1">
            <a:spLocks/>
          </p:cNvSpPr>
          <p:nvPr/>
        </p:nvSpPr>
        <p:spPr>
          <a:xfrm>
            <a:off x="428596" y="1428736"/>
            <a:ext cx="7467600" cy="99412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lIns="45720" rIns="4572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PLEURA PARIETALIS</a:t>
            </a:r>
            <a:endParaRPr kumimoji="0" lang="sk-SK" sz="4600" b="1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Nadpis 1"/>
          <p:cNvSpPr txBox="1">
            <a:spLocks/>
          </p:cNvSpPr>
          <p:nvPr/>
        </p:nvSpPr>
        <p:spPr>
          <a:xfrm>
            <a:off x="428596" y="2643182"/>
            <a:ext cx="7467600" cy="994122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lIns="45720" rIns="4572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6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DIAPHRAGMA</a:t>
            </a:r>
            <a:endParaRPr kumimoji="0" lang="sk-SK" sz="46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Nadpis 1"/>
          <p:cNvSpPr txBox="1">
            <a:spLocks/>
          </p:cNvSpPr>
          <p:nvPr/>
        </p:nvSpPr>
        <p:spPr>
          <a:xfrm>
            <a:off x="428596" y="3786190"/>
            <a:ext cx="7467600" cy="994122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lIns="45720" rIns="4572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PNEUMOTORAX</a:t>
            </a:r>
            <a:endParaRPr kumimoji="0" lang="sk-SK" sz="4600" b="1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Nadpis 1"/>
          <p:cNvSpPr txBox="1">
            <a:spLocks/>
          </p:cNvSpPr>
          <p:nvPr/>
        </p:nvSpPr>
        <p:spPr>
          <a:xfrm>
            <a:off x="428596" y="4929198"/>
            <a:ext cx="7467600" cy="99412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lIns="45720" rIns="4572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VITÁLNA KAPACITA PĽÚC</a:t>
            </a:r>
            <a:endParaRPr kumimoji="0" lang="sk-SK" sz="4600" b="1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2050" name="Picture 2" descr="Výsledok vyhľadávania obrázkov pre dopyt dialýz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1285860"/>
            <a:ext cx="7858125" cy="441007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ĺžnik 3"/>
          <p:cNvSpPr/>
          <p:nvPr/>
        </p:nvSpPr>
        <p:spPr>
          <a:xfrm>
            <a:off x="107504" y="260648"/>
            <a:ext cx="2808312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Pepsín</a:t>
            </a:r>
            <a:endParaRPr lang="sk-SK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bdĺžnik 4"/>
          <p:cNvSpPr/>
          <p:nvPr/>
        </p:nvSpPr>
        <p:spPr>
          <a:xfrm>
            <a:off x="3131840" y="260648"/>
            <a:ext cx="2808312" cy="86409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6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Amyláza</a:t>
            </a:r>
            <a:endParaRPr lang="sk-SK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Obdĺžnik 5"/>
          <p:cNvSpPr/>
          <p:nvPr/>
        </p:nvSpPr>
        <p:spPr>
          <a:xfrm>
            <a:off x="6156176" y="273619"/>
            <a:ext cx="2808312" cy="8640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6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Ptyalín</a:t>
            </a:r>
            <a:r>
              <a:rPr lang="sk-SK" sz="3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sk-SK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Obdĺžnik 6"/>
          <p:cNvSpPr/>
          <p:nvPr/>
        </p:nvSpPr>
        <p:spPr>
          <a:xfrm>
            <a:off x="107504" y="1484784"/>
            <a:ext cx="2808312" cy="86409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6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Trypsín</a:t>
            </a:r>
            <a:endParaRPr lang="sk-SK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bdĺžnik 7"/>
          <p:cNvSpPr/>
          <p:nvPr/>
        </p:nvSpPr>
        <p:spPr>
          <a:xfrm>
            <a:off x="3118024" y="1484784"/>
            <a:ext cx="2808312" cy="86409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6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Mucín</a:t>
            </a:r>
            <a:r>
              <a:rPr lang="sk-SK" sz="3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sk-SK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Obdĺžnik 10"/>
          <p:cNvSpPr/>
          <p:nvPr/>
        </p:nvSpPr>
        <p:spPr>
          <a:xfrm>
            <a:off x="6156176" y="1472959"/>
            <a:ext cx="2808312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6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Lipáza</a:t>
            </a:r>
            <a:endParaRPr lang="sk-SK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Obdĺžnik 11"/>
          <p:cNvSpPr/>
          <p:nvPr/>
        </p:nvSpPr>
        <p:spPr>
          <a:xfrm>
            <a:off x="169284" y="2636912"/>
            <a:ext cx="2808312" cy="86409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36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Chymozín</a:t>
            </a:r>
            <a:endParaRPr lang="sk-SK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Obdĺžnik 12"/>
          <p:cNvSpPr/>
          <p:nvPr/>
        </p:nvSpPr>
        <p:spPr>
          <a:xfrm>
            <a:off x="3151204" y="2636912"/>
            <a:ext cx="2808312" cy="86409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6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Lyzozým</a:t>
            </a:r>
            <a:endParaRPr lang="sk-SK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Obdĺžnik 13"/>
          <p:cNvSpPr/>
          <p:nvPr/>
        </p:nvSpPr>
        <p:spPr>
          <a:xfrm>
            <a:off x="6156176" y="2636912"/>
            <a:ext cx="2808312" cy="86409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36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HCl</a:t>
            </a:r>
            <a:endParaRPr lang="sk-SK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Päťuholník 14"/>
          <p:cNvSpPr/>
          <p:nvPr/>
        </p:nvSpPr>
        <p:spPr>
          <a:xfrm>
            <a:off x="169284" y="4005064"/>
            <a:ext cx="3024336" cy="947332"/>
          </a:xfrm>
          <a:prstGeom prst="homePlat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4000" b="1" dirty="0" err="1" smtClean="0">
                <a:solidFill>
                  <a:schemeClr val="tx1"/>
                </a:solidFill>
              </a:rPr>
              <a:t>gaster</a:t>
            </a:r>
            <a:endParaRPr lang="sk-SK" sz="4000" b="1" dirty="0">
              <a:solidFill>
                <a:schemeClr val="tx1"/>
              </a:solidFill>
            </a:endParaRPr>
          </a:p>
        </p:txBody>
      </p:sp>
      <p:sp>
        <p:nvSpPr>
          <p:cNvPr id="16" name="Päťuholník 15"/>
          <p:cNvSpPr/>
          <p:nvPr/>
        </p:nvSpPr>
        <p:spPr>
          <a:xfrm>
            <a:off x="3000364" y="4000504"/>
            <a:ext cx="3024336" cy="947332"/>
          </a:xfrm>
          <a:prstGeom prst="homePlat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4000" b="1" dirty="0" err="1" smtClean="0">
                <a:solidFill>
                  <a:schemeClr val="tx1"/>
                </a:solidFill>
              </a:rPr>
              <a:t>dentes</a:t>
            </a:r>
            <a:endParaRPr lang="sk-SK" sz="4000" b="1" dirty="0">
              <a:solidFill>
                <a:schemeClr val="tx1"/>
              </a:solidFill>
            </a:endParaRPr>
          </a:p>
        </p:txBody>
      </p:sp>
      <p:sp>
        <p:nvSpPr>
          <p:cNvPr id="17" name="Päťuholník 16"/>
          <p:cNvSpPr/>
          <p:nvPr/>
        </p:nvSpPr>
        <p:spPr>
          <a:xfrm>
            <a:off x="156944" y="5373216"/>
            <a:ext cx="3947539" cy="947332"/>
          </a:xfrm>
          <a:prstGeom prst="homePlat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4000" b="1" dirty="0" err="1" smtClean="0">
                <a:solidFill>
                  <a:schemeClr val="tx1"/>
                </a:solidFill>
              </a:rPr>
              <a:t>oesophagus</a:t>
            </a:r>
            <a:endParaRPr lang="sk-SK" sz="4000" b="1" dirty="0">
              <a:solidFill>
                <a:schemeClr val="tx1"/>
              </a:solidFill>
            </a:endParaRPr>
          </a:p>
        </p:txBody>
      </p:sp>
      <p:sp>
        <p:nvSpPr>
          <p:cNvPr id="18" name="Päťuholník 17"/>
          <p:cNvSpPr/>
          <p:nvPr/>
        </p:nvSpPr>
        <p:spPr>
          <a:xfrm>
            <a:off x="4211960" y="5408348"/>
            <a:ext cx="4464496" cy="1092486"/>
          </a:xfrm>
          <a:prstGeom prst="homePlat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4000" b="1" dirty="0" err="1" smtClean="0">
                <a:solidFill>
                  <a:schemeClr val="tx1"/>
                </a:solidFill>
              </a:rPr>
              <a:t>Intestinum</a:t>
            </a:r>
            <a:r>
              <a:rPr lang="sk-SK" sz="4000" b="1" dirty="0" smtClean="0">
                <a:solidFill>
                  <a:schemeClr val="tx1"/>
                </a:solidFill>
              </a:rPr>
              <a:t> </a:t>
            </a:r>
            <a:r>
              <a:rPr lang="sk-SK" sz="4000" b="1" dirty="0" err="1" smtClean="0">
                <a:solidFill>
                  <a:schemeClr val="tx1"/>
                </a:solidFill>
              </a:rPr>
              <a:t>crassum</a:t>
            </a:r>
            <a:endParaRPr lang="sk-SK" sz="4000" b="1" dirty="0">
              <a:solidFill>
                <a:schemeClr val="tx1"/>
              </a:solidFill>
            </a:endParaRPr>
          </a:p>
        </p:txBody>
      </p:sp>
      <p:sp>
        <p:nvSpPr>
          <p:cNvPr id="19" name="Päťuholník 18"/>
          <p:cNvSpPr/>
          <p:nvPr/>
        </p:nvSpPr>
        <p:spPr>
          <a:xfrm>
            <a:off x="6048164" y="4018391"/>
            <a:ext cx="3024336" cy="947332"/>
          </a:xfrm>
          <a:prstGeom prst="homePlat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4000" b="1" dirty="0" err="1" smtClean="0">
                <a:solidFill>
                  <a:schemeClr val="tx1"/>
                </a:solidFill>
              </a:rPr>
              <a:t>hepar</a:t>
            </a:r>
            <a:endParaRPr lang="sk-SK" sz="4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36422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aoblený obdĺžnik 3"/>
          <p:cNvSpPr/>
          <p:nvPr/>
        </p:nvSpPr>
        <p:spPr>
          <a:xfrm>
            <a:off x="251520" y="260648"/>
            <a:ext cx="7920880" cy="10801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Dýchanie, dýchacie plyny, exkrécia, respirácia</a:t>
            </a:r>
            <a:endParaRPr lang="sk-SK" sz="28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Zaoblený obdĺžnik 4"/>
          <p:cNvSpPr/>
          <p:nvPr/>
        </p:nvSpPr>
        <p:spPr>
          <a:xfrm>
            <a:off x="261113" y="1556792"/>
            <a:ext cx="7920880" cy="1080120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Hlasivky, štítna chrupka, 3 časti, tvorba hlasu </a:t>
            </a:r>
            <a:endParaRPr lang="sk-SK" sz="2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Zaoblený obdĺžnik 5"/>
          <p:cNvSpPr/>
          <p:nvPr/>
        </p:nvSpPr>
        <p:spPr>
          <a:xfrm>
            <a:off x="276277" y="2852936"/>
            <a:ext cx="7920880" cy="10801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Bronchi</a:t>
            </a:r>
            <a:r>
              <a:rPr lang="sk-SK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sk-SK" sz="28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cavum</a:t>
            </a:r>
            <a:r>
              <a:rPr lang="sk-SK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k-SK" sz="28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nasi</a:t>
            </a:r>
            <a:r>
              <a:rPr lang="sk-SK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nozdry, čuchová oblasť,  </a:t>
            </a:r>
            <a:endParaRPr lang="sk-SK" sz="28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16660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/>
          <p:cNvSpPr>
            <a:spLocks noGrp="1"/>
          </p:cNvSpPr>
          <p:nvPr>
            <p:ph type="title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sk-SK" dirty="0" smtClean="0"/>
              <a:t>Koľko moču vylúči človek počas dňa?</a:t>
            </a:r>
            <a:endParaRPr lang="sk-SK" dirty="0"/>
          </a:p>
        </p:txBody>
      </p:sp>
      <p:sp>
        <p:nvSpPr>
          <p:cNvPr id="4" name="Nadpis 2"/>
          <p:cNvSpPr txBox="1">
            <a:spLocks/>
          </p:cNvSpPr>
          <p:nvPr/>
        </p:nvSpPr>
        <p:spPr>
          <a:xfrm>
            <a:off x="500034" y="1643050"/>
            <a:ext cx="8229600" cy="114300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rtlCol="0" anchor="ctr">
            <a:normAutofit fontScale="975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Výška</a:t>
            </a:r>
            <a:r>
              <a:rPr kumimoji="0" lang="sk-SK" sz="4100" b="1" i="0" u="none" strike="noStrike" kern="1200" cap="none" spc="0" normalizeH="0" noProof="0" dirty="0" smtClean="0">
                <a:ln>
                  <a:noFill/>
                </a:ln>
                <a:solidFill>
                  <a:schemeClr val="dk1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obličky?</a:t>
            </a:r>
            <a:endParaRPr kumimoji="0" lang="sk-SK" sz="4100" b="1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Nadpis 2"/>
          <p:cNvSpPr txBox="1">
            <a:spLocks/>
          </p:cNvSpPr>
          <p:nvPr/>
        </p:nvSpPr>
        <p:spPr>
          <a:xfrm>
            <a:off x="428596" y="3000372"/>
            <a:ext cx="8229600" cy="1143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rtlCol="0" anchor="ctr">
            <a:normAutofit fontScale="90000" lnSpcReduction="100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Koľko ml krvi prejde obličkami za 1 sekundu?</a:t>
            </a:r>
            <a:endParaRPr kumimoji="0" lang="sk-SK" sz="4100" b="1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Nadpis 2"/>
          <p:cNvSpPr txBox="1">
            <a:spLocks/>
          </p:cNvSpPr>
          <p:nvPr/>
        </p:nvSpPr>
        <p:spPr>
          <a:xfrm>
            <a:off x="428596" y="4357694"/>
            <a:ext cx="8229600" cy="114300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rtlCol="0" anchor="ctr">
            <a:normAutofit fontScale="90000" lnSpcReduction="100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100" b="1" i="0" u="none" strike="noStrike" kern="1200" cap="none" spc="0" normalizeH="0" baseline="0" noProof="0" smtClean="0">
                <a:ln>
                  <a:noFill/>
                </a:ln>
                <a:solidFill>
                  <a:schemeClr val="dk1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Rozdiel primárny / sekundárny moč?</a:t>
            </a:r>
            <a:endParaRPr kumimoji="0" lang="sk-SK" sz="4100" b="1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smtClean="0"/>
              <a:t>1,5 l moču denne</a:t>
            </a:r>
          </a:p>
          <a:p>
            <a:endParaRPr lang="sk-SK" dirty="0" smtClean="0"/>
          </a:p>
          <a:p>
            <a:r>
              <a:rPr lang="sk-SK" dirty="0" smtClean="0"/>
              <a:t>12cm (päsť dospelého človeka)</a:t>
            </a:r>
          </a:p>
          <a:p>
            <a:endParaRPr lang="sk-SK" dirty="0" smtClean="0"/>
          </a:p>
          <a:p>
            <a:r>
              <a:rPr lang="sk-SK" dirty="0" smtClean="0"/>
              <a:t>20-30ml krvi za sekundu</a:t>
            </a:r>
          </a:p>
          <a:p>
            <a:endParaRPr lang="sk-SK" dirty="0" smtClean="0"/>
          </a:p>
          <a:p>
            <a:r>
              <a:rPr lang="sk-SK" dirty="0" smtClean="0"/>
              <a:t>1,5l </a:t>
            </a:r>
            <a:r>
              <a:rPr lang="sk-SK" dirty="0" err="1" smtClean="0"/>
              <a:t>vs</a:t>
            </a:r>
            <a:r>
              <a:rPr lang="sk-SK" dirty="0" smtClean="0"/>
              <a:t>. 170l za deň (+  rozdiel v zložení)</a:t>
            </a:r>
            <a:endParaRPr lang="sk-SK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smtClean="0"/>
              <a:t>Obsahuje moč kuchynskú soľ?</a:t>
            </a:r>
            <a:endParaRPr lang="sk-SK" dirty="0"/>
          </a:p>
        </p:txBody>
      </p:sp>
      <p:sp>
        <p:nvSpPr>
          <p:cNvPr id="4" name="Nadpis 2"/>
          <p:cNvSpPr txBox="1">
            <a:spLocks/>
          </p:cNvSpPr>
          <p:nvPr/>
        </p:nvSpPr>
        <p:spPr>
          <a:xfrm>
            <a:off x="500034" y="1714488"/>
            <a:ext cx="8229600" cy="1143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4100" b="1" dirty="0" smtClean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Čo je to URINOTERAPIA</a:t>
            </a:r>
            <a:r>
              <a:rPr kumimoji="0" lang="sk-SK" sz="4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?</a:t>
            </a:r>
            <a:endParaRPr kumimoji="0" lang="sk-SK" sz="4100" b="1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Nadpis 2"/>
          <p:cNvSpPr txBox="1">
            <a:spLocks/>
          </p:cNvSpPr>
          <p:nvPr/>
        </p:nvSpPr>
        <p:spPr>
          <a:xfrm>
            <a:off x="428596" y="3357562"/>
            <a:ext cx="8229600" cy="1143000"/>
          </a:xfrm>
          <a:prstGeom prst="rect">
            <a:avLst/>
          </a:prstGeom>
          <a:solidFill>
            <a:srgbClr val="0070C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rtlCol="0" anchor="ctr">
            <a:normAutofit fontScale="92500" lnSpcReduction="100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Dokáže</a:t>
            </a:r>
            <a:r>
              <a:rPr kumimoji="0" lang="sk-SK" sz="4100" b="1" i="0" u="none" strike="noStrike" kern="1200" cap="none" spc="0" normalizeH="0" noProof="0" dirty="0" smtClean="0">
                <a:ln>
                  <a:noFill/>
                </a:ln>
                <a:solidFill>
                  <a:schemeClr val="dk1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človek prežiť s 1 obličkou</a:t>
            </a:r>
            <a:r>
              <a:rPr kumimoji="0" lang="sk-SK" sz="4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?</a:t>
            </a:r>
            <a:endParaRPr kumimoji="0" lang="sk-SK" sz="4100" b="1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714348" y="1214422"/>
            <a:ext cx="7772400" cy="1224932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dirty="0" smtClean="0">
                <a:solidFill>
                  <a:srgbClr val="FFFF00"/>
                </a:solidFill>
                <a:effectLst/>
              </a:rPr>
              <a:t>VYLUČOVACIA SÚSTAVA</a:t>
            </a:r>
            <a:endParaRPr lang="sk-SK" dirty="0">
              <a:solidFill>
                <a:srgbClr val="FFFF00"/>
              </a:solidFill>
              <a:effectLst/>
            </a:endParaRPr>
          </a:p>
        </p:txBody>
      </p:sp>
      <p:pic>
        <p:nvPicPr>
          <p:cNvPr id="4" name="Obrázok 3" descr="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7422" y="2643182"/>
            <a:ext cx="4381500" cy="26289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Zástupný symbol obsahu 3" descr="oblicka_1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00364" y="1250772"/>
            <a:ext cx="2928957" cy="4646691"/>
          </a:xfrm>
        </p:spPr>
      </p:pic>
      <p:sp>
        <p:nvSpPr>
          <p:cNvPr id="3" name="Nadpis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smtClean="0"/>
              <a:t>Čo je exkrécia ???</a:t>
            </a:r>
            <a:endParaRPr lang="sk-SK" dirty="0"/>
          </a:p>
        </p:txBody>
      </p:sp>
      <p:sp>
        <p:nvSpPr>
          <p:cNvPr id="5" name="BlokTextu 4"/>
          <p:cNvSpPr txBox="1"/>
          <p:nvPr/>
        </p:nvSpPr>
        <p:spPr>
          <a:xfrm>
            <a:off x="428596" y="4857760"/>
            <a:ext cx="6401111" cy="5232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sk-SK" sz="2800" dirty="0" smtClean="0"/>
              <a:t>Ktorými sústavami sa môže diať ???</a:t>
            </a:r>
            <a:endParaRPr lang="sk-SK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ala">
  <a:themeElements>
    <a:clrScheme name="Hala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Hala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Hal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200</TotalTime>
  <Words>170</Words>
  <Application>Microsoft Office PowerPoint</Application>
  <PresentationFormat>Prezentácia na obrazovke (4:3)</PresentationFormat>
  <Paragraphs>54</Paragraphs>
  <Slides>20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20</vt:i4>
      </vt:variant>
    </vt:vector>
  </HeadingPairs>
  <TitlesOfParts>
    <vt:vector size="21" baseType="lpstr">
      <vt:lpstr>Hala</vt:lpstr>
      <vt:lpstr>Snímka 1</vt:lpstr>
      <vt:lpstr>Snímka 2</vt:lpstr>
      <vt:lpstr>Snímka 3</vt:lpstr>
      <vt:lpstr>Snímka 4</vt:lpstr>
      <vt:lpstr>Koľko moču vylúči človek počas dňa?</vt:lpstr>
      <vt:lpstr>Snímka 6</vt:lpstr>
      <vt:lpstr>Obsahuje moč kuchynskú soľ?</vt:lpstr>
      <vt:lpstr>VYLUČOVACIA SÚSTAVA</vt:lpstr>
      <vt:lpstr>Čo je exkrécia ???</vt:lpstr>
      <vt:lpstr>Snímka 10</vt:lpstr>
      <vt:lpstr>Orgány V.S.</vt:lpstr>
      <vt:lpstr>Oblička </vt:lpstr>
      <vt:lpstr>Snímka 13</vt:lpstr>
      <vt:lpstr>Snímka 14</vt:lpstr>
      <vt:lpstr>Základná stavebná a funkčná jednotka : ?????</vt:lpstr>
      <vt:lpstr>Snímka 16</vt:lpstr>
      <vt:lpstr>Snímka 17</vt:lpstr>
      <vt:lpstr>URETER</vt:lpstr>
      <vt:lpstr>Snímka 19</vt:lpstr>
      <vt:lpstr>Snímka 20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VYLUČOVACIA SÚSTAVA</dc:title>
  <dc:creator>hp</dc:creator>
  <cp:lastModifiedBy>hp</cp:lastModifiedBy>
  <cp:revision>32</cp:revision>
  <dcterms:created xsi:type="dcterms:W3CDTF">2014-12-16T18:40:48Z</dcterms:created>
  <dcterms:modified xsi:type="dcterms:W3CDTF">2020-11-23T07:54:52Z</dcterms:modified>
</cp:coreProperties>
</file>