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6426C-0C06-40E9-B900-1761E95F6C3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3A1F8-A2B1-4009-9F29-13B75B7B1AF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5A8C9-15F5-4EA5-90CF-BFE48ED97D4F}" type="slidenum">
              <a:rPr lang="sk-SK"/>
              <a:pPr/>
              <a:t>4</a:t>
            </a:fld>
            <a:endParaRPr lang="sk-SK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6FE2F-62A2-4288-A885-0A8EF472DFE9}" type="slidenum">
              <a:rPr lang="sk-SK"/>
              <a:pPr/>
              <a:t>5</a:t>
            </a:fld>
            <a:endParaRPr lang="sk-SK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71E1-41A0-4C5D-B17B-281EA8BFCDB5}" type="datetimeFigureOut">
              <a:rPr lang="sk-SK" smtClean="0"/>
              <a:pPr/>
              <a:t>3. 2. 2015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9B79-9426-44F6-84FB-74F7E7D24DF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06896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Základy geometrickej optiky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/>
              <a:t>Mgr. Jaroslava Viťazková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sk-SK" dirty="0" smtClean="0"/>
              <a:t>Geometrická optika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560840" cy="2664296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je časť optiky, ktorá pri popise šírenia svetla používa model </a:t>
            </a:r>
            <a:r>
              <a:rPr lang="sk-SK" dirty="0" smtClean="0">
                <a:solidFill>
                  <a:srgbClr val="FF0000"/>
                </a:solidFill>
              </a:rPr>
              <a:t>svetelného lúča</a:t>
            </a:r>
          </a:p>
          <a:p>
            <a:pPr algn="l"/>
            <a:endParaRPr lang="sk-SK" dirty="0">
              <a:solidFill>
                <a:schemeClr val="tx1"/>
              </a:solidFill>
            </a:endParaRPr>
          </a:p>
          <a:p>
            <a:pPr algn="l"/>
            <a:endParaRPr lang="sk-SK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teleso, z ktorého vychádza svetlo, alebo odráža svetlo nazývame </a:t>
            </a:r>
            <a:r>
              <a:rPr lang="sk-SK" dirty="0" smtClean="0">
                <a:solidFill>
                  <a:srgbClr val="FF0000"/>
                </a:solidFill>
              </a:rPr>
              <a:t>viditeľné teleso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Viditeľné teleso budeme nazývať </a:t>
            </a:r>
            <a:r>
              <a:rPr lang="sk-SK" dirty="0" smtClean="0">
                <a:solidFill>
                  <a:srgbClr val="FF0000"/>
                </a:solidFill>
              </a:rPr>
              <a:t>predmet P</a:t>
            </a:r>
          </a:p>
          <a:p>
            <a:endParaRPr lang="sk-SK" dirty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  <a:p>
            <a:pPr algn="just"/>
            <a:r>
              <a:rPr lang="sk-SK" dirty="0" smtClean="0"/>
              <a:t>Z každého bodu telesa ako zobrazovacieho predmetu vychádza </a:t>
            </a:r>
            <a:r>
              <a:rPr lang="sk-SK" dirty="0" smtClean="0">
                <a:solidFill>
                  <a:srgbClr val="FF0000"/>
                </a:solidFill>
              </a:rPr>
              <a:t>rozbiehavý zväzok lúčov</a:t>
            </a:r>
            <a:r>
              <a:rPr lang="sk-SK" dirty="0" smtClean="0"/>
              <a:t>. Ak takýto zväzok dopadne priamo do oka, ide o priame videnie. </a:t>
            </a:r>
          </a:p>
          <a:p>
            <a:pPr algn="just" defTabSz="762000"/>
            <a:r>
              <a:rPr lang="sk-SK" dirty="0" smtClean="0">
                <a:latin typeface="Times New Roman" pitchFamily="18" charset="0"/>
              </a:rPr>
              <a:t>Oko mení rozbiehavý zväzok na zbiehavý a v priesečníku </a:t>
            </a:r>
            <a:r>
              <a:rPr lang="sk-SK" i="1" dirty="0" smtClean="0">
                <a:latin typeface="Times New Roman" pitchFamily="18" charset="0"/>
              </a:rPr>
              <a:t>P</a:t>
            </a:r>
            <a:r>
              <a:rPr lang="sk-SK" i="1" baseline="30000" dirty="0" smtClean="0">
                <a:latin typeface="Times New Roman" pitchFamily="18" charset="0"/>
              </a:rPr>
              <a:t>/</a:t>
            </a:r>
            <a:r>
              <a:rPr lang="sk-SK" dirty="0" smtClean="0">
                <a:latin typeface="Times New Roman" pitchFamily="18" charset="0"/>
              </a:rPr>
              <a:t>  vznikne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</a:rPr>
              <a:t>obraz</a:t>
            </a:r>
            <a:r>
              <a:rPr lang="sk-SK" dirty="0" smtClean="0">
                <a:latin typeface="Times New Roman" pitchFamily="18" charset="0"/>
              </a:rPr>
              <a:t> predmetu </a:t>
            </a:r>
            <a:r>
              <a:rPr lang="sk-SK" i="1" dirty="0" smtClean="0">
                <a:latin typeface="Times New Roman" pitchFamily="18" charset="0"/>
              </a:rPr>
              <a:t>P</a:t>
            </a:r>
            <a:r>
              <a:rPr lang="sk-SK" dirty="0" smtClean="0">
                <a:latin typeface="Times New Roman" pitchFamily="18" charset="0"/>
              </a:rPr>
              <a:t>.</a:t>
            </a:r>
          </a:p>
          <a:p>
            <a:pPr algn="just" defTabSz="762000"/>
            <a:r>
              <a:rPr lang="sk-SK" dirty="0" smtClean="0">
                <a:latin typeface="Times New Roman" pitchFamily="18" charset="0"/>
              </a:rPr>
              <a:t>Oko je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</a:rPr>
              <a:t>optická sústava</a:t>
            </a:r>
            <a:r>
              <a:rPr lang="sk-SK" dirty="0" smtClean="0">
                <a:latin typeface="Times New Roman" pitchFamily="18" charset="0"/>
              </a:rPr>
              <a:t> medzi predmetom a obrazom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sk-SK" dirty="0" smtClean="0"/>
              <a:t>Geometrická optika</a:t>
            </a:r>
            <a:endParaRPr lang="sk-SK" dirty="0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auto">
          <a:xfrm>
            <a:off x="6156176" y="1628800"/>
            <a:ext cx="2041525" cy="19827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C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11560" y="1484784"/>
            <a:ext cx="2324100" cy="2314575"/>
            <a:chOff x="252" y="1335"/>
            <a:chExt cx="1464" cy="1458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 rot="2700000" flipH="1">
              <a:off x="252" y="2076"/>
              <a:ext cx="1458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rot="-2700000">
              <a:off x="258" y="2070"/>
              <a:ext cx="1458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rot="5400000">
              <a:off x="252" y="2064"/>
              <a:ext cx="145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52" y="2082"/>
              <a:ext cx="145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21" name="Object 56"/>
          <p:cNvGraphicFramePr>
            <a:graphicFrameLocks noChangeAspect="1"/>
          </p:cNvGraphicFramePr>
          <p:nvPr/>
        </p:nvGraphicFramePr>
        <p:xfrm>
          <a:off x="8191500" y="2747963"/>
          <a:ext cx="500063" cy="498475"/>
        </p:xfrm>
        <a:graphic>
          <a:graphicData uri="http://schemas.openxmlformats.org/presentationml/2006/ole">
            <p:oleObj spid="_x0000_s1027" name="Rovnica" r:id="rId3" imgW="190440" imgH="190440" progId="Equation.3">
              <p:embed/>
            </p:oleObj>
          </a:graphicData>
        </a:graphic>
      </p:graphicFrame>
      <p:sp>
        <p:nvSpPr>
          <p:cNvPr id="7" name="Freeform 10"/>
          <p:cNvSpPr>
            <a:spLocks noChangeAspect="1"/>
          </p:cNvSpPr>
          <p:nvPr/>
        </p:nvSpPr>
        <p:spPr bwMode="auto">
          <a:xfrm>
            <a:off x="6107113" y="1844824"/>
            <a:ext cx="487362" cy="1425575"/>
          </a:xfrm>
          <a:custGeom>
            <a:avLst/>
            <a:gdLst/>
            <a:ahLst/>
            <a:cxnLst>
              <a:cxn ang="0">
                <a:pos x="294" y="124"/>
              </a:cxn>
              <a:cxn ang="0">
                <a:pos x="139" y="154"/>
              </a:cxn>
              <a:cxn ang="0">
                <a:pos x="25" y="292"/>
              </a:cxn>
              <a:cxn ang="0">
                <a:pos x="0" y="524"/>
              </a:cxn>
              <a:cxn ang="0">
                <a:pos x="25" y="696"/>
              </a:cxn>
              <a:cxn ang="0">
                <a:pos x="118" y="837"/>
              </a:cxn>
              <a:cxn ang="0">
                <a:pos x="214" y="898"/>
              </a:cxn>
              <a:cxn ang="0">
                <a:pos x="294" y="124"/>
              </a:cxn>
            </a:cxnLst>
            <a:rect l="0" t="0" r="r" b="b"/>
            <a:pathLst>
              <a:path w="307" h="898">
                <a:moveTo>
                  <a:pt x="294" y="124"/>
                </a:moveTo>
                <a:cubicBezTo>
                  <a:pt x="282" y="0"/>
                  <a:pt x="184" y="125"/>
                  <a:pt x="139" y="154"/>
                </a:cubicBezTo>
                <a:cubicBezTo>
                  <a:pt x="94" y="182"/>
                  <a:pt x="48" y="231"/>
                  <a:pt x="25" y="292"/>
                </a:cubicBezTo>
                <a:cubicBezTo>
                  <a:pt x="2" y="354"/>
                  <a:pt x="0" y="456"/>
                  <a:pt x="0" y="524"/>
                </a:cubicBezTo>
                <a:cubicBezTo>
                  <a:pt x="0" y="591"/>
                  <a:pt x="5" y="644"/>
                  <a:pt x="25" y="696"/>
                </a:cubicBezTo>
                <a:cubicBezTo>
                  <a:pt x="45" y="748"/>
                  <a:pt x="87" y="803"/>
                  <a:pt x="118" y="837"/>
                </a:cubicBezTo>
                <a:lnTo>
                  <a:pt x="214" y="898"/>
                </a:lnTo>
                <a:cubicBezTo>
                  <a:pt x="243" y="779"/>
                  <a:pt x="307" y="248"/>
                  <a:pt x="294" y="124"/>
                </a:cubicBezTo>
                <a:close/>
              </a:path>
            </a:pathLst>
          </a:custGeom>
          <a:solidFill>
            <a:srgbClr val="EAEAE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1403648" y="2037556"/>
          <a:ext cx="400050" cy="431800"/>
        </p:xfrm>
        <a:graphic>
          <a:graphicData uri="http://schemas.openxmlformats.org/presentationml/2006/ole">
            <p:oleObj spid="_x0000_s1026" name="Rovnica" r:id="rId4" imgW="152280" imgH="164880" progId="Equation.3">
              <p:embed/>
            </p:oleObj>
          </a:graphicData>
        </a:graphic>
      </p:graphicFrame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1774825" y="2355999"/>
            <a:ext cx="4540250" cy="560387"/>
            <a:chOff x="1118" y="1907"/>
            <a:chExt cx="2860" cy="353"/>
          </a:xfrm>
        </p:grpSpPr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1118" y="2082"/>
              <a:ext cx="28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 flipV="1">
              <a:off x="1119" y="1907"/>
              <a:ext cx="2856" cy="1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1120" y="2084"/>
              <a:ext cx="2856" cy="1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AutoShape 50"/>
            <p:cNvSpPr>
              <a:spLocks noChangeArrowheads="1"/>
            </p:cNvSpPr>
            <p:nvPr/>
          </p:nvSpPr>
          <p:spPr bwMode="auto">
            <a:xfrm rot="5400000">
              <a:off x="2967" y="2038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AutoShape 51"/>
            <p:cNvSpPr>
              <a:spLocks noChangeArrowheads="1"/>
            </p:cNvSpPr>
            <p:nvPr/>
          </p:nvSpPr>
          <p:spPr bwMode="auto">
            <a:xfrm rot="5080355">
              <a:off x="2964" y="1925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AutoShape 53"/>
            <p:cNvSpPr>
              <a:spLocks noChangeArrowheads="1"/>
            </p:cNvSpPr>
            <p:nvPr/>
          </p:nvSpPr>
          <p:spPr bwMode="auto">
            <a:xfrm rot="16280191" flipV="1">
              <a:off x="2962" y="2158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6307138" y="2354411"/>
            <a:ext cx="1852612" cy="560388"/>
            <a:chOff x="3973" y="1906"/>
            <a:chExt cx="1167" cy="353"/>
          </a:xfrm>
        </p:grpSpPr>
        <p:sp>
          <p:nvSpPr>
            <p:cNvPr id="23" name="Line 58"/>
            <p:cNvSpPr>
              <a:spLocks noChangeShapeType="1"/>
            </p:cNvSpPr>
            <p:nvPr/>
          </p:nvSpPr>
          <p:spPr bwMode="auto">
            <a:xfrm flipH="1">
              <a:off x="3973" y="2081"/>
              <a:ext cx="116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 flipH="1" flipV="1">
              <a:off x="3974" y="1906"/>
              <a:ext cx="1166" cy="1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 flipH="1">
              <a:off x="3974" y="2083"/>
              <a:ext cx="1165" cy="1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6" name="AutoShape 61"/>
            <p:cNvSpPr>
              <a:spLocks noChangeArrowheads="1"/>
            </p:cNvSpPr>
            <p:nvPr/>
          </p:nvSpPr>
          <p:spPr bwMode="auto">
            <a:xfrm rot="5400000">
              <a:off x="4320" y="2037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AutoShape 62"/>
            <p:cNvSpPr>
              <a:spLocks noChangeArrowheads="1"/>
            </p:cNvSpPr>
            <p:nvPr/>
          </p:nvSpPr>
          <p:spPr bwMode="auto">
            <a:xfrm rot="4761482">
              <a:off x="4329" y="2160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AutoShape 63"/>
            <p:cNvSpPr>
              <a:spLocks noChangeArrowheads="1"/>
            </p:cNvSpPr>
            <p:nvPr/>
          </p:nvSpPr>
          <p:spPr bwMode="auto">
            <a:xfrm rot="16834958" flipV="1">
              <a:off x="4324" y="1916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9" name="Oval 55"/>
          <p:cNvSpPr>
            <a:spLocks noChangeAspect="1" noChangeArrowheads="1"/>
          </p:cNvSpPr>
          <p:nvPr/>
        </p:nvSpPr>
        <p:spPr bwMode="auto">
          <a:xfrm>
            <a:off x="8078788" y="2586186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7A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" name="Freeform 34"/>
          <p:cNvSpPr>
            <a:spLocks noChangeAspect="1"/>
          </p:cNvSpPr>
          <p:nvPr/>
        </p:nvSpPr>
        <p:spPr bwMode="auto">
          <a:xfrm>
            <a:off x="6208713" y="2202011"/>
            <a:ext cx="207962" cy="86042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14" y="137"/>
              </a:cxn>
              <a:cxn ang="0">
                <a:pos x="0" y="278"/>
              </a:cxn>
              <a:cxn ang="0">
                <a:pos x="16" y="429"/>
              </a:cxn>
              <a:cxn ang="0">
                <a:pos x="67" y="542"/>
              </a:cxn>
              <a:cxn ang="0">
                <a:pos x="114" y="430"/>
              </a:cxn>
              <a:cxn ang="0">
                <a:pos x="131" y="277"/>
              </a:cxn>
              <a:cxn ang="0">
                <a:pos x="116" y="136"/>
              </a:cxn>
              <a:cxn ang="0">
                <a:pos x="67" y="0"/>
              </a:cxn>
            </a:cxnLst>
            <a:rect l="0" t="0" r="r" b="b"/>
            <a:pathLst>
              <a:path w="131" h="542">
                <a:moveTo>
                  <a:pt x="67" y="0"/>
                </a:moveTo>
                <a:cubicBezTo>
                  <a:pt x="44" y="14"/>
                  <a:pt x="25" y="91"/>
                  <a:pt x="14" y="137"/>
                </a:cubicBezTo>
                <a:cubicBezTo>
                  <a:pt x="3" y="183"/>
                  <a:pt x="0" y="229"/>
                  <a:pt x="0" y="278"/>
                </a:cubicBezTo>
                <a:cubicBezTo>
                  <a:pt x="0" y="327"/>
                  <a:pt x="5" y="385"/>
                  <a:pt x="16" y="429"/>
                </a:cubicBezTo>
                <a:cubicBezTo>
                  <a:pt x="27" y="473"/>
                  <a:pt x="51" y="542"/>
                  <a:pt x="67" y="542"/>
                </a:cubicBezTo>
                <a:cubicBezTo>
                  <a:pt x="80" y="533"/>
                  <a:pt x="103" y="474"/>
                  <a:pt x="114" y="430"/>
                </a:cubicBezTo>
                <a:cubicBezTo>
                  <a:pt x="125" y="386"/>
                  <a:pt x="131" y="326"/>
                  <a:pt x="131" y="277"/>
                </a:cubicBezTo>
                <a:cubicBezTo>
                  <a:pt x="131" y="228"/>
                  <a:pt x="127" y="182"/>
                  <a:pt x="116" y="136"/>
                </a:cubicBezTo>
                <a:cubicBezTo>
                  <a:pt x="105" y="90"/>
                  <a:pt x="89" y="19"/>
                  <a:pt x="67" y="0"/>
                </a:cubicBezTo>
                <a:close/>
              </a:path>
            </a:pathLst>
          </a:custGeom>
          <a:solidFill>
            <a:srgbClr val="00CCFF">
              <a:alpha val="50000"/>
            </a:srgbClr>
          </a:solidFill>
          <a:ln w="15875" cap="flat" cmpd="sng">
            <a:solidFill>
              <a:srgbClr val="3366C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1" name="Oval 22"/>
          <p:cNvSpPr>
            <a:spLocks noChangeAspect="1" noChangeArrowheads="1"/>
          </p:cNvSpPr>
          <p:nvPr/>
        </p:nvSpPr>
        <p:spPr bwMode="auto">
          <a:xfrm>
            <a:off x="1662113" y="2513161"/>
            <a:ext cx="238125" cy="2381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3" name="Text Box 1035"/>
          <p:cNvSpPr txBox="1">
            <a:spLocks noChangeArrowheads="1"/>
          </p:cNvSpPr>
          <p:nvPr/>
        </p:nvSpPr>
        <p:spPr bwMode="auto">
          <a:xfrm>
            <a:off x="179388" y="1214438"/>
            <a:ext cx="8914620" cy="53737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cs-CZ" sz="33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Optická </a:t>
            </a:r>
            <a:r>
              <a:rPr lang="cs-CZ" sz="3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sústava</a:t>
            </a:r>
            <a:endParaRPr lang="cs-CZ" sz="33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762000"/>
            <a:endParaRPr lang="cs-CZ" sz="3300" dirty="0">
              <a:latin typeface="Times New Roman" pitchFamily="18" charset="0"/>
              <a:cs typeface="Times New Roman" pitchFamily="18" charset="0"/>
            </a:endParaRPr>
          </a:p>
          <a:p>
            <a:pPr defTabSz="762000">
              <a:buFont typeface="Arial" pitchFamily="34" charset="0"/>
              <a:buChar char="•"/>
            </a:pPr>
            <a:r>
              <a:rPr lang="cs-CZ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sústava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optických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prostredí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rozhraní,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ktorá</a:t>
            </a:r>
            <a:endParaRPr lang="cs-CZ" sz="3200" dirty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mení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smer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chodu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svetelných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lúčov</a:t>
            </a:r>
          </a:p>
          <a:p>
            <a:pPr defTabSz="762000">
              <a:spcAft>
                <a:spcPct val="30000"/>
              </a:spcAft>
            </a:pP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zrkadlo</a:t>
            </a: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, šošovka, 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oko, fotoaparát...)</a:t>
            </a:r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defTabSz="762000">
              <a:spcAft>
                <a:spcPct val="30000"/>
              </a:spcAft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cs-CZ" sz="33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Optické </a:t>
            </a:r>
            <a:r>
              <a:rPr lang="cs-CZ" sz="3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zobrazovanie</a:t>
            </a:r>
            <a:endParaRPr lang="cs-CZ" sz="3300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762000"/>
            <a:endParaRPr lang="cs-CZ" sz="3300" dirty="0">
              <a:latin typeface="Times New Roman" pitchFamily="18" charset="0"/>
              <a:cs typeface="Times New Roman" pitchFamily="18" charset="0"/>
            </a:endParaRPr>
          </a:p>
          <a:p>
            <a:pPr defTabSz="762000">
              <a:buFont typeface="Arial" pitchFamily="34" charset="0"/>
              <a:buChar char="•"/>
            </a:pPr>
            <a:r>
              <a:rPr lang="cs-CZ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je postup,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ktorým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získavame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optické obrazy 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bodov</a:t>
            </a:r>
            <a:endParaRPr lang="cs-CZ" sz="3200" dirty="0">
              <a:latin typeface="Times New Roman" pitchFamily="18" charset="0"/>
              <a:cs typeface="Times New Roman" pitchFamily="18" charset="0"/>
            </a:endParaRPr>
          </a:p>
          <a:p>
            <a:pPr defTabSz="762000"/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cs-CZ" sz="3200" dirty="0" err="1">
                <a:latin typeface="Times New Roman" pitchFamily="18" charset="0"/>
                <a:cs typeface="Times New Roman" pitchFamily="18" charset="0"/>
              </a:rPr>
              <a:t>predmetov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s-CZ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Geometrická optika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7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7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7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7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7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7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7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7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3" grpId="0" build="allAtOnce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323528" y="5013176"/>
            <a:ext cx="3444875" cy="1119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spcAft>
                <a:spcPct val="10000"/>
              </a:spcAft>
            </a:pPr>
            <a:r>
              <a:rPr lang="cs-CZ" sz="3300" dirty="0">
                <a:latin typeface="Times New Roman" pitchFamily="18" charset="0"/>
              </a:rPr>
              <a:t>Obraz </a:t>
            </a:r>
            <a:r>
              <a:rPr lang="cs-CZ" sz="3300" dirty="0" err="1">
                <a:latin typeface="Times New Roman" pitchFamily="18" charset="0"/>
              </a:rPr>
              <a:t>predmetu</a:t>
            </a:r>
            <a:r>
              <a:rPr lang="cs-CZ" sz="3300" dirty="0">
                <a:latin typeface="Times New Roman" pitchFamily="18" charset="0"/>
              </a:rPr>
              <a:t>:</a:t>
            </a:r>
          </a:p>
          <a:p>
            <a:pPr defTabSz="762000">
              <a:spcAft>
                <a:spcPct val="10000"/>
              </a:spcAft>
            </a:pPr>
            <a:r>
              <a:rPr lang="cs-CZ" sz="3100" dirty="0">
                <a:latin typeface="Times New Roman" pitchFamily="18" charset="0"/>
              </a:rPr>
              <a:t>1. </a:t>
            </a:r>
            <a:r>
              <a:rPr lang="cs-CZ" sz="3100" dirty="0">
                <a:solidFill>
                  <a:srgbClr val="FF0000"/>
                </a:solidFill>
                <a:latin typeface="Times New Roman" pitchFamily="18" charset="0"/>
              </a:rPr>
              <a:t>skuto</a:t>
            </a:r>
            <a:r>
              <a:rPr lang="sk-SK" sz="3100" dirty="0" err="1">
                <a:solidFill>
                  <a:srgbClr val="FF0000"/>
                </a:solidFill>
                <a:latin typeface="Times New Roman" pitchFamily="18" charset="0"/>
              </a:rPr>
              <a:t>čný</a:t>
            </a:r>
            <a:r>
              <a:rPr lang="sk-SK" sz="3100" dirty="0">
                <a:latin typeface="Times New Roman" pitchFamily="18" charset="0"/>
              </a:rPr>
              <a:t> (reálny</a:t>
            </a:r>
            <a:r>
              <a:rPr lang="en-US" sz="3100" dirty="0" smtClean="0">
                <a:latin typeface="Times New Roman" pitchFamily="18" charset="0"/>
              </a:rPr>
              <a:t>)</a:t>
            </a:r>
            <a:endParaRPr lang="cs-CZ" sz="3100" dirty="0">
              <a:latin typeface="Times New Roman" pitchFamily="18" charset="0"/>
            </a:endParaRPr>
          </a:p>
        </p:txBody>
      </p: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0" y="908720"/>
            <a:ext cx="9144000" cy="1877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>
              <a:buFont typeface="Arial" pitchFamily="34" charset="0"/>
              <a:buChar char="•"/>
            </a:pPr>
            <a:r>
              <a:rPr lang="cs-CZ" sz="2900" dirty="0" smtClean="0">
                <a:latin typeface="Times New Roman" pitchFamily="18" charset="0"/>
              </a:rPr>
              <a:t> </a:t>
            </a:r>
            <a:r>
              <a:rPr lang="cs-CZ" sz="2900" dirty="0" err="1" smtClean="0">
                <a:latin typeface="Times New Roman" pitchFamily="18" charset="0"/>
              </a:rPr>
              <a:t>Keď</a:t>
            </a:r>
            <a:r>
              <a:rPr lang="cs-CZ" sz="2900" dirty="0" smtClean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lúče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tvoria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vplyvom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optickej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sústavy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smtClean="0">
                <a:latin typeface="Times New Roman" pitchFamily="18" charset="0"/>
              </a:rPr>
              <a:t>(</a:t>
            </a:r>
            <a:r>
              <a:rPr lang="cs-CZ" sz="2900" dirty="0" err="1" smtClean="0">
                <a:latin typeface="Times New Roman" pitchFamily="18" charset="0"/>
              </a:rPr>
              <a:t>napr</a:t>
            </a:r>
            <a:r>
              <a:rPr lang="cs-CZ" sz="2900" dirty="0" smtClean="0">
                <a:latin typeface="Times New Roman" pitchFamily="18" charset="0"/>
              </a:rPr>
              <a:t>. </a:t>
            </a:r>
            <a:r>
              <a:rPr lang="cs-CZ" sz="2900" dirty="0" err="1">
                <a:latin typeface="Times New Roman" pitchFamily="18" charset="0"/>
              </a:rPr>
              <a:t>š</a:t>
            </a:r>
            <a:r>
              <a:rPr lang="cs-CZ" sz="2900" dirty="0" err="1" smtClean="0">
                <a:latin typeface="Times New Roman" pitchFamily="18" charset="0"/>
              </a:rPr>
              <a:t>ošovky</a:t>
            </a:r>
            <a:r>
              <a:rPr lang="cs-CZ" sz="2900" dirty="0" smtClean="0">
                <a:latin typeface="Times New Roman" pitchFamily="18" charset="0"/>
              </a:rPr>
              <a:t>) </a:t>
            </a:r>
            <a:r>
              <a:rPr lang="cs-CZ" sz="2900" dirty="0" err="1" smtClean="0">
                <a:solidFill>
                  <a:srgbClr val="FF0000"/>
                </a:solidFill>
                <a:latin typeface="Times New Roman" pitchFamily="18" charset="0"/>
              </a:rPr>
              <a:t>zbiehavý</a:t>
            </a:r>
            <a:r>
              <a:rPr lang="cs-CZ" sz="29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sz="2900" dirty="0" err="1" smtClean="0">
                <a:solidFill>
                  <a:srgbClr val="FF0000"/>
                </a:solidFill>
                <a:latin typeface="Times New Roman" pitchFamily="18" charset="0"/>
              </a:rPr>
              <a:t>zväzok</a:t>
            </a:r>
            <a:r>
              <a:rPr lang="cs-CZ" sz="2900" dirty="0" smtClean="0">
                <a:solidFill>
                  <a:srgbClr val="FF0000"/>
                </a:solidFill>
                <a:latin typeface="Times New Roman" pitchFamily="18" charset="0"/>
              </a:rPr>
              <a:t> , vznikne </a:t>
            </a:r>
            <a:r>
              <a:rPr lang="cs-CZ" sz="2900" dirty="0" err="1" smtClean="0">
                <a:solidFill>
                  <a:srgbClr val="FF0000"/>
                </a:solidFill>
                <a:latin typeface="Times New Roman" pitchFamily="18" charset="0"/>
              </a:rPr>
              <a:t>skutočný</a:t>
            </a:r>
            <a:r>
              <a:rPr lang="cs-CZ" sz="29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sz="2900" dirty="0">
                <a:solidFill>
                  <a:srgbClr val="FF0000"/>
                </a:solidFill>
                <a:latin typeface="Times New Roman" pitchFamily="18" charset="0"/>
              </a:rPr>
              <a:t>obraz</a:t>
            </a:r>
            <a:r>
              <a:rPr lang="cs-CZ" sz="2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predmetu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smtClean="0">
                <a:latin typeface="Times New Roman" pitchFamily="18" charset="0"/>
              </a:rPr>
              <a:t> v </a:t>
            </a:r>
            <a:r>
              <a:rPr lang="cs-CZ" sz="2900" dirty="0" err="1">
                <a:latin typeface="Times New Roman" pitchFamily="18" charset="0"/>
              </a:rPr>
              <a:t>ich</a:t>
            </a:r>
            <a:r>
              <a:rPr lang="cs-CZ" sz="2900" dirty="0">
                <a:latin typeface="Times New Roman" pitchFamily="18" charset="0"/>
              </a:rPr>
              <a:t> </a:t>
            </a:r>
            <a:r>
              <a:rPr lang="cs-CZ" sz="2900" dirty="0" err="1">
                <a:latin typeface="Times New Roman" pitchFamily="18" charset="0"/>
              </a:rPr>
              <a:t>priesečníku</a:t>
            </a:r>
            <a:r>
              <a:rPr lang="cs-CZ" sz="2900" dirty="0">
                <a:latin typeface="Times New Roman" pitchFamily="18" charset="0"/>
              </a:rPr>
              <a:t>.</a:t>
            </a:r>
          </a:p>
          <a:p>
            <a:pPr defTabSz="762000">
              <a:buFont typeface="Arial" pitchFamily="34" charset="0"/>
              <a:buChar char="•"/>
            </a:pPr>
            <a:r>
              <a:rPr lang="cs-CZ" sz="2900" dirty="0" smtClean="0">
                <a:latin typeface="Times New Roman" pitchFamily="18" charset="0"/>
              </a:rPr>
              <a:t> </a:t>
            </a:r>
            <a:r>
              <a:rPr lang="cs-CZ" sz="2900" dirty="0" err="1" smtClean="0">
                <a:latin typeface="Times New Roman" pitchFamily="18" charset="0"/>
              </a:rPr>
              <a:t>Skutočný</a:t>
            </a:r>
            <a:r>
              <a:rPr lang="cs-CZ" sz="2900" dirty="0" smtClean="0">
                <a:latin typeface="Times New Roman" pitchFamily="18" charset="0"/>
              </a:rPr>
              <a:t> </a:t>
            </a:r>
            <a:r>
              <a:rPr lang="cs-CZ" sz="2900" dirty="0">
                <a:latin typeface="Times New Roman" pitchFamily="18" charset="0"/>
              </a:rPr>
              <a:t>obraz možno </a:t>
            </a:r>
            <a:r>
              <a:rPr lang="cs-CZ" sz="2900" dirty="0" err="1">
                <a:latin typeface="Times New Roman" pitchFamily="18" charset="0"/>
              </a:rPr>
              <a:t>zachytiť</a:t>
            </a:r>
            <a:r>
              <a:rPr lang="cs-CZ" sz="2900" dirty="0">
                <a:latin typeface="Times New Roman" pitchFamily="18" charset="0"/>
              </a:rPr>
              <a:t> na </a:t>
            </a:r>
            <a:r>
              <a:rPr lang="cs-CZ" sz="2900" dirty="0" err="1" smtClean="0">
                <a:latin typeface="Times New Roman" pitchFamily="18" charset="0"/>
              </a:rPr>
              <a:t>priemietacej</a:t>
            </a:r>
            <a:r>
              <a:rPr lang="cs-CZ" sz="2900" dirty="0" smtClean="0">
                <a:latin typeface="Times New Roman" pitchFamily="18" charset="0"/>
              </a:rPr>
              <a:t> stene .</a:t>
            </a:r>
            <a:endParaRPr lang="cs-CZ" sz="2900" dirty="0">
              <a:latin typeface="Times New Roman" pitchFamily="18" charset="0"/>
            </a:endParaRPr>
          </a:p>
        </p:txBody>
      </p:sp>
      <p:sp>
        <p:nvSpPr>
          <p:cNvPr id="189487" name="Line 47"/>
          <p:cNvSpPr>
            <a:spLocks noChangeShapeType="1"/>
          </p:cNvSpPr>
          <p:nvPr/>
        </p:nvSpPr>
        <p:spPr bwMode="auto">
          <a:xfrm>
            <a:off x="2679998" y="4382393"/>
            <a:ext cx="3187700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9472" name="Freeform 32"/>
          <p:cNvSpPr>
            <a:spLocks/>
          </p:cNvSpPr>
          <p:nvPr/>
        </p:nvSpPr>
        <p:spPr bwMode="auto">
          <a:xfrm>
            <a:off x="6134398" y="3450530"/>
            <a:ext cx="1789112" cy="2771775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1058" y="0"/>
              </a:cxn>
              <a:cxn ang="0">
                <a:pos x="1058" y="1973"/>
              </a:cxn>
              <a:cxn ang="0">
                <a:pos x="0" y="1294"/>
              </a:cxn>
              <a:cxn ang="0">
                <a:pos x="0" y="110"/>
              </a:cxn>
            </a:cxnLst>
            <a:rect l="0" t="0" r="r" b="b"/>
            <a:pathLst>
              <a:path w="1058" h="1973">
                <a:moveTo>
                  <a:pt x="0" y="110"/>
                </a:moveTo>
                <a:lnTo>
                  <a:pt x="1058" y="0"/>
                </a:lnTo>
                <a:lnTo>
                  <a:pt x="1058" y="1973"/>
                </a:lnTo>
                <a:lnTo>
                  <a:pt x="0" y="1294"/>
                </a:lnTo>
                <a:lnTo>
                  <a:pt x="0" y="110"/>
                </a:lnTo>
                <a:close/>
              </a:path>
            </a:pathLst>
          </a:custGeom>
          <a:solidFill>
            <a:srgbClr val="EAEAE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89482" name="Object 42"/>
          <p:cNvGraphicFramePr>
            <a:graphicFrameLocks noChangeAspect="1"/>
          </p:cNvGraphicFramePr>
          <p:nvPr/>
        </p:nvGraphicFramePr>
        <p:xfrm>
          <a:off x="1403648" y="3140968"/>
          <a:ext cx="400050" cy="431800"/>
        </p:xfrm>
        <a:graphic>
          <a:graphicData uri="http://schemas.openxmlformats.org/presentationml/2006/ole">
            <p:oleObj spid="_x0000_s2050" name="Rovnica" r:id="rId4" imgW="152280" imgH="164880" progId="Equation.3">
              <p:embed/>
            </p:oleObj>
          </a:graphicData>
        </a:graphic>
      </p:graphicFrame>
      <p:graphicFrame>
        <p:nvGraphicFramePr>
          <p:cNvPr id="189483" name="Object 43"/>
          <p:cNvGraphicFramePr>
            <a:graphicFrameLocks noChangeAspect="1"/>
          </p:cNvGraphicFramePr>
          <p:nvPr/>
        </p:nvGraphicFramePr>
        <p:xfrm>
          <a:off x="7040860" y="4607818"/>
          <a:ext cx="500063" cy="498475"/>
        </p:xfrm>
        <a:graphic>
          <a:graphicData uri="http://schemas.openxmlformats.org/presentationml/2006/ole">
            <p:oleObj spid="_x0000_s2051" name="Rovnica" r:id="rId5" imgW="190440" imgH="190440" progId="Equation.3">
              <p:embed/>
            </p:oleObj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905298" y="3583880"/>
            <a:ext cx="5084762" cy="1638300"/>
            <a:chOff x="1037" y="1634"/>
            <a:chExt cx="3203" cy="1032"/>
          </a:xfrm>
        </p:grpSpPr>
        <p:sp>
          <p:nvSpPr>
            <p:cNvPr id="189473" name="Freeform 33"/>
            <p:cNvSpPr>
              <a:spLocks/>
            </p:cNvSpPr>
            <p:nvPr/>
          </p:nvSpPr>
          <p:spPr bwMode="auto">
            <a:xfrm>
              <a:off x="1037" y="1663"/>
              <a:ext cx="3203" cy="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3" y="977"/>
                </a:cxn>
              </a:cxnLst>
              <a:rect l="0" t="0" r="r" b="b"/>
              <a:pathLst>
                <a:path w="3203" h="977">
                  <a:moveTo>
                    <a:pt x="0" y="0"/>
                  </a:moveTo>
                  <a:lnTo>
                    <a:pt x="3203" y="977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74" name="Freeform 34"/>
            <p:cNvSpPr>
              <a:spLocks/>
            </p:cNvSpPr>
            <p:nvPr/>
          </p:nvSpPr>
          <p:spPr bwMode="auto">
            <a:xfrm>
              <a:off x="1038" y="1661"/>
              <a:ext cx="3200" cy="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2" y="0"/>
                </a:cxn>
                <a:cxn ang="0">
                  <a:pos x="3200" y="977"/>
                </a:cxn>
              </a:cxnLst>
              <a:rect l="0" t="0" r="r" b="b"/>
              <a:pathLst>
                <a:path w="3200" h="977">
                  <a:moveTo>
                    <a:pt x="0" y="0"/>
                  </a:moveTo>
                  <a:lnTo>
                    <a:pt x="1452" y="0"/>
                  </a:lnTo>
                  <a:lnTo>
                    <a:pt x="3200" y="977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75" name="Freeform 35"/>
            <p:cNvSpPr>
              <a:spLocks/>
            </p:cNvSpPr>
            <p:nvPr/>
          </p:nvSpPr>
          <p:spPr bwMode="auto">
            <a:xfrm>
              <a:off x="1038" y="1667"/>
              <a:ext cx="3198" cy="972"/>
            </a:xfrm>
            <a:custGeom>
              <a:avLst/>
              <a:gdLst/>
              <a:ahLst/>
              <a:cxnLst>
                <a:cxn ang="0">
                  <a:pos x="3198" y="972"/>
                </a:cxn>
                <a:cxn ang="0">
                  <a:pos x="1452" y="972"/>
                </a:cxn>
                <a:cxn ang="0">
                  <a:pos x="0" y="0"/>
                </a:cxn>
              </a:cxnLst>
              <a:rect l="0" t="0" r="r" b="b"/>
              <a:pathLst>
                <a:path w="3198" h="972">
                  <a:moveTo>
                    <a:pt x="3198" y="972"/>
                  </a:moveTo>
                  <a:lnTo>
                    <a:pt x="1452" y="97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2" name="AutoShape 52"/>
            <p:cNvSpPr>
              <a:spLocks noChangeArrowheads="1"/>
            </p:cNvSpPr>
            <p:nvPr/>
          </p:nvSpPr>
          <p:spPr bwMode="auto">
            <a:xfrm rot="5400000">
              <a:off x="1714" y="1618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4" name="AutoShape 54"/>
            <p:cNvSpPr>
              <a:spLocks noChangeArrowheads="1"/>
            </p:cNvSpPr>
            <p:nvPr/>
          </p:nvSpPr>
          <p:spPr bwMode="auto">
            <a:xfrm rot="17230461" flipV="1">
              <a:off x="1701" y="1831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5" name="AutoShape 55"/>
            <p:cNvSpPr>
              <a:spLocks noChangeArrowheads="1"/>
            </p:cNvSpPr>
            <p:nvPr/>
          </p:nvSpPr>
          <p:spPr bwMode="auto">
            <a:xfrm rot="18190977" flipV="1">
              <a:off x="1609" y="2023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6" name="AutoShape 56"/>
            <p:cNvSpPr>
              <a:spLocks noChangeArrowheads="1"/>
            </p:cNvSpPr>
            <p:nvPr/>
          </p:nvSpPr>
          <p:spPr bwMode="auto">
            <a:xfrm rot="17230461" flipV="1">
              <a:off x="3011" y="2231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7" name="AutoShape 57"/>
            <p:cNvSpPr>
              <a:spLocks noChangeArrowheads="1"/>
            </p:cNvSpPr>
            <p:nvPr/>
          </p:nvSpPr>
          <p:spPr bwMode="auto">
            <a:xfrm rot="18025941" flipV="1">
              <a:off x="3107" y="1977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9498" name="AutoShape 58"/>
            <p:cNvSpPr>
              <a:spLocks noChangeArrowheads="1"/>
            </p:cNvSpPr>
            <p:nvPr/>
          </p:nvSpPr>
          <p:spPr bwMode="auto">
            <a:xfrm rot="16190098" flipV="1">
              <a:off x="3004" y="2594"/>
              <a:ext cx="56" cy="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9486" name="Oval 46"/>
          <p:cNvSpPr>
            <a:spLocks noChangeAspect="1" noChangeArrowheads="1"/>
          </p:cNvSpPr>
          <p:nvPr/>
        </p:nvSpPr>
        <p:spPr bwMode="auto">
          <a:xfrm>
            <a:off x="1825923" y="3582293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9484" name="Oval 44"/>
          <p:cNvSpPr>
            <a:spLocks noChangeAspect="1" noChangeArrowheads="1"/>
          </p:cNvSpPr>
          <p:nvPr/>
        </p:nvSpPr>
        <p:spPr bwMode="auto">
          <a:xfrm>
            <a:off x="6950373" y="5123755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9481" name="Freeform 41"/>
          <p:cNvSpPr>
            <a:spLocks noChangeAspect="1"/>
          </p:cNvSpPr>
          <p:nvPr/>
        </p:nvSpPr>
        <p:spPr bwMode="auto">
          <a:xfrm>
            <a:off x="4038898" y="3307655"/>
            <a:ext cx="339725" cy="2139950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14" y="137"/>
              </a:cxn>
              <a:cxn ang="0">
                <a:pos x="0" y="278"/>
              </a:cxn>
              <a:cxn ang="0">
                <a:pos x="16" y="429"/>
              </a:cxn>
              <a:cxn ang="0">
                <a:pos x="67" y="542"/>
              </a:cxn>
              <a:cxn ang="0">
                <a:pos x="114" y="430"/>
              </a:cxn>
              <a:cxn ang="0">
                <a:pos x="131" y="277"/>
              </a:cxn>
              <a:cxn ang="0">
                <a:pos x="116" y="136"/>
              </a:cxn>
              <a:cxn ang="0">
                <a:pos x="67" y="0"/>
              </a:cxn>
            </a:cxnLst>
            <a:rect l="0" t="0" r="r" b="b"/>
            <a:pathLst>
              <a:path w="131" h="542">
                <a:moveTo>
                  <a:pt x="67" y="0"/>
                </a:moveTo>
                <a:cubicBezTo>
                  <a:pt x="44" y="14"/>
                  <a:pt x="25" y="91"/>
                  <a:pt x="14" y="137"/>
                </a:cubicBezTo>
                <a:cubicBezTo>
                  <a:pt x="3" y="183"/>
                  <a:pt x="0" y="229"/>
                  <a:pt x="0" y="278"/>
                </a:cubicBezTo>
                <a:cubicBezTo>
                  <a:pt x="0" y="327"/>
                  <a:pt x="5" y="385"/>
                  <a:pt x="16" y="429"/>
                </a:cubicBezTo>
                <a:cubicBezTo>
                  <a:pt x="27" y="473"/>
                  <a:pt x="51" y="542"/>
                  <a:pt x="67" y="542"/>
                </a:cubicBezTo>
                <a:cubicBezTo>
                  <a:pt x="80" y="533"/>
                  <a:pt x="103" y="474"/>
                  <a:pt x="114" y="430"/>
                </a:cubicBezTo>
                <a:cubicBezTo>
                  <a:pt x="125" y="386"/>
                  <a:pt x="131" y="326"/>
                  <a:pt x="131" y="277"/>
                </a:cubicBezTo>
                <a:cubicBezTo>
                  <a:pt x="131" y="228"/>
                  <a:pt x="127" y="182"/>
                  <a:pt x="116" y="136"/>
                </a:cubicBezTo>
                <a:cubicBezTo>
                  <a:pt x="105" y="90"/>
                  <a:pt x="89" y="19"/>
                  <a:pt x="67" y="0"/>
                </a:cubicBezTo>
                <a:close/>
              </a:path>
            </a:pathLst>
          </a:custGeom>
          <a:solidFill>
            <a:srgbClr val="00CCFF">
              <a:alpha val="50000"/>
            </a:srgbClr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Nadpis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Geometrická optika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8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8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20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5" grpId="0"/>
      <p:bldP spid="189472" grpId="0" animBg="1"/>
      <p:bldP spid="189486" grpId="0" animBg="1"/>
      <p:bldP spid="189484" grpId="0" animBg="1"/>
      <p:bldP spid="189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676456" cy="4525963"/>
          </a:xfrm>
        </p:spPr>
        <p:txBody>
          <a:bodyPr>
            <a:normAutofit/>
          </a:bodyPr>
          <a:lstStyle/>
          <a:p>
            <a:pPr defTabSz="762000"/>
            <a:r>
              <a:rPr lang="cs-CZ" sz="2800" dirty="0" err="1" smtClean="0">
                <a:latin typeface="Times New Roman" pitchFamily="18" charset="0"/>
              </a:rPr>
              <a:t>Keď</a:t>
            </a:r>
            <a:r>
              <a:rPr lang="cs-CZ" sz="2800" dirty="0" smtClean="0">
                <a:latin typeface="Times New Roman" pitchFamily="18" charset="0"/>
              </a:rPr>
              <a:t>  </a:t>
            </a:r>
            <a:r>
              <a:rPr lang="cs-CZ" sz="2800" dirty="0" err="1" smtClean="0">
                <a:latin typeface="Times New Roman" pitchFamily="18" charset="0"/>
              </a:rPr>
              <a:t>lúče</a:t>
            </a:r>
            <a:r>
              <a:rPr lang="cs-CZ" sz="2800" dirty="0" smtClean="0">
                <a:latin typeface="Times New Roman" pitchFamily="18" charset="0"/>
              </a:rPr>
              <a:t>  </a:t>
            </a:r>
            <a:r>
              <a:rPr lang="cs-CZ" sz="2800" dirty="0" err="1" smtClean="0">
                <a:latin typeface="Times New Roman" pitchFamily="18" charset="0"/>
              </a:rPr>
              <a:t>tvoria</a:t>
            </a:r>
            <a:r>
              <a:rPr lang="cs-CZ" sz="2800" dirty="0" smtClean="0">
                <a:latin typeface="Times New Roman" pitchFamily="18" charset="0"/>
              </a:rPr>
              <a:t>  </a:t>
            </a:r>
            <a:r>
              <a:rPr lang="cs-CZ" sz="2800" dirty="0" err="1" smtClean="0">
                <a:solidFill>
                  <a:srgbClr val="FF0000"/>
                </a:solidFill>
                <a:latin typeface="Times New Roman" pitchFamily="18" charset="0"/>
              </a:rPr>
              <a:t>rozbiehavý</a:t>
            </a:r>
            <a:r>
              <a:rPr lang="cs-CZ" sz="2800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cs-CZ" sz="2800" dirty="0" err="1" smtClean="0">
                <a:solidFill>
                  <a:srgbClr val="FF0000"/>
                </a:solidFill>
                <a:latin typeface="Times New Roman" pitchFamily="18" charset="0"/>
              </a:rPr>
              <a:t>zväzok</a:t>
            </a:r>
            <a:r>
              <a:rPr lang="cs-CZ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sz="2800" dirty="0" err="1" smtClean="0">
                <a:latin typeface="Times New Roman" pitchFamily="18" charset="0"/>
              </a:rPr>
              <a:t>vplyvom</a:t>
            </a:r>
            <a:r>
              <a:rPr lang="cs-CZ" sz="2800" dirty="0" smtClean="0">
                <a:latin typeface="Times New Roman" pitchFamily="18" charset="0"/>
              </a:rPr>
              <a:t> </a:t>
            </a:r>
            <a:r>
              <a:rPr lang="cs-CZ" sz="2800" dirty="0" err="1" smtClean="0">
                <a:latin typeface="Times New Roman" pitchFamily="18" charset="0"/>
              </a:rPr>
              <a:t>optickej</a:t>
            </a:r>
            <a:r>
              <a:rPr lang="cs-CZ" sz="2800" dirty="0" smtClean="0">
                <a:latin typeface="Times New Roman" pitchFamily="18" charset="0"/>
              </a:rPr>
              <a:t> </a:t>
            </a:r>
            <a:r>
              <a:rPr lang="cs-CZ" sz="2800" dirty="0" err="1" smtClean="0">
                <a:latin typeface="Times New Roman" pitchFamily="18" charset="0"/>
              </a:rPr>
              <a:t>sústavy</a:t>
            </a:r>
            <a:r>
              <a:rPr lang="cs-CZ" sz="2800" dirty="0" smtClean="0">
                <a:latin typeface="Times New Roman" pitchFamily="18" charset="0"/>
              </a:rPr>
              <a:t>,  obraz  </a:t>
            </a:r>
            <a:r>
              <a:rPr lang="cs-CZ" sz="2800" dirty="0" err="1" smtClean="0">
                <a:latin typeface="Times New Roman" pitchFamily="18" charset="0"/>
              </a:rPr>
              <a:t>predmetu</a:t>
            </a:r>
            <a:r>
              <a:rPr lang="cs-CZ" sz="2800" dirty="0" smtClean="0">
                <a:latin typeface="Times New Roman" pitchFamily="18" charset="0"/>
              </a:rPr>
              <a:t>  je v </a:t>
            </a:r>
            <a:r>
              <a:rPr lang="cs-CZ" sz="2800" dirty="0" err="1" smtClean="0">
                <a:latin typeface="Times New Roman" pitchFamily="18" charset="0"/>
              </a:rPr>
              <a:t>priesečníku</a:t>
            </a:r>
            <a:r>
              <a:rPr lang="cs-CZ" sz="2800" dirty="0" smtClean="0">
                <a:latin typeface="Times New Roman" pitchFamily="18" charset="0"/>
              </a:rPr>
              <a:t> </a:t>
            </a:r>
            <a:r>
              <a:rPr lang="cs-CZ" sz="2800" dirty="0" err="1" smtClean="0">
                <a:latin typeface="Times New Roman" pitchFamily="18" charset="0"/>
              </a:rPr>
              <a:t>priamok</a:t>
            </a:r>
            <a:r>
              <a:rPr lang="cs-CZ" sz="2800" dirty="0" smtClean="0">
                <a:latin typeface="Times New Roman" pitchFamily="18" charset="0"/>
              </a:rPr>
              <a:t> vedených </a:t>
            </a:r>
            <a:r>
              <a:rPr lang="cs-CZ" sz="2800" dirty="0" smtClean="0">
                <a:solidFill>
                  <a:srgbClr val="FF0000"/>
                </a:solidFill>
                <a:latin typeface="Times New Roman" pitchFamily="18" charset="0"/>
              </a:rPr>
              <a:t>v </a:t>
            </a:r>
            <a:r>
              <a:rPr lang="cs-CZ" sz="2800" dirty="0" err="1" smtClean="0">
                <a:solidFill>
                  <a:srgbClr val="FF0000"/>
                </a:solidFill>
                <a:latin typeface="Times New Roman" pitchFamily="18" charset="0"/>
              </a:rPr>
              <a:t>opačnom</a:t>
            </a:r>
            <a:r>
              <a:rPr lang="cs-CZ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sz="2800" dirty="0" err="1" smtClean="0">
                <a:solidFill>
                  <a:srgbClr val="FF0000"/>
                </a:solidFill>
                <a:latin typeface="Times New Roman" pitchFamily="18" charset="0"/>
              </a:rPr>
              <a:t>smere</a:t>
            </a:r>
            <a:r>
              <a:rPr lang="cs-CZ" sz="2800" dirty="0" smtClean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defTabSz="762000"/>
            <a:r>
              <a:rPr lang="cs-CZ" sz="2800" dirty="0" err="1" smtClean="0">
                <a:latin typeface="Times New Roman" pitchFamily="18" charset="0"/>
              </a:rPr>
              <a:t>Neskutočný</a:t>
            </a:r>
            <a:r>
              <a:rPr lang="cs-CZ" sz="2800" dirty="0" smtClean="0">
                <a:latin typeface="Times New Roman" pitchFamily="18" charset="0"/>
              </a:rPr>
              <a:t> obraz nemožno </a:t>
            </a:r>
            <a:r>
              <a:rPr lang="cs-CZ" sz="2800" dirty="0" err="1" smtClean="0">
                <a:latin typeface="Times New Roman" pitchFamily="18" charset="0"/>
              </a:rPr>
              <a:t>zachytiť</a:t>
            </a:r>
            <a:r>
              <a:rPr lang="cs-CZ" sz="2800" dirty="0" smtClean="0">
                <a:latin typeface="Times New Roman" pitchFamily="18" charset="0"/>
              </a:rPr>
              <a:t> na </a:t>
            </a:r>
            <a:r>
              <a:rPr lang="cs-CZ" sz="2800" dirty="0" err="1" smtClean="0">
                <a:latin typeface="Times New Roman" pitchFamily="18" charset="0"/>
              </a:rPr>
              <a:t>tienidlo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cs-CZ" sz="2800" dirty="0" smtClean="0">
              <a:latin typeface="Times New Roman" pitchFamily="18" charset="0"/>
            </a:endParaRPr>
          </a:p>
          <a:p>
            <a:endParaRPr lang="sk-SK" sz="2800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Geometrická optika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876796" y="3540125"/>
            <a:ext cx="3403600" cy="1209675"/>
            <a:chOff x="346" y="1460"/>
            <a:chExt cx="2144" cy="762"/>
          </a:xfrm>
        </p:grpSpPr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H="1" flipV="1">
              <a:off x="346" y="1460"/>
              <a:ext cx="2144" cy="413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H="1" flipV="1">
              <a:off x="349" y="1461"/>
              <a:ext cx="2128" cy="761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prstDash val="dash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7" name="Group 39"/>
          <p:cNvGrpSpPr>
            <a:grpSpLocks noChangeAspect="1"/>
          </p:cNvGrpSpPr>
          <p:nvPr/>
        </p:nvGrpSpPr>
        <p:grpSpPr bwMode="auto">
          <a:xfrm rot="925729">
            <a:off x="5780584" y="4200525"/>
            <a:ext cx="2273300" cy="2052638"/>
            <a:chOff x="3778" y="1458"/>
            <a:chExt cx="1383" cy="1249"/>
          </a:xfrm>
        </p:grpSpPr>
        <p:sp>
          <p:nvSpPr>
            <p:cNvPr id="22" name="Oval 27"/>
            <p:cNvSpPr>
              <a:spLocks noChangeAspect="1" noChangeArrowheads="1"/>
            </p:cNvSpPr>
            <p:nvPr/>
          </p:nvSpPr>
          <p:spPr bwMode="auto">
            <a:xfrm>
              <a:off x="3778" y="1590"/>
              <a:ext cx="1350" cy="99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28"/>
            <p:cNvSpPr>
              <a:spLocks noChangeAspect="1" noChangeArrowheads="1"/>
            </p:cNvSpPr>
            <p:nvPr/>
          </p:nvSpPr>
          <p:spPr bwMode="auto">
            <a:xfrm>
              <a:off x="3875" y="1458"/>
              <a:ext cx="1286" cy="124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Freeform 29"/>
            <p:cNvSpPr>
              <a:spLocks noChangeAspect="1"/>
            </p:cNvSpPr>
            <p:nvPr/>
          </p:nvSpPr>
          <p:spPr bwMode="auto">
            <a:xfrm>
              <a:off x="3847" y="1585"/>
              <a:ext cx="307" cy="898"/>
            </a:xfrm>
            <a:custGeom>
              <a:avLst/>
              <a:gdLst/>
              <a:ahLst/>
              <a:cxnLst>
                <a:cxn ang="0">
                  <a:pos x="294" y="124"/>
                </a:cxn>
                <a:cxn ang="0">
                  <a:pos x="139" y="154"/>
                </a:cxn>
                <a:cxn ang="0">
                  <a:pos x="25" y="292"/>
                </a:cxn>
                <a:cxn ang="0">
                  <a:pos x="0" y="524"/>
                </a:cxn>
                <a:cxn ang="0">
                  <a:pos x="25" y="696"/>
                </a:cxn>
                <a:cxn ang="0">
                  <a:pos x="118" y="837"/>
                </a:cxn>
                <a:cxn ang="0">
                  <a:pos x="214" y="898"/>
                </a:cxn>
                <a:cxn ang="0">
                  <a:pos x="294" y="124"/>
                </a:cxn>
              </a:cxnLst>
              <a:rect l="0" t="0" r="r" b="b"/>
              <a:pathLst>
                <a:path w="307" h="898">
                  <a:moveTo>
                    <a:pt x="294" y="124"/>
                  </a:moveTo>
                  <a:cubicBezTo>
                    <a:pt x="282" y="0"/>
                    <a:pt x="184" y="125"/>
                    <a:pt x="139" y="154"/>
                  </a:cubicBezTo>
                  <a:cubicBezTo>
                    <a:pt x="94" y="182"/>
                    <a:pt x="48" y="231"/>
                    <a:pt x="25" y="292"/>
                  </a:cubicBezTo>
                  <a:cubicBezTo>
                    <a:pt x="2" y="354"/>
                    <a:pt x="0" y="456"/>
                    <a:pt x="0" y="524"/>
                  </a:cubicBezTo>
                  <a:cubicBezTo>
                    <a:pt x="0" y="591"/>
                    <a:pt x="5" y="644"/>
                    <a:pt x="25" y="696"/>
                  </a:cubicBezTo>
                  <a:cubicBezTo>
                    <a:pt x="45" y="748"/>
                    <a:pt x="87" y="803"/>
                    <a:pt x="118" y="837"/>
                  </a:cubicBezTo>
                  <a:lnTo>
                    <a:pt x="214" y="898"/>
                  </a:lnTo>
                  <a:cubicBezTo>
                    <a:pt x="243" y="779"/>
                    <a:pt x="307" y="248"/>
                    <a:pt x="294" y="124"/>
                  </a:cubicBezTo>
                  <a:close/>
                </a:path>
              </a:pathLst>
            </a:custGeom>
            <a:solidFill>
              <a:srgbClr val="EAEAEA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Freeform 38"/>
            <p:cNvSpPr>
              <a:spLocks noChangeAspect="1"/>
            </p:cNvSpPr>
            <p:nvPr/>
          </p:nvSpPr>
          <p:spPr bwMode="auto">
            <a:xfrm>
              <a:off x="3911" y="1810"/>
              <a:ext cx="131" cy="542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14" y="137"/>
                </a:cxn>
                <a:cxn ang="0">
                  <a:pos x="0" y="278"/>
                </a:cxn>
                <a:cxn ang="0">
                  <a:pos x="16" y="429"/>
                </a:cxn>
                <a:cxn ang="0">
                  <a:pos x="67" y="542"/>
                </a:cxn>
                <a:cxn ang="0">
                  <a:pos x="114" y="430"/>
                </a:cxn>
                <a:cxn ang="0">
                  <a:pos x="131" y="277"/>
                </a:cxn>
                <a:cxn ang="0">
                  <a:pos x="116" y="136"/>
                </a:cxn>
                <a:cxn ang="0">
                  <a:pos x="67" y="0"/>
                </a:cxn>
              </a:cxnLst>
              <a:rect l="0" t="0" r="r" b="b"/>
              <a:pathLst>
                <a:path w="131" h="542">
                  <a:moveTo>
                    <a:pt x="67" y="0"/>
                  </a:moveTo>
                  <a:cubicBezTo>
                    <a:pt x="44" y="14"/>
                    <a:pt x="25" y="91"/>
                    <a:pt x="14" y="137"/>
                  </a:cubicBezTo>
                  <a:cubicBezTo>
                    <a:pt x="3" y="183"/>
                    <a:pt x="0" y="229"/>
                    <a:pt x="0" y="278"/>
                  </a:cubicBezTo>
                  <a:cubicBezTo>
                    <a:pt x="0" y="327"/>
                    <a:pt x="5" y="385"/>
                    <a:pt x="16" y="429"/>
                  </a:cubicBezTo>
                  <a:cubicBezTo>
                    <a:pt x="27" y="473"/>
                    <a:pt x="51" y="542"/>
                    <a:pt x="67" y="542"/>
                  </a:cubicBezTo>
                  <a:cubicBezTo>
                    <a:pt x="80" y="533"/>
                    <a:pt x="103" y="474"/>
                    <a:pt x="114" y="430"/>
                  </a:cubicBezTo>
                  <a:cubicBezTo>
                    <a:pt x="125" y="386"/>
                    <a:pt x="131" y="326"/>
                    <a:pt x="131" y="277"/>
                  </a:cubicBezTo>
                  <a:cubicBezTo>
                    <a:pt x="131" y="228"/>
                    <a:pt x="127" y="182"/>
                    <a:pt x="116" y="136"/>
                  </a:cubicBezTo>
                  <a:cubicBezTo>
                    <a:pt x="105" y="90"/>
                    <a:pt x="89" y="19"/>
                    <a:pt x="67" y="0"/>
                  </a:cubicBezTo>
                  <a:close/>
                </a:path>
              </a:pathLst>
            </a:custGeom>
            <a:solidFill>
              <a:srgbClr val="00CCFF">
                <a:alpha val="50000"/>
              </a:srgbClr>
            </a:solidFill>
            <a:ln w="158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907209" y="3694113"/>
          <a:ext cx="400050" cy="431800"/>
        </p:xfrm>
        <a:graphic>
          <a:graphicData uri="http://schemas.openxmlformats.org/presentationml/2006/ole">
            <p:oleObj spid="_x0000_s3074" name="Rovnica" r:id="rId3" imgW="152280" imgH="164880" progId="Equation.3">
              <p:embed/>
            </p:oleObj>
          </a:graphicData>
        </a:graphic>
      </p:graphicFrame>
      <p:sp>
        <p:nvSpPr>
          <p:cNvPr id="9" name="Oval 45"/>
          <p:cNvSpPr>
            <a:spLocks noChangeAspect="1" noChangeArrowheads="1"/>
          </p:cNvSpPr>
          <p:nvPr/>
        </p:nvSpPr>
        <p:spPr bwMode="auto">
          <a:xfrm>
            <a:off x="827584" y="3492500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2748459" y="4503738"/>
            <a:ext cx="3187700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3385046" y="4194175"/>
            <a:ext cx="4552950" cy="1381125"/>
            <a:chOff x="1926" y="1872"/>
            <a:chExt cx="2868" cy="870"/>
          </a:xfrm>
        </p:grpSpPr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1927" y="1873"/>
              <a:ext cx="2867" cy="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8" y="0"/>
                </a:cxn>
                <a:cxn ang="0">
                  <a:pos x="1801" y="257"/>
                </a:cxn>
                <a:cxn ang="0">
                  <a:pos x="2867" y="863"/>
                </a:cxn>
              </a:cxnLst>
              <a:rect l="0" t="0" r="r" b="b"/>
              <a:pathLst>
                <a:path w="2867" h="863">
                  <a:moveTo>
                    <a:pt x="0" y="0"/>
                  </a:moveTo>
                  <a:lnTo>
                    <a:pt x="558" y="0"/>
                  </a:lnTo>
                  <a:lnTo>
                    <a:pt x="1801" y="257"/>
                  </a:lnTo>
                  <a:lnTo>
                    <a:pt x="2867" y="86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6" name="Group 61"/>
            <p:cNvGrpSpPr>
              <a:grpSpLocks/>
            </p:cNvGrpSpPr>
            <p:nvPr/>
          </p:nvGrpSpPr>
          <p:grpSpPr bwMode="auto">
            <a:xfrm>
              <a:off x="1926" y="1872"/>
              <a:ext cx="2868" cy="870"/>
              <a:chOff x="1926" y="1872"/>
              <a:chExt cx="2868" cy="870"/>
            </a:xfrm>
          </p:grpSpPr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1926" y="1872"/>
                <a:ext cx="2868" cy="8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68" y="866"/>
                  </a:cxn>
                </a:cxnLst>
                <a:rect l="0" t="0" r="r" b="b"/>
                <a:pathLst>
                  <a:path w="2868" h="866">
                    <a:moveTo>
                      <a:pt x="0" y="0"/>
                    </a:moveTo>
                    <a:lnTo>
                      <a:pt x="2868" y="866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1928" y="1874"/>
                <a:ext cx="2866" cy="868"/>
              </a:xfrm>
              <a:custGeom>
                <a:avLst/>
                <a:gdLst/>
                <a:ahLst/>
                <a:cxnLst>
                  <a:cxn ang="0">
                    <a:pos x="2866" y="868"/>
                  </a:cxn>
                  <a:cxn ang="0">
                    <a:pos x="1660" y="758"/>
                  </a:cxn>
                  <a:cxn ang="0">
                    <a:pos x="549" y="347"/>
                  </a:cxn>
                  <a:cxn ang="0">
                    <a:pos x="0" y="0"/>
                  </a:cxn>
                </a:cxnLst>
                <a:rect l="0" t="0" r="r" b="b"/>
                <a:pathLst>
                  <a:path w="2866" h="868">
                    <a:moveTo>
                      <a:pt x="2866" y="868"/>
                    </a:moveTo>
                    <a:lnTo>
                      <a:pt x="1660" y="758"/>
                    </a:lnTo>
                    <a:lnTo>
                      <a:pt x="549" y="34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 rot="17230461" flipV="1">
                <a:off x="2983" y="2156"/>
                <a:ext cx="56" cy="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AutoShape 56"/>
              <p:cNvSpPr>
                <a:spLocks noChangeArrowheads="1"/>
              </p:cNvSpPr>
              <p:nvPr/>
            </p:nvSpPr>
            <p:spPr bwMode="auto">
              <a:xfrm rot="16751808" flipV="1">
                <a:off x="3030" y="1948"/>
                <a:ext cx="56" cy="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AutoShape 57"/>
              <p:cNvSpPr>
                <a:spLocks noChangeArrowheads="1"/>
              </p:cNvSpPr>
              <p:nvPr/>
            </p:nvSpPr>
            <p:spPr bwMode="auto">
              <a:xfrm rot="17552459" flipV="1">
                <a:off x="2914" y="2348"/>
                <a:ext cx="56" cy="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12" name="Freeform 20"/>
          <p:cNvSpPr>
            <a:spLocks noChangeAspect="1"/>
          </p:cNvSpPr>
          <p:nvPr/>
        </p:nvSpPr>
        <p:spPr bwMode="auto">
          <a:xfrm>
            <a:off x="4107359" y="3429000"/>
            <a:ext cx="339725" cy="2139950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14" y="137"/>
              </a:cxn>
              <a:cxn ang="0">
                <a:pos x="0" y="278"/>
              </a:cxn>
              <a:cxn ang="0">
                <a:pos x="16" y="429"/>
              </a:cxn>
              <a:cxn ang="0">
                <a:pos x="67" y="542"/>
              </a:cxn>
              <a:cxn ang="0">
                <a:pos x="114" y="430"/>
              </a:cxn>
              <a:cxn ang="0">
                <a:pos x="131" y="277"/>
              </a:cxn>
              <a:cxn ang="0">
                <a:pos x="116" y="136"/>
              </a:cxn>
              <a:cxn ang="0">
                <a:pos x="67" y="0"/>
              </a:cxn>
            </a:cxnLst>
            <a:rect l="0" t="0" r="r" b="b"/>
            <a:pathLst>
              <a:path w="131" h="542">
                <a:moveTo>
                  <a:pt x="67" y="0"/>
                </a:moveTo>
                <a:cubicBezTo>
                  <a:pt x="44" y="14"/>
                  <a:pt x="25" y="91"/>
                  <a:pt x="14" y="137"/>
                </a:cubicBezTo>
                <a:cubicBezTo>
                  <a:pt x="3" y="183"/>
                  <a:pt x="0" y="229"/>
                  <a:pt x="0" y="278"/>
                </a:cubicBezTo>
                <a:cubicBezTo>
                  <a:pt x="0" y="327"/>
                  <a:pt x="5" y="385"/>
                  <a:pt x="16" y="429"/>
                </a:cubicBezTo>
                <a:cubicBezTo>
                  <a:pt x="27" y="473"/>
                  <a:pt x="51" y="542"/>
                  <a:pt x="67" y="542"/>
                </a:cubicBezTo>
                <a:cubicBezTo>
                  <a:pt x="80" y="533"/>
                  <a:pt x="103" y="474"/>
                  <a:pt x="114" y="430"/>
                </a:cubicBezTo>
                <a:cubicBezTo>
                  <a:pt x="125" y="386"/>
                  <a:pt x="131" y="326"/>
                  <a:pt x="131" y="277"/>
                </a:cubicBezTo>
                <a:cubicBezTo>
                  <a:pt x="131" y="228"/>
                  <a:pt x="127" y="182"/>
                  <a:pt x="116" y="136"/>
                </a:cubicBezTo>
                <a:cubicBezTo>
                  <a:pt x="105" y="90"/>
                  <a:pt x="89" y="19"/>
                  <a:pt x="67" y="0"/>
                </a:cubicBezTo>
                <a:close/>
              </a:path>
            </a:pathLst>
          </a:custGeom>
          <a:solidFill>
            <a:srgbClr val="00CCFF">
              <a:alpha val="50000"/>
            </a:srgbClr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7887196" y="5522913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Oval 18"/>
          <p:cNvSpPr>
            <a:spLocks noChangeAspect="1" noChangeArrowheads="1"/>
          </p:cNvSpPr>
          <p:nvPr/>
        </p:nvSpPr>
        <p:spPr bwMode="auto">
          <a:xfrm>
            <a:off x="3335834" y="4160838"/>
            <a:ext cx="98425" cy="984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95536" y="3356992"/>
          <a:ext cx="500062" cy="498475"/>
        </p:xfrm>
        <a:graphic>
          <a:graphicData uri="http://schemas.openxmlformats.org/presentationml/2006/ole">
            <p:oleObj spid="_x0000_s3075" name="Rovnica" r:id="rId4" imgW="190440" imgH="190440" progId="Equation.3">
              <p:embed/>
            </p:oleObj>
          </a:graphicData>
        </a:graphic>
      </p:graphicFrame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4869160"/>
            <a:ext cx="4294765" cy="11280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 defTabSz="762000">
              <a:spcAft>
                <a:spcPct val="10000"/>
              </a:spcAft>
            </a:pPr>
            <a:r>
              <a:rPr lang="cs-CZ" sz="3300" dirty="0">
                <a:latin typeface="Times New Roman" pitchFamily="18" charset="0"/>
              </a:rPr>
              <a:t>Obraz </a:t>
            </a:r>
            <a:r>
              <a:rPr lang="cs-CZ" sz="3300" dirty="0" err="1">
                <a:latin typeface="Times New Roman" pitchFamily="18" charset="0"/>
              </a:rPr>
              <a:t>predmetu</a:t>
            </a:r>
            <a:r>
              <a:rPr lang="cs-CZ" sz="3300" dirty="0">
                <a:latin typeface="Times New Roman" pitchFamily="18" charset="0"/>
              </a:rPr>
              <a:t>:</a:t>
            </a:r>
          </a:p>
          <a:p>
            <a:pPr marL="457200" indent="-457200" defTabSz="762000">
              <a:spcAft>
                <a:spcPct val="10000"/>
              </a:spcAft>
            </a:pPr>
            <a:r>
              <a:rPr lang="en-US" sz="3100" dirty="0" smtClean="0">
                <a:latin typeface="Times New Roman" pitchFamily="18" charset="0"/>
              </a:rPr>
              <a:t>2</a:t>
            </a:r>
            <a:r>
              <a:rPr lang="en-US" sz="3100" dirty="0">
                <a:latin typeface="Times New Roman" pitchFamily="18" charset="0"/>
              </a:rPr>
              <a:t>. </a:t>
            </a:r>
            <a:r>
              <a:rPr lang="sk-SK" sz="31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100" dirty="0" err="1">
                <a:solidFill>
                  <a:srgbClr val="FF0000"/>
                </a:solidFill>
                <a:latin typeface="Times New Roman" pitchFamily="18" charset="0"/>
              </a:rPr>
              <a:t>eskut</a:t>
            </a:r>
            <a:r>
              <a:rPr lang="sk-SK" sz="3100" dirty="0">
                <a:solidFill>
                  <a:srgbClr val="FF0000"/>
                </a:solidFill>
                <a:latin typeface="Times New Roman" pitchFamily="18" charset="0"/>
              </a:rPr>
              <a:t>očný</a:t>
            </a:r>
            <a:r>
              <a:rPr lang="sk-SK" sz="3100" dirty="0">
                <a:latin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</a:rPr>
              <a:t>(</a:t>
            </a:r>
            <a:r>
              <a:rPr lang="sk-SK" sz="3100" dirty="0">
                <a:latin typeface="Times New Roman" pitchFamily="18" charset="0"/>
              </a:rPr>
              <a:t>virtuálny</a:t>
            </a:r>
            <a:r>
              <a:rPr lang="en-US" sz="3100" dirty="0">
                <a:latin typeface="Times New Roman" pitchFamily="18" charset="0"/>
              </a:rPr>
              <a:t>)</a:t>
            </a:r>
            <a:r>
              <a:rPr lang="sk-SK" sz="3100" dirty="0">
                <a:latin typeface="Times New Roman" pitchFamily="18" charset="0"/>
              </a:rPr>
              <a:t>.</a:t>
            </a:r>
            <a:endParaRPr lang="cs-CZ" sz="31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4" grpId="1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39752" y="2708920"/>
            <a:ext cx="4809728" cy="155679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244</Words>
  <Application>Microsoft Office PowerPoint</Application>
  <PresentationFormat>Prezentácia na obrazovke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Motív Office</vt:lpstr>
      <vt:lpstr>Rovnica</vt:lpstr>
      <vt:lpstr>Základy geometrickej optiky</vt:lpstr>
      <vt:lpstr>Geometrická optika</vt:lpstr>
      <vt:lpstr>Geometrická optika</vt:lpstr>
      <vt:lpstr>Snímka 4</vt:lpstr>
      <vt:lpstr>Snímka 5</vt:lpstr>
      <vt:lpstr>Geometrická optika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geometrickej optiky</dc:title>
  <dc:creator>Windows User</dc:creator>
  <cp:lastModifiedBy>Windows User</cp:lastModifiedBy>
  <cp:revision>11</cp:revision>
  <dcterms:created xsi:type="dcterms:W3CDTF">2014-11-19T19:02:44Z</dcterms:created>
  <dcterms:modified xsi:type="dcterms:W3CDTF">2015-02-03T18:15:48Z</dcterms:modified>
</cp:coreProperties>
</file>