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4800">
                <a:effectLst/>
              </a:defRPr>
            </a:lvl1pPr>
          </a:lstStyle>
          <a:p>
            <a:r>
              <a:rPr lang="sk-SK" smtClean="0"/>
              <a:t>Kliknite sem a upravte štýl predlohy nadpisov.</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en-US" dirty="0"/>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Kliknite sem a upravte štýl predlohy nadpisov.</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Kliknite sem a upravte štýly predlohy textu.</a:t>
            </a:r>
          </a:p>
        </p:txBody>
      </p:sp>
      <p:sp>
        <p:nvSpPr>
          <p:cNvPr id="3" name="Date Placeholder 2"/>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3200" b="0" cap="all"/>
            </a:lvl1pPr>
          </a:lstStyle>
          <a:p>
            <a:r>
              <a:rPr lang="sk-SK" smtClean="0"/>
              <a:t>Kliknite sem a upravte štýl predlohy nadpisov.</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3200" b="0" cap="all">
                <a:solidFill>
                  <a:schemeClr val="tx1"/>
                </a:solidFill>
              </a:defRPr>
            </a:lvl1pPr>
          </a:lstStyle>
          <a:p>
            <a:r>
              <a:rPr lang="sk-SK" smtClean="0"/>
              <a:t>Kliknite sem a upravte štýl predlohy nadpisov.</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Kliknite sem a upravte štýly predlohy textu.</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
        <p:nvSpPr>
          <p:cNvPr id="14" name="TextBox 13"/>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3200" b="0" cap="all"/>
            </a:lvl1pPr>
          </a:lstStyle>
          <a:p>
            <a:r>
              <a:rPr lang="sk-SK" smtClean="0"/>
              <a:t>Kliknite sem a upravte štýl predlohy nadpisov.</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3200" b="0" cap="all">
                <a:solidFill>
                  <a:schemeClr val="tx1"/>
                </a:solidFill>
              </a:defRPr>
            </a:lvl1pPr>
          </a:lstStyle>
          <a:p>
            <a:r>
              <a:rPr lang="sk-SK" smtClean="0"/>
              <a:t>Kliknite sem a upravte štýl predlohy nadpisov.</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sk-SK" smtClean="0"/>
              <a:t>Kliknite sem a upravte štýly predlohy textu.</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
        <p:nvSpPr>
          <p:cNvPr id="11" name="TextBox 10"/>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sk-SK" smtClean="0"/>
              <a:t>Kliknite sem a upravte štýl predlohy nadpisov.</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sk-SK" smtClean="0"/>
              <a:t>Kliknite sem a upravte štýly predlohy textu.</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sk-SK" smtClean="0"/>
              <a:t>Kliknite sem a upravte štýl predlohy nadpisov.</a:t>
            </a:r>
            <a:endParaRPr lang="en-US" dirty="0"/>
          </a:p>
        </p:txBody>
      </p:sp>
      <p:sp>
        <p:nvSpPr>
          <p:cNvPr id="3" name="Vertical Text Placeholder 2"/>
          <p:cNvSpPr>
            <a:spLocks noGrp="1"/>
          </p:cNvSpPr>
          <p:nvPr>
            <p:ph type="body" orient="vert" idx="1"/>
          </p:nvPr>
        </p:nvSpPr>
        <p:spPr/>
        <p:txBody>
          <a:bodyPr vert="eaVert" ancho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sk-SK" smtClean="0"/>
              <a:t>Kliknite sem a upravte štýl predlohy nadpisov.</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Kliknite sem a upravte štýl predlohy nadpisov.</a:t>
            </a:r>
            <a:endParaRPr lang="en-US" dirty="0"/>
          </a:p>
        </p:txBody>
      </p:sp>
      <p:sp>
        <p:nvSpPr>
          <p:cNvPr id="3" name="Content Placeholder 2"/>
          <p:cNvSpPr>
            <a:spLocks noGrp="1"/>
          </p:cNvSpPr>
          <p:nvPr>
            <p:ph idx="1"/>
          </p:nvPr>
        </p:nvSpPr>
        <p:spPr/>
        <p:txBody>
          <a:bodyPr anchor="ct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3600" b="0" cap="all"/>
            </a:lvl1pPr>
          </a:lstStyle>
          <a:p>
            <a:r>
              <a:rPr lang="sk-SK" smtClean="0"/>
              <a:t>Kliknite sem a upravte štýl predlohy nadpisov.</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Date Placeholder 3"/>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Kliknite sem a upravte štýl predlohy nadpisov.</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Kliknite sem a upravte štýl predlohy nadpisov.</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Kliknite sem a upravte štýl predlohy nadpisov.</a:t>
            </a:r>
            <a:endParaRPr lang="en-US" dirty="0"/>
          </a:p>
        </p:txBody>
      </p:sp>
      <p:sp>
        <p:nvSpPr>
          <p:cNvPr id="3" name="Date Placeholder 2"/>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2400" b="0"/>
            </a:lvl1pPr>
          </a:lstStyle>
          <a:p>
            <a:r>
              <a:rPr lang="sk-SK" smtClean="0"/>
              <a:t>Kliknite sem a upravte štýl predlohy nadpisov.</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Date Placeholder 4"/>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800" b="0"/>
            </a:lvl1pPr>
          </a:lstStyle>
          <a:p>
            <a:r>
              <a:rPr lang="sk-SK" smtClean="0"/>
              <a:t>Kliknite sem a upravte štýl predlohy nadpisov.</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Date Placeholder 4"/>
          <p:cNvSpPr>
            <a:spLocks noGrp="1"/>
          </p:cNvSpPr>
          <p:nvPr>
            <p:ph type="dt" sz="half" idx="10"/>
          </p:nvPr>
        </p:nvSpPr>
        <p:spPr/>
        <p:txBody>
          <a:bodyPr/>
          <a:lstStyle/>
          <a:p>
            <a:fld id="{6B6261FA-C3B1-477B-9225-9131588F9B79}" type="datetimeFigureOut">
              <a:rPr lang="sk-SK" smtClean="0"/>
              <a:pPr/>
              <a:t>15.10.2020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50EE0C6C-4BF8-4921-B59F-75D7D836D922}"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sk-SK" smtClean="0"/>
              <a:t>Upravte štýly predlohy textu</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B6261FA-C3B1-477B-9225-9131588F9B79}" type="datetimeFigureOut">
              <a:rPr lang="sk-SK" smtClean="0"/>
              <a:pPr/>
              <a:t>15.10.2020</a:t>
            </a:fld>
            <a:endParaRPr lang="sk-SK"/>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sk-SK"/>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0EE0C6C-4BF8-4921-B59F-75D7D836D922}"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a:t>Ústava slovenskej republiky</a:t>
            </a:r>
          </a:p>
        </p:txBody>
      </p:sp>
      <p:sp>
        <p:nvSpPr>
          <p:cNvPr id="3" name="Podnadpis 2"/>
          <p:cNvSpPr>
            <a:spLocks noGrp="1"/>
          </p:cNvSpPr>
          <p:nvPr>
            <p:ph type="subTitle" idx="1"/>
          </p:nvPr>
        </p:nvSpPr>
        <p:spPr/>
        <p:txBody>
          <a:bodyPr/>
          <a:lstStyle/>
          <a:p>
            <a:r>
              <a:rPr lang="sk-SK" dirty="0"/>
              <a:t>Pre 8. ročník </a:t>
            </a:r>
            <a:r>
              <a:rPr lang="sk-SK" dirty="0" smtClean="0"/>
              <a:t>ZŠ</a:t>
            </a:r>
            <a:endParaRPr lang="sk-S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13158" y="1484784"/>
            <a:ext cx="7227193" cy="4509617"/>
          </a:xfrm>
        </p:spPr>
        <p:txBody>
          <a:bodyPr>
            <a:normAutofit fontScale="90000"/>
          </a:bodyPr>
          <a:lstStyle/>
          <a:p>
            <a:r>
              <a:rPr lang="sk-SK" sz="2400" dirty="0" smtClean="0">
                <a:solidFill>
                  <a:srgbClr val="FFFF00"/>
                </a:solidFill>
              </a:rPr>
              <a:t>Ústava JE  </a:t>
            </a:r>
            <a:r>
              <a:rPr lang="sk-SK" sz="2400" dirty="0" err="1" smtClean="0">
                <a:solidFill>
                  <a:srgbClr val="FFFF00"/>
                </a:solidFill>
              </a:rPr>
              <a:t>ZáKLADNý</a:t>
            </a:r>
            <a:r>
              <a:rPr lang="sk-SK" sz="2400" dirty="0" smtClean="0">
                <a:solidFill>
                  <a:srgbClr val="FFFF00"/>
                </a:solidFill>
              </a:rPr>
              <a:t> A  </a:t>
            </a:r>
            <a:r>
              <a:rPr lang="sk-SK" sz="2400" dirty="0" err="1" smtClean="0">
                <a:solidFill>
                  <a:srgbClr val="FFFF00"/>
                </a:solidFill>
              </a:rPr>
              <a:t>NAJDôLEžITEJší</a:t>
            </a:r>
            <a:r>
              <a:rPr lang="sk-SK" sz="2400" dirty="0" smtClean="0">
                <a:solidFill>
                  <a:srgbClr val="FFFF00"/>
                </a:solidFill>
              </a:rPr>
              <a:t> </a:t>
            </a:r>
            <a:r>
              <a:rPr lang="sk-SK" sz="2400" dirty="0" err="1" smtClean="0">
                <a:solidFill>
                  <a:srgbClr val="FFFF00"/>
                </a:solidFill>
              </a:rPr>
              <a:t>ZáKON</a:t>
            </a:r>
            <a:r>
              <a:rPr lang="sk-SK" sz="2400" dirty="0" smtClean="0">
                <a:solidFill>
                  <a:srgbClr val="FFFF00"/>
                </a:solidFill>
              </a:rPr>
              <a:t> </a:t>
            </a:r>
            <a:r>
              <a:rPr lang="sk-SK" sz="2400" dirty="0" err="1" smtClean="0">
                <a:solidFill>
                  <a:srgbClr val="FFFF00"/>
                </a:solidFill>
              </a:rPr>
              <a:t>šTáTU</a:t>
            </a:r>
            <a:r>
              <a:rPr lang="sk-SK" sz="2400" dirty="0" smtClean="0">
                <a:solidFill>
                  <a:srgbClr val="FFFF00"/>
                </a:solidFill>
              </a:rPr>
              <a:t/>
            </a:r>
            <a:br>
              <a:rPr lang="sk-SK" sz="2400" dirty="0" smtClean="0">
                <a:solidFill>
                  <a:srgbClr val="FFFF00"/>
                </a:solidFill>
              </a:rPr>
            </a:br>
            <a:r>
              <a:rPr lang="sk-SK" sz="2400" dirty="0" err="1" smtClean="0">
                <a:solidFill>
                  <a:srgbClr val="FFFF00"/>
                </a:solidFill>
              </a:rPr>
              <a:t>pRVá</a:t>
            </a:r>
            <a:r>
              <a:rPr lang="sk-SK" sz="2400" dirty="0" smtClean="0">
                <a:solidFill>
                  <a:srgbClr val="FFFF00"/>
                </a:solidFill>
              </a:rPr>
              <a:t> ÚSTAVA BOLA </a:t>
            </a:r>
            <a:r>
              <a:rPr lang="sk-SK" sz="2400" dirty="0" err="1" smtClean="0">
                <a:solidFill>
                  <a:srgbClr val="FFFF00"/>
                </a:solidFill>
              </a:rPr>
              <a:t>PRIJATá</a:t>
            </a:r>
            <a:r>
              <a:rPr lang="sk-SK" sz="2400" dirty="0" smtClean="0">
                <a:solidFill>
                  <a:srgbClr val="FFFF00"/>
                </a:solidFill>
              </a:rPr>
              <a:t> V </a:t>
            </a:r>
            <a:r>
              <a:rPr lang="sk-SK" sz="2400" dirty="0" err="1" smtClean="0">
                <a:solidFill>
                  <a:srgbClr val="FFFF00"/>
                </a:solidFill>
              </a:rPr>
              <a:t>usa</a:t>
            </a:r>
            <a:r>
              <a:rPr lang="sk-SK" sz="2400" dirty="0">
                <a:solidFill>
                  <a:srgbClr val="FFFF00"/>
                </a:solidFill>
              </a:rPr>
              <a:t> </a:t>
            </a:r>
            <a:r>
              <a:rPr lang="sk-SK" sz="2400" dirty="0" smtClean="0">
                <a:solidFill>
                  <a:srgbClr val="FFFF00"/>
                </a:solidFill>
              </a:rPr>
              <a:t/>
            </a:r>
            <a:br>
              <a:rPr lang="sk-SK" sz="2400" dirty="0" smtClean="0">
                <a:solidFill>
                  <a:srgbClr val="FFFF00"/>
                </a:solidFill>
              </a:rPr>
            </a:br>
            <a:r>
              <a:rPr lang="sk-SK" sz="2400" dirty="0" smtClean="0">
                <a:solidFill>
                  <a:srgbClr val="FFFF00"/>
                </a:solidFill>
              </a:rPr>
              <a:t/>
            </a:r>
            <a:br>
              <a:rPr lang="sk-SK" sz="2400" dirty="0" smtClean="0">
                <a:solidFill>
                  <a:srgbClr val="FFFF00"/>
                </a:solidFill>
              </a:rPr>
            </a:br>
            <a:r>
              <a:rPr lang="sk-SK" sz="2400" dirty="0" smtClean="0">
                <a:solidFill>
                  <a:srgbClr val="FFFF00"/>
                </a:solidFill>
              </a:rPr>
              <a:t>Ústavu </a:t>
            </a:r>
            <a:r>
              <a:rPr lang="sk-SK" sz="2400" dirty="0" smtClean="0">
                <a:solidFill>
                  <a:srgbClr val="FFFF00"/>
                </a:solidFill>
              </a:rPr>
              <a:t>môže prijať, schváliť, meniť iba národná rada SR (parlament). Preto má parlament najväčšiu moc. Iba on môže meniť zákony, navrhnúť, schváliť, odvolať, celú vládu, alebo niektorého ministra.</a:t>
            </a:r>
            <a:br>
              <a:rPr lang="sk-SK" sz="2400" dirty="0" smtClean="0">
                <a:solidFill>
                  <a:srgbClr val="FFFF00"/>
                </a:solidFill>
              </a:rPr>
            </a:br>
            <a:r>
              <a:rPr lang="sk-SK" sz="2400" dirty="0">
                <a:solidFill>
                  <a:srgbClr val="FFFF00"/>
                </a:solidFill>
              </a:rPr>
              <a:t/>
            </a:r>
            <a:br>
              <a:rPr lang="sk-SK" sz="2400" dirty="0">
                <a:solidFill>
                  <a:srgbClr val="FFFF00"/>
                </a:solidFill>
              </a:rPr>
            </a:br>
            <a:r>
              <a:rPr lang="sk-SK" sz="2400" dirty="0" smtClean="0">
                <a:solidFill>
                  <a:srgbClr val="FFFF00"/>
                </a:solidFill>
              </a:rPr>
              <a:t>Pozor! Parlament nemôže odvolať sudcov a prezidenta. Sudcovská moc je nezávislá a prezidenta volia občania, prezident zodpovedá občanom, nie parlamentu</a:t>
            </a:r>
            <a:endParaRPr lang="sk-SK" sz="2400" dirty="0">
              <a:solidFill>
                <a:srgbClr val="FFFF00"/>
              </a:solidFill>
            </a:endParaRPr>
          </a:p>
        </p:txBody>
      </p:sp>
      <p:sp>
        <p:nvSpPr>
          <p:cNvPr id="3" name="Zástupný symbol obsahu 2"/>
          <p:cNvSpPr>
            <a:spLocks noGrp="1"/>
          </p:cNvSpPr>
          <p:nvPr>
            <p:ph idx="1"/>
          </p:nvPr>
        </p:nvSpPr>
        <p:spPr>
          <a:xfrm>
            <a:off x="513159" y="685801"/>
            <a:ext cx="6400800" cy="798983"/>
          </a:xfrm>
        </p:spPr>
        <p:txBody>
          <a:bodyPr>
            <a:normAutofit/>
          </a:bodyPr>
          <a:lstStyle/>
          <a:p>
            <a:r>
              <a:rPr lang="sk-SK" sz="4000" b="1" dirty="0" smtClean="0">
                <a:solidFill>
                  <a:srgbClr val="FF0000"/>
                </a:solidFill>
              </a:rPr>
              <a:t>Ústava</a:t>
            </a:r>
            <a:endParaRPr lang="sk-SK" sz="4000" b="1" dirty="0">
              <a:solidFill>
                <a:srgbClr val="FF0000"/>
              </a:solidFill>
            </a:endParaRPr>
          </a:p>
        </p:txBody>
      </p:sp>
    </p:spTree>
    <p:extLst>
      <p:ext uri="{BB962C8B-B14F-4D97-AF65-F5344CB8AC3E}">
        <p14:creationId xmlns:p14="http://schemas.microsoft.com/office/powerpoint/2010/main" val="337033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a:solidFill>
                  <a:srgbClr val="FFC000"/>
                </a:solidFill>
                <a:effectLst>
                  <a:outerShdw blurRad="38100" dist="38100" dir="2700000" algn="tl">
                    <a:srgbClr val="000000">
                      <a:alpha val="43137"/>
                    </a:srgbClr>
                  </a:outerShdw>
                </a:effectLst>
              </a:rPr>
              <a:t>Základný zákon štátu</a:t>
            </a:r>
          </a:p>
        </p:txBody>
      </p:sp>
      <p:sp>
        <p:nvSpPr>
          <p:cNvPr id="3" name="Zástupný symbol obsahu 2"/>
          <p:cNvSpPr>
            <a:spLocks noGrp="1"/>
          </p:cNvSpPr>
          <p:nvPr>
            <p:ph idx="1"/>
          </p:nvPr>
        </p:nvSpPr>
        <p:spPr>
          <a:xfrm>
            <a:off x="642910" y="1857364"/>
            <a:ext cx="6400800" cy="3615267"/>
          </a:xfrm>
        </p:spPr>
        <p:txBody>
          <a:bodyPr/>
          <a:lstStyle/>
          <a:p>
            <a:r>
              <a:rPr lang="sk-SK" dirty="0" smtClean="0"/>
              <a:t>Organizuje a riadi </a:t>
            </a:r>
            <a:r>
              <a:rPr lang="sk-SK" dirty="0" smtClean="0"/>
              <a:t>štát</a:t>
            </a:r>
          </a:p>
          <a:p>
            <a:r>
              <a:rPr lang="sk-SK" b="1" dirty="0" smtClean="0">
                <a:solidFill>
                  <a:schemeClr val="bg1"/>
                </a:solidFill>
              </a:rPr>
              <a:t>Ústava </a:t>
            </a:r>
            <a:r>
              <a:rPr lang="sk-SK" b="1" dirty="0" smtClean="0">
                <a:solidFill>
                  <a:schemeClr val="bg1"/>
                </a:solidFill>
              </a:rPr>
              <a:t>určuje a usmerňuje činnosť štátnych orgánov </a:t>
            </a:r>
            <a:r>
              <a:rPr lang="sk-SK" dirty="0" smtClean="0">
                <a:solidFill>
                  <a:schemeClr val="bg1"/>
                </a:solidFill>
              </a:rPr>
              <a:t>(napr.: parlament, vláda, súdy) </a:t>
            </a:r>
            <a:endParaRPr lang="sk-SK" dirty="0"/>
          </a:p>
          <a:p>
            <a:r>
              <a:rPr lang="sk-SK" dirty="0" smtClean="0"/>
              <a:t>Určuje čo môžu a nesmú všetky  inštitúcie a orgány v štáte (obecné úrady, krajské úrady, prokurátor, súdy, vláda, prezident...)</a:t>
            </a:r>
          </a:p>
          <a:p>
            <a:endParaRPr lang="sk-SK" dirty="0"/>
          </a:p>
        </p:txBody>
      </p:sp>
      <p:pic>
        <p:nvPicPr>
          <p:cNvPr id="4" name="Obrázok 3" descr="ustava sr.jpg"/>
          <p:cNvPicPr>
            <a:picLocks noChangeAspect="1"/>
          </p:cNvPicPr>
          <p:nvPr/>
        </p:nvPicPr>
        <p:blipFill>
          <a:blip r:embed="rId2"/>
          <a:stretch>
            <a:fillRect/>
          </a:stretch>
        </p:blipFill>
        <p:spPr>
          <a:xfrm>
            <a:off x="6534150" y="0"/>
            <a:ext cx="2609850" cy="1752600"/>
          </a:xfrm>
          <a:prstGeom prst="rect">
            <a:avLst/>
          </a:prstGeom>
        </p:spPr>
      </p:pic>
      <p:sp>
        <p:nvSpPr>
          <p:cNvPr id="5" name="BlokTextu 4"/>
          <p:cNvSpPr txBox="1"/>
          <p:nvPr/>
        </p:nvSpPr>
        <p:spPr>
          <a:xfrm>
            <a:off x="5286380" y="1357298"/>
            <a:ext cx="12650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sk-SK" dirty="0"/>
              <a:t>Ústava SR</a:t>
            </a:r>
          </a:p>
        </p:txBody>
      </p:sp>
      <p:sp>
        <p:nvSpPr>
          <p:cNvPr id="6" name="BlokTextu 5"/>
          <p:cNvSpPr txBox="1"/>
          <p:nvPr/>
        </p:nvSpPr>
        <p:spPr>
          <a:xfrm>
            <a:off x="785786" y="5429264"/>
            <a:ext cx="6771405" cy="646331"/>
          </a:xfrm>
          <a:prstGeom prst="rect">
            <a:avLst/>
          </a:prstGeom>
          <a:solidFill>
            <a:srgbClr val="FFFF00"/>
          </a:solidFill>
        </p:spPr>
        <p:txBody>
          <a:bodyPr wrap="none" rtlCol="0">
            <a:spAutoFit/>
          </a:bodyPr>
          <a:lstStyle/>
          <a:p>
            <a:r>
              <a:rPr lang="sk-SK" dirty="0">
                <a:solidFill>
                  <a:schemeClr val="bg1"/>
                </a:solidFill>
                <a:effectLst>
                  <a:outerShdw blurRad="38100" dist="38100" dir="2700000" algn="tl">
                    <a:srgbClr val="000000">
                      <a:alpha val="43137"/>
                    </a:srgbClr>
                  </a:outerShdw>
                </a:effectLst>
              </a:rPr>
              <a:t>ÚSTAVA SR </a:t>
            </a:r>
            <a:r>
              <a:rPr lang="sk-SK" dirty="0">
                <a:solidFill>
                  <a:schemeClr val="bg1"/>
                </a:solidFill>
              </a:rPr>
              <a:t>má </a:t>
            </a:r>
            <a:r>
              <a:rPr lang="sk-SK" b="1" dirty="0">
                <a:solidFill>
                  <a:schemeClr val="bg1"/>
                </a:solidFill>
              </a:rPr>
              <a:t>najvyššiu právnu silu </a:t>
            </a:r>
            <a:r>
              <a:rPr lang="sk-SK" dirty="0">
                <a:solidFill>
                  <a:schemeClr val="bg1"/>
                </a:solidFill>
              </a:rPr>
              <a:t>=&gt; </a:t>
            </a:r>
            <a:r>
              <a:rPr lang="sk-SK" dirty="0">
                <a:solidFill>
                  <a:schemeClr val="bg1"/>
                </a:solidFill>
                <a:effectLst>
                  <a:outerShdw blurRad="38100" dist="38100" dir="2700000" algn="tl">
                    <a:srgbClr val="000000">
                      <a:alpha val="43137"/>
                    </a:srgbClr>
                  </a:outerShdw>
                </a:effectLst>
              </a:rPr>
              <a:t>ostatné </a:t>
            </a:r>
            <a:r>
              <a:rPr lang="sk-SK" b="1" dirty="0">
                <a:solidFill>
                  <a:schemeClr val="bg1"/>
                </a:solidFill>
                <a:effectLst>
                  <a:outerShdw blurRad="38100" dist="38100" dir="2700000" algn="tl">
                    <a:srgbClr val="000000">
                      <a:alpha val="43137"/>
                    </a:srgbClr>
                  </a:outerShdw>
                </a:effectLst>
              </a:rPr>
              <a:t>právne </a:t>
            </a:r>
          </a:p>
          <a:p>
            <a:r>
              <a:rPr lang="sk-SK" b="1" dirty="0">
                <a:solidFill>
                  <a:schemeClr val="bg1"/>
                </a:solidFill>
                <a:effectLst>
                  <a:outerShdw blurRad="38100" dist="38100" dir="2700000" algn="tl">
                    <a:srgbClr val="000000">
                      <a:alpha val="43137"/>
                    </a:srgbClr>
                  </a:outerShdw>
                </a:effectLst>
              </a:rPr>
              <a:t>normy </a:t>
            </a:r>
            <a:r>
              <a:rPr lang="sk-SK" u="sng" dirty="0">
                <a:solidFill>
                  <a:srgbClr val="FF0000"/>
                </a:solidFill>
                <a:effectLst>
                  <a:outerShdw blurRad="38100" dist="38100" dir="2700000" algn="tl">
                    <a:srgbClr val="000000">
                      <a:alpha val="43137"/>
                    </a:srgbClr>
                  </a:outerShdw>
                </a:effectLst>
              </a:rPr>
              <a:t>musia byť v súlade s Ústavou </a:t>
            </a:r>
            <a:r>
              <a:rPr lang="sk-SK" dirty="0">
                <a:solidFill>
                  <a:schemeClr val="bg1"/>
                </a:solidFill>
              </a:rPr>
              <a:t>a nesmú jej odporovať</a:t>
            </a:r>
          </a:p>
        </p:txBody>
      </p:sp>
      <p:pic>
        <p:nvPicPr>
          <p:cNvPr id="7" name="Obrázok 6" descr="vzkricnik.png"/>
          <p:cNvPicPr>
            <a:picLocks noChangeAspect="1"/>
          </p:cNvPicPr>
          <p:nvPr/>
        </p:nvPicPr>
        <p:blipFill>
          <a:blip r:embed="rId3"/>
          <a:stretch>
            <a:fillRect/>
          </a:stretch>
        </p:blipFill>
        <p:spPr>
          <a:xfrm>
            <a:off x="142844" y="5429264"/>
            <a:ext cx="642934" cy="642934"/>
          </a:xfrm>
          <a:prstGeom prst="rect">
            <a:avLst/>
          </a:prstGeom>
        </p:spPr>
      </p:pic>
      <p:sp>
        <p:nvSpPr>
          <p:cNvPr id="8" name="BlokTextu 7"/>
          <p:cNvSpPr txBox="1"/>
          <p:nvPr/>
        </p:nvSpPr>
        <p:spPr>
          <a:xfrm>
            <a:off x="4857752" y="4786322"/>
            <a:ext cx="2789546"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sk-SK" dirty="0" smtClean="0"/>
              <a:t>Napr. </a:t>
            </a:r>
            <a:r>
              <a:rPr lang="sk-SK" b="1" dirty="0" smtClean="0"/>
              <a:t>zákony, vyhlášky</a:t>
            </a:r>
            <a:endParaRPr lang="sk-SK" b="1" dirty="0"/>
          </a:p>
        </p:txBody>
      </p:sp>
      <p:cxnSp>
        <p:nvCxnSpPr>
          <p:cNvPr id="10" name="Rovná spojovacia šípka 9"/>
          <p:cNvCxnSpPr>
            <a:endCxn id="8" idx="2"/>
          </p:cNvCxnSpPr>
          <p:nvPr/>
        </p:nvCxnSpPr>
        <p:spPr>
          <a:xfrm rot="16200000" flipV="1">
            <a:off x="6168433" y="5239746"/>
            <a:ext cx="345048" cy="1768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a:effectLst>
                  <a:outerShdw blurRad="38100" dist="38100" dir="2700000" algn="tl">
                    <a:srgbClr val="000000">
                      <a:alpha val="43137"/>
                    </a:srgbClr>
                  </a:outerShdw>
                </a:effectLst>
              </a:rPr>
              <a:t>Čo </a:t>
            </a:r>
            <a:r>
              <a:rPr lang="sk-SK" dirty="0" smtClean="0">
                <a:effectLst>
                  <a:outerShdw blurRad="38100" dist="38100" dir="2700000" algn="tl">
                    <a:srgbClr val="000000">
                      <a:alpha val="43137"/>
                    </a:srgbClr>
                  </a:outerShdw>
                </a:effectLst>
              </a:rPr>
              <a:t>sa nachádza </a:t>
            </a:r>
            <a:r>
              <a:rPr lang="sk-SK" dirty="0">
                <a:effectLst>
                  <a:outerShdw blurRad="38100" dist="38100" dir="2700000" algn="tl">
                    <a:srgbClr val="000000">
                      <a:alpha val="43137"/>
                    </a:srgbClr>
                  </a:outerShdw>
                </a:effectLst>
              </a:rPr>
              <a:t>v ústave?</a:t>
            </a:r>
          </a:p>
        </p:txBody>
      </p:sp>
      <p:sp>
        <p:nvSpPr>
          <p:cNvPr id="3" name="Zástupný symbol obsahu 2"/>
          <p:cNvSpPr>
            <a:spLocks noGrp="1"/>
          </p:cNvSpPr>
          <p:nvPr>
            <p:ph idx="1"/>
          </p:nvPr>
        </p:nvSpPr>
        <p:spPr>
          <a:xfrm>
            <a:off x="571472" y="2143116"/>
            <a:ext cx="6400800" cy="3615267"/>
          </a:xfrm>
        </p:spPr>
        <p:txBody>
          <a:bodyPr>
            <a:normAutofit fontScale="92500" lnSpcReduction="10000"/>
          </a:bodyPr>
          <a:lstStyle/>
          <a:p>
            <a:r>
              <a:rPr lang="sk-SK" b="1" dirty="0">
                <a:solidFill>
                  <a:srgbClr val="FFC000"/>
                </a:solidFill>
                <a:effectLst>
                  <a:outerShdw blurRad="38100" dist="38100" dir="2700000" algn="tl">
                    <a:srgbClr val="000000">
                      <a:alpha val="43137"/>
                    </a:srgbClr>
                  </a:outerShdw>
                </a:effectLst>
              </a:rPr>
              <a:t>ÚSTAVA SR </a:t>
            </a:r>
            <a:r>
              <a:rPr lang="sk-SK" dirty="0"/>
              <a:t>obsahuje: </a:t>
            </a:r>
            <a:r>
              <a:rPr lang="sk-SK" b="1" dirty="0">
                <a:solidFill>
                  <a:srgbClr val="FF0000"/>
                </a:solidFill>
              </a:rPr>
              <a:t>usporiadanie </a:t>
            </a:r>
            <a:r>
              <a:rPr lang="sk-SK" b="1" dirty="0" smtClean="0">
                <a:solidFill>
                  <a:srgbClr val="FF0000"/>
                </a:solidFill>
              </a:rPr>
              <a:t>štátu</a:t>
            </a:r>
            <a:r>
              <a:rPr lang="sk-SK" dirty="0" smtClean="0">
                <a:solidFill>
                  <a:srgbClr val="FF0000"/>
                </a:solidFill>
              </a:rPr>
              <a:t> (monarchia, republika, </a:t>
            </a:r>
            <a:r>
              <a:rPr lang="sk-SK" dirty="0" err="1" smtClean="0">
                <a:solidFill>
                  <a:srgbClr val="FF0000"/>
                </a:solidFill>
              </a:rPr>
              <a:t>teokracia</a:t>
            </a:r>
            <a:r>
              <a:rPr lang="sk-SK" dirty="0" smtClean="0">
                <a:solidFill>
                  <a:srgbClr val="FF0000"/>
                </a:solidFill>
              </a:rPr>
              <a:t>)</a:t>
            </a:r>
            <a:r>
              <a:rPr lang="sk-SK" dirty="0" smtClean="0"/>
              <a:t>, </a:t>
            </a:r>
            <a:endParaRPr lang="sk-SK" dirty="0" smtClean="0"/>
          </a:p>
          <a:p>
            <a:r>
              <a:rPr lang="sk-SK" b="1" dirty="0" smtClean="0">
                <a:solidFill>
                  <a:schemeClr val="tx1"/>
                </a:solidFill>
              </a:rPr>
              <a:t>deľba </a:t>
            </a:r>
            <a:r>
              <a:rPr lang="sk-SK" b="1" dirty="0">
                <a:solidFill>
                  <a:schemeClr val="tx1"/>
                </a:solidFill>
              </a:rPr>
              <a:t>štátnej </a:t>
            </a:r>
            <a:r>
              <a:rPr lang="sk-SK" b="1" dirty="0" smtClean="0">
                <a:solidFill>
                  <a:schemeClr val="tx1"/>
                </a:solidFill>
              </a:rPr>
              <a:t>moci </a:t>
            </a:r>
            <a:r>
              <a:rPr lang="sk-SK" dirty="0" smtClean="0">
                <a:solidFill>
                  <a:schemeClr val="tx1"/>
                </a:solidFill>
              </a:rPr>
              <a:t>(zákonodarná, výkonná a súdna)</a:t>
            </a:r>
            <a:r>
              <a:rPr lang="sk-SK" dirty="0" smtClean="0"/>
              <a:t>, </a:t>
            </a:r>
            <a:r>
              <a:rPr lang="sk-SK" b="1" dirty="0">
                <a:solidFill>
                  <a:schemeClr val="bg2">
                    <a:lumMod val="50000"/>
                  </a:schemeClr>
                </a:solidFill>
                <a:effectLst>
                  <a:outerShdw blurRad="38100" dist="38100" dir="2700000" algn="tl">
                    <a:srgbClr val="000000">
                      <a:alpha val="43137"/>
                    </a:srgbClr>
                  </a:outerShdw>
                </a:effectLst>
              </a:rPr>
              <a:t>zásady samosprávy </a:t>
            </a:r>
            <a:r>
              <a:rPr lang="sk-SK" dirty="0">
                <a:solidFill>
                  <a:schemeClr val="bg2">
                    <a:lumMod val="50000"/>
                  </a:schemeClr>
                </a:solidFill>
              </a:rPr>
              <a:t>a </a:t>
            </a:r>
            <a:r>
              <a:rPr lang="sk-SK" b="1" dirty="0">
                <a:solidFill>
                  <a:schemeClr val="bg2">
                    <a:lumMod val="50000"/>
                  </a:schemeClr>
                </a:solidFill>
                <a:effectLst>
                  <a:outerShdw blurRad="38100" dist="38100" dir="2700000" algn="tl">
                    <a:srgbClr val="000000">
                      <a:alpha val="43137"/>
                    </a:srgbClr>
                  </a:outerShdw>
                </a:effectLst>
              </a:rPr>
              <a:t>štátneho občianstva</a:t>
            </a:r>
            <a:r>
              <a:rPr lang="sk-SK" dirty="0" smtClean="0"/>
              <a:t>,</a:t>
            </a:r>
          </a:p>
          <a:p>
            <a:r>
              <a:rPr lang="sk-SK" dirty="0" smtClean="0"/>
              <a:t> </a:t>
            </a:r>
            <a:r>
              <a:rPr lang="sk-SK" b="1" dirty="0">
                <a:solidFill>
                  <a:schemeClr val="accent4">
                    <a:lumMod val="75000"/>
                  </a:schemeClr>
                </a:solidFill>
              </a:rPr>
              <a:t>štátne </a:t>
            </a:r>
            <a:r>
              <a:rPr lang="sk-SK" b="1" dirty="0" smtClean="0">
                <a:solidFill>
                  <a:schemeClr val="accent4">
                    <a:lumMod val="75000"/>
                  </a:schemeClr>
                </a:solidFill>
              </a:rPr>
              <a:t>symboly </a:t>
            </a:r>
            <a:r>
              <a:rPr lang="sk-SK" dirty="0" smtClean="0">
                <a:solidFill>
                  <a:schemeClr val="accent4">
                    <a:lumMod val="75000"/>
                  </a:schemeClr>
                </a:solidFill>
              </a:rPr>
              <a:t>(</a:t>
            </a:r>
            <a:r>
              <a:rPr lang="sk-SK" dirty="0" smtClean="0">
                <a:solidFill>
                  <a:schemeClr val="accent4">
                    <a:lumMod val="75000"/>
                  </a:schemeClr>
                </a:solidFill>
                <a:effectLst>
                  <a:outerShdw blurRad="38100" dist="38100" dir="2700000" algn="tl">
                    <a:srgbClr val="000000">
                      <a:alpha val="43137"/>
                    </a:srgbClr>
                  </a:outerShdw>
                </a:effectLst>
              </a:rPr>
              <a:t>hymna, vlajka, štátny znak a štátna pečať</a:t>
            </a:r>
            <a:r>
              <a:rPr lang="sk-SK" dirty="0" smtClean="0">
                <a:solidFill>
                  <a:schemeClr val="accent4">
                    <a:lumMod val="75000"/>
                  </a:schemeClr>
                </a:solidFill>
              </a:rPr>
              <a:t>)</a:t>
            </a:r>
            <a:r>
              <a:rPr lang="sk-SK" dirty="0" smtClean="0"/>
              <a:t>, </a:t>
            </a:r>
            <a:endParaRPr lang="sk-SK" dirty="0" smtClean="0"/>
          </a:p>
          <a:p>
            <a:r>
              <a:rPr lang="sk-SK" b="1" dirty="0" smtClean="0">
                <a:solidFill>
                  <a:srgbClr val="C00000"/>
                </a:solidFill>
              </a:rPr>
              <a:t>základné </a:t>
            </a:r>
            <a:r>
              <a:rPr lang="sk-SK" b="1" dirty="0" smtClean="0">
                <a:solidFill>
                  <a:srgbClr val="C00000"/>
                </a:solidFill>
              </a:rPr>
              <a:t>ľudské práva </a:t>
            </a:r>
            <a:r>
              <a:rPr lang="sk-SK" b="1" dirty="0">
                <a:solidFill>
                  <a:srgbClr val="C00000"/>
                </a:solidFill>
              </a:rPr>
              <a:t>a slobody</a:t>
            </a:r>
            <a:r>
              <a:rPr lang="sk-SK" dirty="0"/>
              <a:t>, právomoci a vzájomné </a:t>
            </a:r>
            <a:r>
              <a:rPr lang="sk-SK" dirty="0">
                <a:solidFill>
                  <a:schemeClr val="bg1"/>
                </a:solidFill>
                <a:effectLst>
                  <a:outerShdw blurRad="38100" dist="38100" dir="2700000" algn="tl">
                    <a:srgbClr val="000000">
                      <a:alpha val="43137"/>
                    </a:srgbClr>
                  </a:outerShdw>
                </a:effectLst>
              </a:rPr>
              <a:t>vzťahy občan – štát</a:t>
            </a:r>
            <a:r>
              <a:rPr lang="sk-SK" dirty="0">
                <a:solidFill>
                  <a:schemeClr val="bg1"/>
                </a:solidFill>
              </a:rPr>
              <a:t>.</a:t>
            </a:r>
            <a:r>
              <a:rPr lang="sk-SK" dirty="0"/>
              <a:t>..</a:t>
            </a:r>
          </a:p>
          <a:p>
            <a:r>
              <a:rPr lang="sk-SK" u="sng" dirty="0">
                <a:solidFill>
                  <a:srgbClr val="FF0000"/>
                </a:solidFill>
                <a:effectLst>
                  <a:outerShdw blurRad="38100" dist="38100" dir="2700000" algn="tl">
                    <a:srgbClr val="000000">
                      <a:alpha val="43137"/>
                    </a:srgbClr>
                  </a:outerShdw>
                </a:effectLst>
              </a:rPr>
              <a:t>Ústava SR bola prijatá 1.9.1992 </a:t>
            </a:r>
            <a:r>
              <a:rPr lang="sk-SK" dirty="0"/>
              <a:t>ešte počas existencie </a:t>
            </a:r>
            <a:r>
              <a:rPr lang="sk-SK" b="1" dirty="0">
                <a:solidFill>
                  <a:schemeClr val="bg1"/>
                </a:solidFill>
              </a:rPr>
              <a:t>ČSFR</a:t>
            </a:r>
            <a:r>
              <a:rPr lang="sk-SK" dirty="0"/>
              <a:t>...</a:t>
            </a:r>
          </a:p>
        </p:txBody>
      </p:sp>
      <p:pic>
        <p:nvPicPr>
          <p:cNvPr id="4" name="Obrázok 3" descr="uuu.jpg"/>
          <p:cNvPicPr>
            <a:picLocks noChangeAspect="1"/>
          </p:cNvPicPr>
          <p:nvPr/>
        </p:nvPicPr>
        <p:blipFill>
          <a:blip r:embed="rId2"/>
          <a:stretch>
            <a:fillRect/>
          </a:stretch>
        </p:blipFill>
        <p:spPr>
          <a:xfrm>
            <a:off x="7324725" y="4352925"/>
            <a:ext cx="1819275" cy="2505075"/>
          </a:xfrm>
          <a:prstGeom prst="rect">
            <a:avLst/>
          </a:prstGeom>
        </p:spPr>
      </p:pic>
      <p:sp>
        <p:nvSpPr>
          <p:cNvPr id="5" name="BlokTextu 4"/>
          <p:cNvSpPr txBox="1"/>
          <p:nvPr/>
        </p:nvSpPr>
        <p:spPr>
          <a:xfrm>
            <a:off x="2786050" y="6211669"/>
            <a:ext cx="450636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sk-SK" dirty="0" smtClean="0"/>
              <a:t>Podpísaná bola </a:t>
            </a:r>
            <a:r>
              <a:rPr lang="sk-SK" b="1" dirty="0" smtClean="0"/>
              <a:t>3. septembra 1992 </a:t>
            </a:r>
            <a:r>
              <a:rPr lang="sk-SK" dirty="0" smtClean="0"/>
              <a:t>v</a:t>
            </a:r>
          </a:p>
          <a:p>
            <a:r>
              <a:rPr lang="sk-SK" b="1" dirty="0" smtClean="0"/>
              <a:t>Rytierskej sieni na Bratislavskom hrade</a:t>
            </a:r>
            <a:endParaRPr lang="sk-SK"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r>
              <a:rPr lang="sk-SK" dirty="0"/>
              <a:t>Čo tvorí ústavu </a:t>
            </a:r>
            <a:r>
              <a:rPr lang="sk-SK" dirty="0" err="1"/>
              <a:t>sr</a:t>
            </a:r>
            <a:r>
              <a:rPr lang="sk-SK" dirty="0"/>
              <a:t>?</a:t>
            </a:r>
          </a:p>
        </p:txBody>
      </p:sp>
      <p:sp>
        <p:nvSpPr>
          <p:cNvPr id="3" name="Zástupný symbol obsahu 2"/>
          <p:cNvSpPr>
            <a:spLocks noGrp="1"/>
          </p:cNvSpPr>
          <p:nvPr>
            <p:ph idx="1"/>
          </p:nvPr>
        </p:nvSpPr>
        <p:spPr>
          <a:xfrm>
            <a:off x="571472" y="2000240"/>
            <a:ext cx="6400800" cy="3615267"/>
          </a:xfrm>
        </p:spPr>
        <p:txBody>
          <a:bodyPr/>
          <a:lstStyle/>
          <a:p>
            <a:r>
              <a:rPr lang="sk-SK" b="1" dirty="0">
                <a:solidFill>
                  <a:schemeClr val="bg1"/>
                </a:solidFill>
              </a:rPr>
              <a:t>ÚSTAVU SR TVORÍ:</a:t>
            </a:r>
          </a:p>
          <a:p>
            <a:pPr lvl="1"/>
            <a:r>
              <a:rPr lang="sk-SK" dirty="0">
                <a:solidFill>
                  <a:srgbClr val="FF0000"/>
                </a:solidFill>
              </a:rPr>
              <a:t>Preambula </a:t>
            </a:r>
            <a:r>
              <a:rPr lang="sk-SK" dirty="0"/>
              <a:t>=&gt; </a:t>
            </a:r>
            <a:r>
              <a:rPr lang="sk-SK" b="1" dirty="0">
                <a:effectLst>
                  <a:outerShdw blurRad="38100" dist="38100" dir="2700000" algn="tl">
                    <a:srgbClr val="000000">
                      <a:alpha val="43137"/>
                    </a:srgbClr>
                  </a:outerShdw>
                </a:effectLst>
              </a:rPr>
              <a:t>úvodná časť významnej listiny</a:t>
            </a:r>
          </a:p>
          <a:p>
            <a:pPr lvl="1"/>
            <a:r>
              <a:rPr lang="sk-SK" dirty="0">
                <a:solidFill>
                  <a:srgbClr val="FFC000"/>
                </a:solidFill>
              </a:rPr>
              <a:t>9 hláv</a:t>
            </a:r>
          </a:p>
          <a:p>
            <a:pPr lvl="1"/>
            <a:r>
              <a:rPr lang="sk-SK" dirty="0">
                <a:solidFill>
                  <a:schemeClr val="tx1"/>
                </a:solidFill>
              </a:rPr>
              <a:t>156 článkov</a:t>
            </a:r>
          </a:p>
        </p:txBody>
      </p:sp>
      <p:pic>
        <p:nvPicPr>
          <p:cNvPr id="4" name="Obrázok 3" descr="preambula.jpg"/>
          <p:cNvPicPr>
            <a:picLocks noChangeAspect="1"/>
          </p:cNvPicPr>
          <p:nvPr/>
        </p:nvPicPr>
        <p:blipFill>
          <a:blip r:embed="rId2"/>
          <a:stretch>
            <a:fillRect/>
          </a:stretch>
        </p:blipFill>
        <p:spPr>
          <a:xfrm>
            <a:off x="5429257" y="0"/>
            <a:ext cx="3714744" cy="2928934"/>
          </a:xfrm>
          <a:prstGeom prst="rect">
            <a:avLst/>
          </a:prstGeom>
        </p:spPr>
      </p:pic>
      <p:cxnSp>
        <p:nvCxnSpPr>
          <p:cNvPr id="6" name="Rovná spojovacia šípka 5"/>
          <p:cNvCxnSpPr/>
          <p:nvPr/>
        </p:nvCxnSpPr>
        <p:spPr>
          <a:xfrm flipV="1">
            <a:off x="4286248" y="2428868"/>
            <a:ext cx="135732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13158" y="1556793"/>
            <a:ext cx="8307313" cy="4437608"/>
          </a:xfrm>
        </p:spPr>
        <p:txBody>
          <a:bodyPr>
            <a:normAutofit fontScale="90000"/>
          </a:bodyPr>
          <a:lstStyle/>
          <a:p>
            <a:r>
              <a:rPr lang="sk-SK" sz="3100" dirty="0" smtClean="0">
                <a:solidFill>
                  <a:srgbClr val="FFFF00"/>
                </a:solidFill>
              </a:rPr>
              <a:t>Pre občanov je najdôležitejšia 2 hlava ústavy, ktorá hovorí o ľudských právach.</a:t>
            </a:r>
            <a:br>
              <a:rPr lang="sk-SK" sz="3100" dirty="0" smtClean="0">
                <a:solidFill>
                  <a:srgbClr val="FFFF00"/>
                </a:solidFill>
              </a:rPr>
            </a:br>
            <a:r>
              <a:rPr lang="sk-SK" sz="3100" dirty="0" smtClean="0">
                <a:solidFill>
                  <a:srgbClr val="FFFF00"/>
                </a:solidFill>
              </a:rPr>
              <a:t>Pamätajte: len vďaka 2 hlavy tu máme slobodu, môžeme povedať svoj názor, ísť kam chceme, robiť všetko čo zákon nezakazuje</a:t>
            </a:r>
            <a:r>
              <a:rPr lang="sk-SK" dirty="0" smtClean="0">
                <a:solidFill>
                  <a:srgbClr val="FFFF00"/>
                </a:solidFill>
              </a:rPr>
              <a:t>.</a:t>
            </a:r>
            <a:br>
              <a:rPr lang="sk-SK" dirty="0" smtClean="0">
                <a:solidFill>
                  <a:srgbClr val="FFFF00"/>
                </a:solidFill>
              </a:rPr>
            </a:br>
            <a:r>
              <a:rPr lang="sk-SK" dirty="0">
                <a:solidFill>
                  <a:srgbClr val="FFFF00"/>
                </a:solidFill>
              </a:rPr>
              <a:t/>
            </a:r>
            <a:br>
              <a:rPr lang="sk-SK" dirty="0">
                <a:solidFill>
                  <a:srgbClr val="FFFF00"/>
                </a:solidFill>
              </a:rPr>
            </a:br>
            <a:r>
              <a:rPr lang="sk-SK" sz="3100" dirty="0" smtClean="0">
                <a:solidFill>
                  <a:srgbClr val="FFFF00"/>
                </a:solidFill>
              </a:rPr>
              <a:t>Pozor: naše práva môžu byť dočasne obmedzené iba v čase vojny, ohrozenia štátu alebo zdravia občanov, ako napr. teraz v čase pandémie!!!!!</a:t>
            </a:r>
            <a:endParaRPr lang="sk-SK" sz="3100" dirty="0">
              <a:solidFill>
                <a:srgbClr val="FFFF00"/>
              </a:solidFill>
            </a:endParaRPr>
          </a:p>
        </p:txBody>
      </p:sp>
      <p:sp>
        <p:nvSpPr>
          <p:cNvPr id="3" name="Zástupný symbol obsahu 2"/>
          <p:cNvSpPr>
            <a:spLocks noGrp="1"/>
          </p:cNvSpPr>
          <p:nvPr>
            <p:ph idx="1"/>
          </p:nvPr>
        </p:nvSpPr>
        <p:spPr>
          <a:xfrm>
            <a:off x="513159" y="1"/>
            <a:ext cx="6400800" cy="1124744"/>
          </a:xfrm>
        </p:spPr>
        <p:txBody>
          <a:bodyPr>
            <a:normAutofit/>
          </a:bodyPr>
          <a:lstStyle/>
          <a:p>
            <a:r>
              <a:rPr lang="sk-SK" sz="3600" b="1" dirty="0" smtClean="0">
                <a:solidFill>
                  <a:srgbClr val="FF0000"/>
                </a:solidFill>
              </a:rPr>
              <a:t>Ústava</a:t>
            </a:r>
            <a:endParaRPr lang="sk-SK" sz="3600" b="1" dirty="0">
              <a:solidFill>
                <a:srgbClr val="FF0000"/>
              </a:solidFill>
            </a:endParaRPr>
          </a:p>
        </p:txBody>
      </p:sp>
    </p:spTree>
    <p:extLst>
      <p:ext uri="{BB962C8B-B14F-4D97-AF65-F5344CB8AC3E}">
        <p14:creationId xmlns:p14="http://schemas.microsoft.com/office/powerpoint/2010/main" val="114853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0"/>
            <a:ext cx="6400800" cy="1507067"/>
          </a:xfrm>
        </p:spPr>
        <p:txBody>
          <a:bodyPr/>
          <a:lstStyle/>
          <a:p>
            <a:pPr algn="ctr"/>
            <a:r>
              <a:rPr lang="sk-SK" dirty="0">
                <a:solidFill>
                  <a:srgbClr val="FFC000"/>
                </a:solidFill>
                <a:effectLst>
                  <a:outerShdw blurRad="38100" dist="38100" dir="2700000" algn="tl">
                    <a:srgbClr val="000000">
                      <a:alpha val="43137"/>
                    </a:srgbClr>
                  </a:outerShdw>
                </a:effectLst>
              </a:rPr>
              <a:t>Preambula</a:t>
            </a:r>
          </a:p>
        </p:txBody>
      </p:sp>
      <p:sp>
        <p:nvSpPr>
          <p:cNvPr id="3" name="Zástupný symbol obsahu 2"/>
          <p:cNvSpPr>
            <a:spLocks noGrp="1"/>
          </p:cNvSpPr>
          <p:nvPr>
            <p:ph idx="1"/>
          </p:nvPr>
        </p:nvSpPr>
        <p:spPr>
          <a:xfrm>
            <a:off x="428596" y="1928802"/>
            <a:ext cx="6400800" cy="3615267"/>
          </a:xfrm>
        </p:spPr>
        <p:txBody>
          <a:bodyPr/>
          <a:lstStyle/>
          <a:p>
            <a:r>
              <a:rPr lang="sk-SK" dirty="0"/>
              <a:t>Vychádza </a:t>
            </a:r>
            <a:r>
              <a:rPr lang="sk-SK" dirty="0">
                <a:solidFill>
                  <a:srgbClr val="C00000"/>
                </a:solidFill>
              </a:rPr>
              <a:t>z </a:t>
            </a:r>
            <a:r>
              <a:rPr lang="sk-SK" b="1" dirty="0">
                <a:solidFill>
                  <a:srgbClr val="C00000"/>
                </a:solidFill>
                <a:effectLst>
                  <a:outerShdw blurRad="38100" dist="38100" dir="2700000" algn="tl">
                    <a:srgbClr val="000000">
                      <a:alpha val="43137"/>
                    </a:srgbClr>
                  </a:outerShdw>
                </a:effectLst>
              </a:rPr>
              <a:t>historického vývoja </a:t>
            </a:r>
            <a:r>
              <a:rPr lang="sk-SK" dirty="0">
                <a:solidFill>
                  <a:srgbClr val="C00000"/>
                </a:solidFill>
              </a:rPr>
              <a:t>na našom území </a:t>
            </a:r>
            <a:r>
              <a:rPr lang="sk-SK" dirty="0"/>
              <a:t>a </a:t>
            </a:r>
            <a:r>
              <a:rPr lang="sk-SK" u="sng" dirty="0">
                <a:effectLst>
                  <a:outerShdw blurRad="38100" dist="38100" dir="2700000" algn="tl">
                    <a:srgbClr val="000000">
                      <a:alpha val="43137"/>
                    </a:srgbClr>
                  </a:outerShdw>
                </a:effectLst>
              </a:rPr>
              <a:t>vyjadruje</a:t>
            </a:r>
            <a:r>
              <a:rPr lang="sk-SK" dirty="0"/>
              <a:t> </a:t>
            </a:r>
            <a:r>
              <a:rPr lang="sk-SK" b="1" dirty="0">
                <a:solidFill>
                  <a:srgbClr val="FFC000"/>
                </a:solidFill>
                <a:effectLst>
                  <a:outerShdw blurRad="38100" dist="38100" dir="2700000" algn="tl">
                    <a:srgbClr val="000000">
                      <a:alpha val="43137"/>
                    </a:srgbClr>
                  </a:outerShdw>
                </a:effectLst>
              </a:rPr>
              <a:t>ciele</a:t>
            </a:r>
            <a:r>
              <a:rPr lang="sk-SK" dirty="0">
                <a:solidFill>
                  <a:srgbClr val="FFC000"/>
                </a:solidFill>
                <a:effectLst>
                  <a:outerShdw blurRad="38100" dist="38100" dir="2700000" algn="tl">
                    <a:srgbClr val="000000">
                      <a:alpha val="43137"/>
                    </a:srgbClr>
                  </a:outerShdw>
                </a:effectLst>
              </a:rPr>
              <a:t> a </a:t>
            </a:r>
            <a:r>
              <a:rPr lang="sk-SK" b="1" dirty="0">
                <a:solidFill>
                  <a:srgbClr val="FFC000"/>
                </a:solidFill>
                <a:effectLst>
                  <a:outerShdw blurRad="38100" dist="38100" dir="2700000" algn="tl">
                    <a:srgbClr val="000000">
                      <a:alpha val="43137"/>
                    </a:srgbClr>
                  </a:outerShdw>
                </a:effectLst>
              </a:rPr>
              <a:t>hodnoty</a:t>
            </a:r>
            <a:r>
              <a:rPr lang="sk-SK" dirty="0">
                <a:solidFill>
                  <a:srgbClr val="FFC000"/>
                </a:solidFill>
                <a:effectLst>
                  <a:outerShdw blurRad="38100" dist="38100" dir="2700000" algn="tl">
                    <a:srgbClr val="000000">
                      <a:alpha val="43137"/>
                    </a:srgbClr>
                  </a:outerShdw>
                </a:effectLst>
              </a:rPr>
              <a:t>, </a:t>
            </a:r>
            <a:r>
              <a:rPr lang="sk-SK" b="1" dirty="0">
                <a:solidFill>
                  <a:srgbClr val="FFC000"/>
                </a:solidFill>
                <a:effectLst>
                  <a:outerShdw blurRad="38100" dist="38100" dir="2700000" algn="tl">
                    <a:srgbClr val="000000">
                      <a:alpha val="43137"/>
                    </a:srgbClr>
                  </a:outerShdw>
                </a:effectLst>
              </a:rPr>
              <a:t>ktoré sa štát snaží dosiahnuť</a:t>
            </a:r>
            <a:r>
              <a:rPr lang="sk-SK" dirty="0" smtClean="0"/>
              <a:t>...</a:t>
            </a:r>
          </a:p>
          <a:p>
            <a:r>
              <a:rPr lang="sk-SK" dirty="0" smtClean="0"/>
              <a:t>Hlási sa  k odkazu Konštantína a Metoda a </a:t>
            </a:r>
            <a:r>
              <a:rPr lang="sk-SK" smtClean="0"/>
              <a:t>Veľkej Moravy, </a:t>
            </a:r>
            <a:r>
              <a:rPr lang="sk-SK" dirty="0" smtClean="0"/>
              <a:t>k demokratickým hodnotám a dobrým vzťahom so  </a:t>
            </a:r>
            <a:r>
              <a:rPr lang="sk-SK" smtClean="0"/>
              <a:t>všetkými  demokratickými  štátmi.</a:t>
            </a:r>
            <a:endParaRPr lang="sk-SK" dirty="0"/>
          </a:p>
          <a:p>
            <a:r>
              <a:rPr lang="sk-SK" dirty="0" smtClean="0"/>
              <a:t>Na preambulu sa pozeráte každý deň, ak ste v škole. Z vašej strany vpravo hore, pod štátnym znakom</a:t>
            </a:r>
            <a:endParaRPr lang="sk-SK" dirty="0"/>
          </a:p>
        </p:txBody>
      </p:sp>
      <p:sp>
        <p:nvSpPr>
          <p:cNvPr id="4" name="BlokTextu 3"/>
          <p:cNvSpPr txBox="1"/>
          <p:nvPr/>
        </p:nvSpPr>
        <p:spPr>
          <a:xfrm>
            <a:off x="179512" y="5661248"/>
            <a:ext cx="666653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sk-SK" dirty="0"/>
          </a:p>
        </p:txBody>
      </p:sp>
      <p:pic>
        <p:nvPicPr>
          <p:cNvPr id="5" name="Obrázok 4" descr="otaynik.jpg"/>
          <p:cNvPicPr>
            <a:picLocks noChangeAspect="1"/>
          </p:cNvPicPr>
          <p:nvPr/>
        </p:nvPicPr>
        <p:blipFill>
          <a:blip r:embed="rId2"/>
          <a:stretch>
            <a:fillRect/>
          </a:stretch>
        </p:blipFill>
        <p:spPr>
          <a:xfrm>
            <a:off x="33314" y="1268760"/>
            <a:ext cx="752472" cy="697571"/>
          </a:xfrm>
          <a:prstGeom prst="rect">
            <a:avLst/>
          </a:prstGeom>
        </p:spPr>
      </p:pic>
    </p:spTree>
  </p:cSld>
  <p:clrMapOvr>
    <a:masterClrMapping/>
  </p:clrMapOvr>
</p:sld>
</file>

<file path=ppt/theme/theme1.xml><?xml version="1.0" encoding="utf-8"?>
<a:theme xmlns:a="http://schemas.openxmlformats.org/drawingml/2006/main" name="Motív1">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Motív1</Template>
  <TotalTime>174</TotalTime>
  <Words>274</Words>
  <Application>Microsoft Office PowerPoint</Application>
  <PresentationFormat>Prezentácia na obrazovke (4:3)</PresentationFormat>
  <Paragraphs>31</Paragraphs>
  <Slides>7</Slides>
  <Notes>0</Notes>
  <HiddenSlides>0</HiddenSlides>
  <MMClips>0</MMClips>
  <ScaleCrop>false</ScaleCrop>
  <HeadingPairs>
    <vt:vector size="4" baseType="variant">
      <vt:variant>
        <vt:lpstr>Motív</vt:lpstr>
      </vt:variant>
      <vt:variant>
        <vt:i4>1</vt:i4>
      </vt:variant>
      <vt:variant>
        <vt:lpstr>Nadpisy snímok</vt:lpstr>
      </vt:variant>
      <vt:variant>
        <vt:i4>7</vt:i4>
      </vt:variant>
    </vt:vector>
  </HeadingPairs>
  <TitlesOfParts>
    <vt:vector size="8" baseType="lpstr">
      <vt:lpstr>Motív1</vt:lpstr>
      <vt:lpstr>Ústava slovenskej republiky</vt:lpstr>
      <vt:lpstr>Ústava JE  ZáKLADNý A  NAJDôLEžITEJší ZáKON šTáTU pRVá ÚSTAVA BOLA PRIJATá V usa   Ústavu môže prijať, schváliť, meniť iba národná rada SR (parlament). Preto má parlament najväčšiu moc. Iba on môže meniť zákony, navrhnúť, schváliť, odvolať, celú vládu, alebo niektorého ministra.  Pozor! Parlament nemôže odvolať sudcov a prezidenta. Sudcovská moc je nezávislá a prezidenta volia občania, prezident zodpovedá občanom, nie parlamentu</vt:lpstr>
      <vt:lpstr>Základný zákon štátu</vt:lpstr>
      <vt:lpstr>Čo sa nachádza v ústave?</vt:lpstr>
      <vt:lpstr>Čo tvorí ústavu sr?</vt:lpstr>
      <vt:lpstr>Pre občanov je najdôležitejšia 2 hlava ústavy, ktorá hovorí o ľudských právach. Pamätajte: len vďaka 2 hlavy tu máme slobodu, môžeme povedať svoj názor, ísť kam chceme, robiť všetko čo zákon nezakazuje.  Pozor: naše práva môžu byť dočasne obmedzené iba v čase vojny, ohrozenia štátu alebo zdravia občanov, ako napr. teraz v čase pandémie!!!!!</vt:lpstr>
      <vt:lpstr>Preambula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Ústava slovenskej republiky</dc:title>
  <dc:creator>Mikle</dc:creator>
  <cp:lastModifiedBy>Raduz</cp:lastModifiedBy>
  <cp:revision>25</cp:revision>
  <dcterms:created xsi:type="dcterms:W3CDTF">2019-09-07T08:24:02Z</dcterms:created>
  <dcterms:modified xsi:type="dcterms:W3CDTF">2020-10-15T09:05:31Z</dcterms:modified>
</cp:coreProperties>
</file>