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7" r:id="rId12"/>
    <p:sldId id="264" r:id="rId13"/>
    <p:sldId id="265" r:id="rId14"/>
    <p:sldId id="266" r:id="rId15"/>
    <p:sldId id="271" r:id="rId16"/>
    <p:sldId id="270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9F79-7919-4DB9-9D8C-6817F02DD675}" type="datetimeFigureOut">
              <a:rPr lang="sk-SK" smtClean="0"/>
              <a:t>13. 10. 2014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EF96-C10F-44E1-B52E-BC34ABACB48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6E635E-5FA3-4E75-A266-6BC32C6D1793}" type="datetimeFigureOut">
              <a:rPr lang="sk-SK" smtClean="0"/>
              <a:pPr/>
              <a:t>13. 10. 2014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8B06F9-143B-49F6-8E27-ABF3DC5A456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175384" cy="237626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/>
              <a:t>Článkonožce - hmyz</a:t>
            </a:r>
            <a:endParaRPr lang="sk-SK" sz="7200" dirty="0"/>
          </a:p>
        </p:txBody>
      </p:sp>
      <p:pic>
        <p:nvPicPr>
          <p:cNvPr id="4" name="Picture 2" descr="brown beetle 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4857760"/>
            <a:ext cx="2419350" cy="1352550"/>
          </a:xfrm>
          <a:prstGeom prst="rect">
            <a:avLst/>
          </a:prstGeom>
          <a:noFill/>
        </p:spPr>
      </p:pic>
      <p:pic>
        <p:nvPicPr>
          <p:cNvPr id="5" name="Picture 2" descr="brown beetle 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560383">
            <a:off x="395536" y="188640"/>
            <a:ext cx="2419350" cy="1352550"/>
          </a:xfrm>
          <a:prstGeom prst="rect">
            <a:avLst/>
          </a:prstGeom>
          <a:noFill/>
        </p:spPr>
      </p:pic>
      <p:pic>
        <p:nvPicPr>
          <p:cNvPr id="6" name="Picture 2" descr="brown beetle 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560383">
            <a:off x="2839151" y="5276878"/>
            <a:ext cx="1309169" cy="731898"/>
          </a:xfrm>
          <a:prstGeom prst="rect">
            <a:avLst/>
          </a:prstGeom>
          <a:noFill/>
        </p:spPr>
      </p:pic>
      <p:pic>
        <p:nvPicPr>
          <p:cNvPr id="7" name="Picture 2" descr="brown beetle  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88346">
            <a:off x="3816991" y="4436560"/>
            <a:ext cx="1309169" cy="731898"/>
          </a:xfrm>
          <a:prstGeom prst="rect">
            <a:avLst/>
          </a:prstGeom>
          <a:noFill/>
        </p:spPr>
      </p:pic>
      <p:pic>
        <p:nvPicPr>
          <p:cNvPr id="8" name="Picture 2" descr=" midges animation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3071834" cy="1757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vc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9018" cy="566124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enáta\Pictures\Ústne orgány hmyzu.png"/>
          <p:cNvPicPr>
            <a:picLocks noChangeAspect="1" noChangeArrowheads="1"/>
          </p:cNvPicPr>
          <p:nvPr/>
        </p:nvPicPr>
        <p:blipFill>
          <a:blip r:embed="rId2" cstate="print"/>
          <a:srcRect t="7246" b="11594"/>
          <a:stretch>
            <a:fillRect/>
          </a:stretch>
        </p:blipFill>
        <p:spPr bwMode="auto">
          <a:xfrm>
            <a:off x="1829047" y="1071546"/>
            <a:ext cx="5485906" cy="435771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642918"/>
            <a:ext cx="85725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Ústne orgány hmyzu </a:t>
            </a:r>
            <a:r>
              <a:rPr lang="sk-SK" dirty="0" smtClean="0">
                <a:latin typeface="Arial Black" pitchFamily="34" charset="0"/>
              </a:rPr>
              <a:t>- prispôsobené potrave a spôsobu prijímania.</a:t>
            </a:r>
            <a:endParaRPr lang="sk-SK" dirty="0">
              <a:latin typeface="Arial Black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250133" y="5786454"/>
            <a:ext cx="66437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>
                <a:latin typeface="Arial Black" pitchFamily="34" charset="0"/>
              </a:rPr>
              <a:t>Niektoré druhy hmyzu majú aj </a:t>
            </a:r>
            <a:r>
              <a:rPr lang="sk-SK" dirty="0" err="1" smtClean="0">
                <a:solidFill>
                  <a:srgbClr val="006600"/>
                </a:solidFill>
                <a:latin typeface="Arial Black" pitchFamily="34" charset="0"/>
              </a:rPr>
              <a:t>hmatadlá</a:t>
            </a:r>
            <a:r>
              <a:rPr lang="sk-SK" dirty="0" smtClean="0">
                <a:latin typeface="Arial Black" pitchFamily="34" charset="0"/>
              </a:rPr>
              <a:t> a </a:t>
            </a:r>
            <a:r>
              <a:rPr lang="sk-SK" dirty="0" smtClean="0">
                <a:solidFill>
                  <a:srgbClr val="006600"/>
                </a:solidFill>
                <a:latin typeface="Arial Black" pitchFamily="34" charset="0"/>
              </a:rPr>
              <a:t>hryzadlá</a:t>
            </a:r>
            <a:r>
              <a:rPr lang="sk-SK" dirty="0" smtClean="0">
                <a:latin typeface="Arial Black" pitchFamily="34" charset="0"/>
              </a:rPr>
              <a:t>.</a:t>
            </a:r>
            <a:endParaRPr lang="sk-SK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Komunikácia:</a:t>
            </a:r>
            <a:endParaRPr lang="sk-SK" dirty="0"/>
          </a:p>
        </p:txBody>
      </p:sp>
      <p:pic>
        <p:nvPicPr>
          <p:cNvPr id="4" name="Zástupný symbol obsahu 3" descr="beedanc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340768"/>
            <a:ext cx="5472608" cy="4346412"/>
          </a:xfrm>
          <a:solidFill>
            <a:schemeClr val="tx1"/>
          </a:solidFill>
        </p:spPr>
      </p:pic>
      <p:sp>
        <p:nvSpPr>
          <p:cNvPr id="5" name="Obdĺžnik 4"/>
          <p:cNvSpPr/>
          <p:nvPr/>
        </p:nvSpPr>
        <p:spPr>
          <a:xfrm>
            <a:off x="251520" y="1268760"/>
            <a:ext cx="792088" cy="72008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971600" y="1412776"/>
            <a:ext cx="1944216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vizuálna</a:t>
            </a:r>
            <a:endParaRPr lang="sk-SK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95536" y="1412776"/>
            <a:ext cx="698477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B. Dotyková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7467600" cy="5937523"/>
          </a:xfrm>
        </p:spPr>
        <p:txBody>
          <a:bodyPr>
            <a:normAutofit/>
          </a:bodyPr>
          <a:lstStyle/>
          <a:p>
            <a:r>
              <a:rPr lang="sk-SK" sz="4000" b="1" u="sng" dirty="0" smtClean="0"/>
              <a:t>C: pachová</a:t>
            </a:r>
            <a:endParaRPr lang="sk-SK" sz="4000" b="1" u="sng" dirty="0"/>
          </a:p>
        </p:txBody>
      </p:sp>
      <p:pic>
        <p:nvPicPr>
          <p:cNvPr id="4" name="Obrázok 3" descr="220px-Formic_acid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764704"/>
            <a:ext cx="6051908" cy="489654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187624" y="1988840"/>
            <a:ext cx="251383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Kyselina mravčia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Mimikry: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81-536-2733-pakobyl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8681"/>
          <a:stretch>
            <a:fillRect/>
          </a:stretch>
        </p:blipFill>
        <p:spPr>
          <a:xfrm>
            <a:off x="539553" y="1165883"/>
            <a:ext cx="7848872" cy="5375623"/>
          </a:xfrm>
        </p:spPr>
      </p:pic>
      <p:sp>
        <p:nvSpPr>
          <p:cNvPr id="5" name="BlokTextu 4"/>
          <p:cNvSpPr txBox="1"/>
          <p:nvPr/>
        </p:nvSpPr>
        <p:spPr>
          <a:xfrm>
            <a:off x="6732240" y="59492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/>
              <a:t>pakobylka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Zástupcovia:</a:t>
            </a:r>
            <a:endParaRPr lang="sk-SK" dirty="0"/>
          </a:p>
        </p:txBody>
      </p:sp>
      <p:pic>
        <p:nvPicPr>
          <p:cNvPr id="4" name="Zástupný symbol obsahu 3" descr="peter_bagin_1036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100" y="1268760"/>
            <a:ext cx="7797384" cy="5184576"/>
          </a:xfrm>
        </p:spPr>
      </p:pic>
      <p:sp>
        <p:nvSpPr>
          <p:cNvPr id="5" name="BlokTextu 4"/>
          <p:cNvSpPr txBox="1"/>
          <p:nvPr/>
        </p:nvSpPr>
        <p:spPr>
          <a:xfrm>
            <a:off x="5940152" y="5949280"/>
            <a:ext cx="179568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Vážka ploská</a:t>
            </a:r>
            <a:endParaRPr lang="sk-SK" sz="2000" b="1" dirty="0"/>
          </a:p>
        </p:txBody>
      </p:sp>
      <p:pic>
        <p:nvPicPr>
          <p:cNvPr id="6" name="Obrázok 5" descr="notonecta-glauca-chrbtoplavka-zltkasta-8da1e8a8-fc26-48eb-9bc6-e9c573b2691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964" y="980728"/>
            <a:ext cx="8572500" cy="57150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491880" y="6165304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chrbtoplávka</a:t>
            </a:r>
            <a:endParaRPr lang="sk-SK" dirty="0"/>
          </a:p>
        </p:txBody>
      </p:sp>
      <p:pic>
        <p:nvPicPr>
          <p:cNvPr id="8" name="Obrázok 7" descr="potapnik-obrubeny-839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08720"/>
            <a:ext cx="8676456" cy="5784304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6444208" y="6165304"/>
            <a:ext cx="21082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Potápnik obrúbený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Fixácia: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enáta\Pictures\Stavba tela hmyz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47" y="1428736"/>
            <a:ext cx="8889907" cy="446536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750199" y="500042"/>
            <a:ext cx="564360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ČLÁNKOVANÉ TELO</a:t>
            </a:r>
            <a:endParaRPr lang="sk-SK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571604" y="15001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  <a:latin typeface="Arial Black" pitchFamily="34" charset="0"/>
              </a:rPr>
              <a:t>HLAVA</a:t>
            </a:r>
            <a:endParaRPr lang="sk-SK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000364" y="15001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  <a:latin typeface="Arial Black" pitchFamily="34" charset="0"/>
              </a:rPr>
              <a:t>HRUĎ</a:t>
            </a:r>
            <a:endParaRPr lang="sk-SK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572132" y="150017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1400" dirty="0" smtClean="0">
                <a:solidFill>
                  <a:srgbClr val="FF0000"/>
                </a:solidFill>
                <a:latin typeface="Arial Black" pitchFamily="34" charset="0"/>
              </a:rPr>
              <a:t>BRUŠKO</a:t>
            </a:r>
            <a:endParaRPr lang="sk-SK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00034" y="257174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6600"/>
                </a:solidFill>
                <a:latin typeface="Arial Black" pitchFamily="34" charset="0"/>
              </a:rPr>
              <a:t>TYKADLÁ</a:t>
            </a:r>
            <a:endParaRPr lang="sk-SK" sz="1400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071538" y="421481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6600"/>
                </a:solidFill>
                <a:latin typeface="Arial Black" pitchFamily="34" charset="0"/>
              </a:rPr>
              <a:t>OČI</a:t>
            </a:r>
            <a:endParaRPr lang="sk-SK" sz="1400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214414" y="521495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6600"/>
                </a:solidFill>
                <a:latin typeface="Arial Black" pitchFamily="34" charset="0"/>
              </a:rPr>
              <a:t>ÚSTNE ORGÁNY</a:t>
            </a:r>
            <a:endParaRPr lang="sk-SK" sz="1400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857488" y="264318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6600"/>
                </a:solidFill>
                <a:latin typeface="Arial Black" pitchFamily="34" charset="0"/>
              </a:rPr>
              <a:t>KRÍDLA</a:t>
            </a:r>
            <a:endParaRPr lang="sk-SK" sz="1400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215074" y="550070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006600"/>
                </a:solidFill>
                <a:latin typeface="Arial Black" pitchFamily="34" charset="0"/>
              </a:rPr>
              <a:t>KRÍDLA</a:t>
            </a:r>
            <a:endParaRPr lang="sk-SK" sz="1400" dirty="0">
              <a:solidFill>
                <a:srgbClr val="0066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Hlava: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Renáta\Pictures\Stavba tela hmyz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9975" r="71898" b="14181"/>
          <a:stretch>
            <a:fillRect/>
          </a:stretch>
        </p:blipFill>
        <p:spPr bwMode="auto">
          <a:xfrm>
            <a:off x="2195736" y="1988840"/>
            <a:ext cx="4402832" cy="3474689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0" y="1412776"/>
            <a:ext cx="298782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Tvorená chitínom</a:t>
            </a:r>
            <a:endParaRPr lang="sk-SK" sz="2400" b="1" dirty="0"/>
          </a:p>
        </p:txBody>
      </p:sp>
      <p:sp>
        <p:nvSpPr>
          <p:cNvPr id="6" name="Šípka doprava 5"/>
          <p:cNvSpPr/>
          <p:nvPr/>
        </p:nvSpPr>
        <p:spPr>
          <a:xfrm rot="20373361">
            <a:off x="2853767" y="4711150"/>
            <a:ext cx="298782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hrýzadlá</a:t>
            </a:r>
            <a:endParaRPr lang="sk-SK" sz="2400" b="1" dirty="0"/>
          </a:p>
        </p:txBody>
      </p:sp>
      <p:sp>
        <p:nvSpPr>
          <p:cNvPr id="7" name="Šípka dolu 6"/>
          <p:cNvSpPr/>
          <p:nvPr/>
        </p:nvSpPr>
        <p:spPr>
          <a:xfrm>
            <a:off x="3419872" y="0"/>
            <a:ext cx="1008112" cy="242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</a:t>
            </a:r>
          </a:p>
          <a:p>
            <a:pPr algn="ctr"/>
            <a:r>
              <a:rPr lang="sk-SK" dirty="0" smtClean="0"/>
              <a:t>Y</a:t>
            </a:r>
          </a:p>
          <a:p>
            <a:pPr algn="ctr"/>
            <a:r>
              <a:rPr lang="sk-SK" dirty="0" smtClean="0"/>
              <a:t>K</a:t>
            </a:r>
          </a:p>
          <a:p>
            <a:pPr algn="ctr"/>
            <a:r>
              <a:rPr lang="sk-SK" dirty="0" smtClean="0"/>
              <a:t>A</a:t>
            </a:r>
          </a:p>
          <a:p>
            <a:pPr algn="ctr"/>
            <a:r>
              <a:rPr lang="sk-SK" dirty="0" smtClean="0"/>
              <a:t>D</a:t>
            </a:r>
          </a:p>
          <a:p>
            <a:pPr algn="ctr"/>
            <a:r>
              <a:rPr lang="sk-SK" dirty="0" smtClean="0"/>
              <a:t>L</a:t>
            </a:r>
          </a:p>
          <a:p>
            <a:pPr algn="ctr"/>
            <a:r>
              <a:rPr lang="sk-SK" dirty="0"/>
              <a:t>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enáta\Pictures\Stavba tela hmyz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86767" cy="4105710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Hruď: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3" descr="C:\Users\Renáta\Pictures\Stavba tela hmyzu.png"/>
          <p:cNvPicPr>
            <a:picLocks noChangeAspect="1" noChangeArrowheads="1"/>
          </p:cNvPicPr>
          <p:nvPr/>
        </p:nvPicPr>
        <p:blipFill>
          <a:blip r:embed="rId2" cstate="print"/>
          <a:srcRect l="25356" t="26104" r="52584" b="17773"/>
          <a:stretch>
            <a:fillRect/>
          </a:stretch>
        </p:blipFill>
        <p:spPr bwMode="auto">
          <a:xfrm>
            <a:off x="2123728" y="1340768"/>
            <a:ext cx="4320480" cy="5317514"/>
          </a:xfrm>
          <a:prstGeom prst="rect">
            <a:avLst/>
          </a:prstGeom>
          <a:noFill/>
        </p:spPr>
      </p:pic>
      <p:sp>
        <p:nvSpPr>
          <p:cNvPr id="7" name="Šípka doprava 6"/>
          <p:cNvSpPr/>
          <p:nvPr/>
        </p:nvSpPr>
        <p:spPr>
          <a:xfrm>
            <a:off x="0" y="5013176"/>
            <a:ext cx="4355976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3 páry končatín</a:t>
            </a:r>
            <a:endParaRPr lang="sk-SK" sz="3600" b="1" dirty="0"/>
          </a:p>
        </p:txBody>
      </p:sp>
      <p:sp>
        <p:nvSpPr>
          <p:cNvPr id="8" name="Šípka doprava 7"/>
          <p:cNvSpPr/>
          <p:nvPr/>
        </p:nvSpPr>
        <p:spPr>
          <a:xfrm>
            <a:off x="251520" y="2420888"/>
            <a:ext cx="3672408" cy="244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Svalstvo.</a:t>
            </a:r>
            <a:endParaRPr lang="sk-SK" sz="3200" dirty="0"/>
          </a:p>
        </p:txBody>
      </p:sp>
      <p:pic>
        <p:nvPicPr>
          <p:cNvPr id="9" name="Obrázok 8" descr="vce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8352928" cy="5185646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55576" y="5877272"/>
            <a:ext cx="213712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Lietajúci hmyz</a:t>
            </a:r>
            <a:endParaRPr lang="sk-SK" sz="2400" dirty="0"/>
          </a:p>
        </p:txBody>
      </p:sp>
      <p:sp>
        <p:nvSpPr>
          <p:cNvPr id="11" name="Šípka doprava 10"/>
          <p:cNvSpPr/>
          <p:nvPr/>
        </p:nvSpPr>
        <p:spPr>
          <a:xfrm>
            <a:off x="0" y="1988840"/>
            <a:ext cx="1619672" cy="14401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augustin_barcak_4378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1268760"/>
            <a:ext cx="7416824" cy="5562618"/>
          </a:xfrm>
          <a:prstGeom prst="rect">
            <a:avLst/>
          </a:prstGeom>
        </p:spPr>
      </p:pic>
      <p:sp>
        <p:nvSpPr>
          <p:cNvPr id="13" name="Šípka doprava 12"/>
          <p:cNvSpPr/>
          <p:nvPr/>
        </p:nvSpPr>
        <p:spPr>
          <a:xfrm>
            <a:off x="1043608" y="4077072"/>
            <a:ext cx="3744416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krovky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Bruško: </a:t>
            </a:r>
            <a:endParaRPr lang="sk-SK" b="1" dirty="0"/>
          </a:p>
        </p:txBody>
      </p:sp>
      <p:pic>
        <p:nvPicPr>
          <p:cNvPr id="4" name="Picture 3" descr="C:\Users\Renáta\Pictures\Stavba tela hmyz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617" y="1988840"/>
            <a:ext cx="8335329" cy="403244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5364088" y="5301208"/>
            <a:ext cx="1872208" cy="1152128"/>
          </a:xfrm>
          <a:prstGeom prst="straightConnector1">
            <a:avLst/>
          </a:prstGeom>
          <a:ln w="825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267744" y="6093296"/>
            <a:ext cx="325922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Kopulačný orgán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85720" y="357182"/>
            <a:ext cx="8215370" cy="30006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Vzdušnice</a:t>
            </a:r>
            <a:r>
              <a:rPr lang="sk-SK" dirty="0" smtClean="0">
                <a:latin typeface="Arial Black" pitchFamily="34" charset="0"/>
              </a:rPr>
              <a:t> - trubičky, ktoré umožňujú dýchanie.</a:t>
            </a:r>
          </a:p>
          <a:p>
            <a:r>
              <a:rPr lang="sk-SK" dirty="0" smtClean="0">
                <a:latin typeface="Arial Black" pitchFamily="34" charset="0"/>
              </a:rPr>
              <a:t>  </a:t>
            </a:r>
          </a:p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Otvorená obehová sústava</a:t>
            </a:r>
            <a:r>
              <a:rPr lang="sk-SK" dirty="0" smtClean="0">
                <a:latin typeface="Arial Black" pitchFamily="34" charset="0"/>
              </a:rPr>
              <a:t>, pohyb krvi umožňuje srdce.</a:t>
            </a:r>
          </a:p>
          <a:p>
            <a:endParaRPr lang="sk-SK" dirty="0" smtClean="0">
              <a:latin typeface="Arial Black" pitchFamily="34" charset="0"/>
            </a:endParaRPr>
          </a:p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Tráviaca sústava</a:t>
            </a:r>
            <a:r>
              <a:rPr lang="sk-SK" dirty="0" smtClean="0">
                <a:latin typeface="Arial Black" pitchFamily="34" charset="0"/>
              </a:rPr>
              <a:t>: ústny otvor - žalúdok - črevo - análny otvor.</a:t>
            </a:r>
          </a:p>
          <a:p>
            <a:endParaRPr lang="sk-SK" dirty="0" smtClean="0">
              <a:latin typeface="Arial Black" pitchFamily="34" charset="0"/>
            </a:endParaRPr>
          </a:p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Vylučovaciu sústavu </a:t>
            </a:r>
            <a:r>
              <a:rPr lang="sk-SK" dirty="0" smtClean="0">
                <a:latin typeface="Arial Black" pitchFamily="34" charset="0"/>
              </a:rPr>
              <a:t>tvorí vejár trubičiek ústiacich do tráviacej rúry. </a:t>
            </a:r>
          </a:p>
          <a:p>
            <a:endParaRPr lang="sk-SK" dirty="0">
              <a:latin typeface="Arial Black" pitchFamily="34" charset="0"/>
            </a:endParaRPr>
          </a:p>
          <a:p>
            <a:r>
              <a:rPr lang="sk-SK" dirty="0" err="1" smtClean="0">
                <a:solidFill>
                  <a:srgbClr val="C00000"/>
                </a:solidFill>
                <a:latin typeface="Arial Black" pitchFamily="34" charset="0"/>
              </a:rPr>
              <a:t>Rebríčková</a:t>
            </a:r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 nervová sústava </a:t>
            </a:r>
            <a:r>
              <a:rPr lang="sk-SK" dirty="0" smtClean="0">
                <a:latin typeface="Arial Black" pitchFamily="34" charset="0"/>
              </a:rPr>
              <a:t>- umožňuje inštinktívne správanie.</a:t>
            </a:r>
          </a:p>
          <a:p>
            <a:endParaRPr lang="sk-SK" dirty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 smtClean="0">
              <a:latin typeface="Arial Black" pitchFamily="34" charset="0"/>
            </a:endParaRPr>
          </a:p>
          <a:p>
            <a:endParaRPr lang="sk-SK" dirty="0">
              <a:latin typeface="Arial Black" pitchFamily="34" charset="0"/>
            </a:endParaRPr>
          </a:p>
        </p:txBody>
      </p:sp>
      <p:pic>
        <p:nvPicPr>
          <p:cNvPr id="5" name="Picture 4" descr="C:\Users\Renáta\Pictures\hmyt anatóm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906" y="3284983"/>
            <a:ext cx="5777094" cy="3282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2" descr="http://upload.wikimedia.org/wikipedia/commons/thumb/a/a3/Bee_Squirt.gif/250px-Bee_Squir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000504"/>
            <a:ext cx="2809878" cy="227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Rozmnožovacia sústava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File:Aeshna cyanea freshly slipped 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643998" cy="888232"/>
          </a:xfrm>
          <a:prstGeom prst="rect">
            <a:avLst/>
          </a:prstGeom>
          <a:noFill/>
        </p:spPr>
      </p:pic>
      <p:pic>
        <p:nvPicPr>
          <p:cNvPr id="5" name="Picture 5" descr="C:\Users\Renáta\Pictures\Neúplná preme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05" y="2780928"/>
            <a:ext cx="4602685" cy="3452014"/>
          </a:xfrm>
          <a:prstGeom prst="rect">
            <a:avLst/>
          </a:prstGeom>
          <a:noFill/>
        </p:spPr>
      </p:pic>
      <p:pic>
        <p:nvPicPr>
          <p:cNvPr id="6" name="Picture 6" descr="C:\Users\Renáta\Pictures\Úplná premen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8310" y="2708920"/>
            <a:ext cx="4525690" cy="339426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214414" y="6237312"/>
            <a:ext cx="235745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NEÚPLNÁ PREMENA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643570" y="6357958"/>
            <a:ext cx="235745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ÚPLNÁ PREMENA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Zmyslová sústava:</a:t>
            </a:r>
            <a:endParaRPr lang="sk-SK" dirty="0"/>
          </a:p>
        </p:txBody>
      </p:sp>
      <p:pic>
        <p:nvPicPr>
          <p:cNvPr id="4" name="Picture 2" descr="Worlds Wackiest Insect Eyes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66"/>
            <a:ext cx="4333872" cy="3926489"/>
          </a:xfrm>
          <a:prstGeom prst="rect">
            <a:avLst/>
          </a:prstGeom>
          <a:noFill/>
        </p:spPr>
      </p:pic>
      <p:pic>
        <p:nvPicPr>
          <p:cNvPr id="5" name="Picture 4" descr="Worlds Wackiest Insect Eyes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714488"/>
            <a:ext cx="3500430" cy="3220396"/>
          </a:xfrm>
          <a:prstGeom prst="rect">
            <a:avLst/>
          </a:prstGeom>
          <a:noFill/>
        </p:spPr>
      </p:pic>
      <p:pic>
        <p:nvPicPr>
          <p:cNvPr id="6" name="Picture 6" descr="Worlds Wackiest Insect Eyes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000504"/>
            <a:ext cx="3765251" cy="2643206"/>
          </a:xfrm>
          <a:prstGeom prst="rect">
            <a:avLst/>
          </a:prstGeom>
          <a:noFill/>
        </p:spPr>
      </p:pic>
      <p:pic>
        <p:nvPicPr>
          <p:cNvPr id="9" name="Zástupný symbol obsahu 6" descr="529-sm-obr1-pohled-slozenym-okem-hmyzu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 b="10956"/>
          <a:stretch>
            <a:fillRect/>
          </a:stretch>
        </p:blipFill>
        <p:spPr>
          <a:xfrm>
            <a:off x="971600" y="476672"/>
            <a:ext cx="6845978" cy="57606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Dobre vyvinutý inštinkt !!!</a:t>
            </a:r>
            <a:endParaRPr lang="sk-SK" dirty="0"/>
          </a:p>
        </p:txBody>
      </p:sp>
      <p:pic>
        <p:nvPicPr>
          <p:cNvPr id="4" name="Zástupný symbol obsahu 3" descr="termiti_jako_sebevra_edn__atent_tn_ci_501f7093d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3" y="1268760"/>
            <a:ext cx="8183265" cy="489654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146</Words>
  <Application>Microsoft Office PowerPoint</Application>
  <PresentationFormat>Prezentácia na obrazovke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Technický</vt:lpstr>
      <vt:lpstr>Článkonožce - hmyz</vt:lpstr>
      <vt:lpstr>Snímka 2</vt:lpstr>
      <vt:lpstr>Hlava:</vt:lpstr>
      <vt:lpstr>Hruď:</vt:lpstr>
      <vt:lpstr>Bruško: </vt:lpstr>
      <vt:lpstr>Snímka 6</vt:lpstr>
      <vt:lpstr>Rozmnožovacia sústava</vt:lpstr>
      <vt:lpstr>Zmyslová sústava:</vt:lpstr>
      <vt:lpstr>Dobre vyvinutý inštinkt !!!</vt:lpstr>
      <vt:lpstr>Snímka 10</vt:lpstr>
      <vt:lpstr>Snímka 11</vt:lpstr>
      <vt:lpstr>Komunikácia:</vt:lpstr>
      <vt:lpstr>Snímka 13</vt:lpstr>
      <vt:lpstr>Mimikry:</vt:lpstr>
      <vt:lpstr>Zástupcovia:</vt:lpstr>
      <vt:lpstr>Fixácia: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hmyz</dc:title>
  <dc:creator>PC</dc:creator>
  <cp:lastModifiedBy>PC</cp:lastModifiedBy>
  <cp:revision>47</cp:revision>
  <dcterms:created xsi:type="dcterms:W3CDTF">2014-10-13T02:26:43Z</dcterms:created>
  <dcterms:modified xsi:type="dcterms:W3CDTF">2014-10-13T03:13:19Z</dcterms:modified>
</cp:coreProperties>
</file>