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0" r:id="rId5"/>
    <p:sldId id="261" r:id="rId6"/>
    <p:sldId id="262" r:id="rId7"/>
    <p:sldId id="263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DBFF"/>
    <a:srgbClr val="51DB93"/>
    <a:srgbClr val="000000"/>
    <a:srgbClr val="BDE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9" autoAdjust="0"/>
    <p:restoredTop sz="94660"/>
  </p:normalViewPr>
  <p:slideViewPr>
    <p:cSldViewPr>
      <p:cViewPr>
        <p:scale>
          <a:sx n="70" d="100"/>
          <a:sy n="70" d="100"/>
        </p:scale>
        <p:origin x="-33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F89A-34E7-4180-B87B-9704CFA32151}" type="datetimeFigureOut">
              <a:rPr lang="sk-SK" smtClean="0"/>
              <a:pPr/>
              <a:t>12. 12. 2012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8BA2A-CF26-440B-926D-194C243B1ED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F89A-34E7-4180-B87B-9704CFA32151}" type="datetimeFigureOut">
              <a:rPr lang="sk-SK" smtClean="0"/>
              <a:pPr/>
              <a:t>12. 12. 2012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8BA2A-CF26-440B-926D-194C243B1ED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F89A-34E7-4180-B87B-9704CFA32151}" type="datetimeFigureOut">
              <a:rPr lang="sk-SK" smtClean="0"/>
              <a:pPr/>
              <a:t>12. 12. 2012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8BA2A-CF26-440B-926D-194C243B1ED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F89A-34E7-4180-B87B-9704CFA32151}" type="datetimeFigureOut">
              <a:rPr lang="sk-SK" smtClean="0"/>
              <a:pPr/>
              <a:t>12. 12. 2012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8BA2A-CF26-440B-926D-194C243B1ED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F89A-34E7-4180-B87B-9704CFA32151}" type="datetimeFigureOut">
              <a:rPr lang="sk-SK" smtClean="0"/>
              <a:pPr/>
              <a:t>12. 12. 2012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8BA2A-CF26-440B-926D-194C243B1ED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F89A-34E7-4180-B87B-9704CFA32151}" type="datetimeFigureOut">
              <a:rPr lang="sk-SK" smtClean="0"/>
              <a:pPr/>
              <a:t>12. 12. 2012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8BA2A-CF26-440B-926D-194C243B1ED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F89A-34E7-4180-B87B-9704CFA32151}" type="datetimeFigureOut">
              <a:rPr lang="sk-SK" smtClean="0"/>
              <a:pPr/>
              <a:t>12. 12. 2012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8BA2A-CF26-440B-926D-194C243B1ED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F89A-34E7-4180-B87B-9704CFA32151}" type="datetimeFigureOut">
              <a:rPr lang="sk-SK" smtClean="0"/>
              <a:pPr/>
              <a:t>12. 12. 2012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8BA2A-CF26-440B-926D-194C243B1ED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F89A-34E7-4180-B87B-9704CFA32151}" type="datetimeFigureOut">
              <a:rPr lang="sk-SK" smtClean="0"/>
              <a:pPr/>
              <a:t>12. 12. 2012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8BA2A-CF26-440B-926D-194C243B1ED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F89A-34E7-4180-B87B-9704CFA32151}" type="datetimeFigureOut">
              <a:rPr lang="sk-SK" smtClean="0"/>
              <a:pPr/>
              <a:t>12. 12. 2012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8BA2A-CF26-440B-926D-194C243B1ED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F89A-34E7-4180-B87B-9704CFA32151}" type="datetimeFigureOut">
              <a:rPr lang="sk-SK" smtClean="0"/>
              <a:pPr/>
              <a:t>12. 12. 2012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8BA2A-CF26-440B-926D-194C243B1ED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9F89A-34E7-4180-B87B-9704CFA32151}" type="datetimeFigureOut">
              <a:rPr lang="sk-SK" smtClean="0"/>
              <a:pPr/>
              <a:t>12. 12. 2012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8BA2A-CF26-440B-926D-194C243B1EDD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297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82792"/>
          </a:xfrm>
          <a:gradFill flip="none" rotWithShape="1">
            <a:gsLst>
              <a:gs pos="0">
                <a:srgbClr val="0070C0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4400000" scaled="0"/>
            <a:tileRect/>
          </a:gradFill>
          <a:effectLst>
            <a:outerShdw blurRad="127000" dist="2540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sk-SK" sz="8000" b="1" dirty="0" smtClean="0">
                <a:ln w="28575">
                  <a:solidFill>
                    <a:schemeClr val="tx1"/>
                  </a:solidFill>
                </a:ln>
                <a:solidFill>
                  <a:schemeClr val="accent6"/>
                </a:solidFill>
                <a:latin typeface="Comic Sans MS" pitchFamily="66" charset="0"/>
              </a:rPr>
              <a:t>Kyslík   O</a:t>
            </a:r>
            <a:r>
              <a:rPr lang="sk-SK" sz="8000" b="1" baseline="-25000" dirty="0" smtClean="0">
                <a:ln w="28575">
                  <a:solidFill>
                    <a:schemeClr val="tx1"/>
                  </a:solidFill>
                </a:ln>
                <a:solidFill>
                  <a:schemeClr val="accent6"/>
                </a:solidFill>
                <a:latin typeface="Comic Sans MS" pitchFamily="66" charset="0"/>
              </a:rPr>
              <a:t>2</a:t>
            </a:r>
            <a:endParaRPr lang="sk-SK" sz="8000" b="1" dirty="0">
              <a:ln w="28575">
                <a:solidFill>
                  <a:schemeClr val="tx1"/>
                </a:solidFill>
              </a:ln>
              <a:solidFill>
                <a:schemeClr val="accent6"/>
              </a:solidFill>
              <a:latin typeface="Comic Sans MS" pitchFamily="66" charset="0"/>
            </a:endParaRPr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457200" y="2714620"/>
            <a:ext cx="8229600" cy="3411543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7" name="Obrázek 6" descr="3_03-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3" y="3000372"/>
            <a:ext cx="5368757" cy="3543109"/>
          </a:xfrm>
          <a:prstGeom prst="rect">
            <a:avLst/>
          </a:prstGeom>
          <a:effectLst>
            <a:outerShdw blurRad="127000" dist="2540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Obrázek 23" descr="ohen_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199" y="3000372"/>
            <a:ext cx="2786082" cy="3500438"/>
          </a:xfrm>
          <a:prstGeom prst="rect">
            <a:avLst/>
          </a:prstGeom>
          <a:effectLst>
            <a:outerShdw blurRad="127000" dist="2540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5404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/>
          <a:lstStyle/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     </a:t>
            </a:r>
            <a:r>
              <a:rPr lang="sk-SK" sz="4000" dirty="0" smtClean="0">
                <a:latin typeface="Comic Sans MS" pitchFamily="66" charset="0"/>
              </a:rPr>
              <a:t>Ďakujem za pozornosť</a:t>
            </a:r>
          </a:p>
          <a:p>
            <a:pPr>
              <a:buNone/>
            </a:pPr>
            <a:endParaRPr lang="sk-SK" sz="4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sk-SK" sz="4000"/>
              <a:t> </a:t>
            </a:r>
            <a:r>
              <a:rPr lang="sk-SK" sz="4000" smtClean="0"/>
              <a:t>     </a:t>
            </a:r>
            <a:endParaRPr lang="sk-SK" sz="2400" dirty="0" smtClean="0">
              <a:latin typeface="Comic Sans MS" pitchFamily="66" charset="0"/>
            </a:endParaRPr>
          </a:p>
        </p:txBody>
      </p:sp>
      <p:pic>
        <p:nvPicPr>
          <p:cNvPr id="6" name="Obrázek 5" descr="kvet 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8" y="4429132"/>
            <a:ext cx="1619250" cy="1143000"/>
          </a:xfrm>
          <a:prstGeom prst="rect">
            <a:avLst/>
          </a:prstGeom>
        </p:spPr>
      </p:pic>
      <p:sp>
        <p:nvSpPr>
          <p:cNvPr id="5" name="Mrak 4">
            <a:hlinkClick r:id="" action="ppaction://hlinkshowjump?jump=previousslide"/>
          </p:cNvPr>
          <p:cNvSpPr/>
          <p:nvPr/>
        </p:nvSpPr>
        <p:spPr>
          <a:xfrm>
            <a:off x="214282" y="6143644"/>
            <a:ext cx="785818" cy="557210"/>
          </a:xfrm>
          <a:prstGeom prst="cloud">
            <a:avLst/>
          </a:prstGeom>
          <a:solidFill>
            <a:srgbClr val="00B0F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dpis 10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0070C0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4400000" scaled="0"/>
          </a:gradFill>
          <a:ln w="57150">
            <a:solidFill>
              <a:schemeClr val="accent6"/>
            </a:solidFill>
          </a:ln>
          <a:effectLst/>
        </p:spPr>
        <p:txBody>
          <a:bodyPr>
            <a:normAutofit/>
          </a:bodyPr>
          <a:lstStyle/>
          <a:p>
            <a:r>
              <a:rPr lang="sk-SK" sz="6000" b="1" dirty="0" smtClean="0">
                <a:ln w="28575">
                  <a:solidFill>
                    <a:schemeClr val="tx1"/>
                  </a:solidFill>
                </a:ln>
                <a:solidFill>
                  <a:schemeClr val="accent6"/>
                </a:solidFill>
                <a:latin typeface="Comic Sans MS" pitchFamily="66" charset="0"/>
              </a:rPr>
              <a:t>Výskyt</a:t>
            </a:r>
            <a:r>
              <a:rPr lang="sk-SK" sz="6000" b="1" dirty="0" smtClean="0">
                <a:ln w="28575">
                  <a:solidFill>
                    <a:schemeClr val="tx1"/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endParaRPr lang="sk-SK" sz="6000" b="1" dirty="0">
              <a:ln w="28575">
                <a:solidFill>
                  <a:schemeClr val="tx1"/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2" name="Zástupný symbol pro obsah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sk-SK" dirty="0" smtClean="0">
                <a:latin typeface="Comic Sans MS" pitchFamily="66" charset="0"/>
              </a:rPr>
              <a:t>je súčasťou  vzduchu</a:t>
            </a:r>
          </a:p>
          <a:p>
            <a:pPr>
              <a:buFont typeface="Wingdings" pitchFamily="2" charset="2"/>
              <a:buChar char="v"/>
            </a:pPr>
            <a:r>
              <a:rPr lang="sk-SK" dirty="0" smtClean="0">
                <a:latin typeface="Comic Sans MS" pitchFamily="66" charset="0"/>
              </a:rPr>
              <a:t>v zlúčeninách s inými prvkami, najmä ako voda</a:t>
            </a:r>
            <a:endParaRPr lang="sk-SK" dirty="0">
              <a:latin typeface="Comic Sans MS" pitchFamily="66" charset="0"/>
            </a:endParaRPr>
          </a:p>
        </p:txBody>
      </p:sp>
      <p:pic>
        <p:nvPicPr>
          <p:cNvPr id="14" name="Obrázek 13" descr="voda 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88" y="3786190"/>
            <a:ext cx="3514732" cy="2781640"/>
          </a:xfrm>
          <a:prstGeom prst="rect">
            <a:avLst/>
          </a:prstGeom>
        </p:spPr>
      </p:pic>
      <p:pic>
        <p:nvPicPr>
          <p:cNvPr id="15" name="Obrázek 14" descr="seg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818" y="3286124"/>
            <a:ext cx="2793116" cy="2865354"/>
          </a:xfrm>
          <a:prstGeom prst="rect">
            <a:avLst/>
          </a:prstGeom>
          <a:ln w="57150">
            <a:solidFill>
              <a:schemeClr val="accent6"/>
            </a:solidFill>
          </a:ln>
          <a:effectLst/>
        </p:spPr>
      </p:pic>
      <p:pic>
        <p:nvPicPr>
          <p:cNvPr id="13" name="Obrázek 12" descr="vod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414" y="3357562"/>
            <a:ext cx="2714644" cy="2837529"/>
          </a:xfrm>
          <a:prstGeom prst="rect">
            <a:avLst/>
          </a:prstGeom>
          <a:ln w="57150">
            <a:solidFill>
              <a:schemeClr val="accent6"/>
            </a:solidFill>
          </a:ln>
          <a:effectLst/>
        </p:spPr>
      </p:pic>
      <p:sp>
        <p:nvSpPr>
          <p:cNvPr id="7" name="Mrak 6">
            <a:hlinkClick r:id="" action="ppaction://hlinkshowjump?jump=previousslide"/>
          </p:cNvPr>
          <p:cNvSpPr/>
          <p:nvPr/>
        </p:nvSpPr>
        <p:spPr>
          <a:xfrm>
            <a:off x="214282" y="6143644"/>
            <a:ext cx="785818" cy="557210"/>
          </a:xfrm>
          <a:prstGeom prst="cloud">
            <a:avLst/>
          </a:prstGeom>
          <a:solidFill>
            <a:srgbClr val="00B0F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0070C0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4400000" scaled="0"/>
          </a:gradFill>
          <a:ln w="57150">
            <a:solidFill>
              <a:schemeClr val="accent6"/>
            </a:solidFill>
          </a:ln>
          <a:effectLst/>
        </p:spPr>
        <p:txBody>
          <a:bodyPr>
            <a:normAutofit/>
          </a:bodyPr>
          <a:lstStyle/>
          <a:p>
            <a:r>
              <a:rPr lang="sk-SK" sz="6000" b="1" dirty="0" smtClean="0">
                <a:ln w="28575">
                  <a:solidFill>
                    <a:schemeClr val="tx1"/>
                  </a:solidFill>
                </a:ln>
                <a:solidFill>
                  <a:schemeClr val="accent6"/>
                </a:solidFill>
                <a:latin typeface="Comic Sans MS" pitchFamily="66" charset="0"/>
              </a:rPr>
              <a:t>Postavenie v PSP</a:t>
            </a:r>
            <a:endParaRPr lang="sk-SK" sz="6000" b="1" dirty="0">
              <a:ln w="28575">
                <a:solidFill>
                  <a:schemeClr val="tx1"/>
                </a:solidFill>
              </a:ln>
              <a:solidFill>
                <a:schemeClr val="accent6"/>
              </a:solidFill>
              <a:latin typeface="Comic Sans MS" pitchFamily="66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sk-SK" dirty="0" smtClean="0">
                <a:latin typeface="Comic Sans MS" pitchFamily="66" charset="0"/>
              </a:rPr>
              <a:t>protónové číslo kyslíka je 8</a:t>
            </a:r>
          </a:p>
          <a:p>
            <a:pPr>
              <a:buFont typeface="Wingdings" pitchFamily="2" charset="2"/>
              <a:buChar char="v"/>
            </a:pPr>
            <a:r>
              <a:rPr lang="sk-SK" dirty="0" smtClean="0">
                <a:latin typeface="Comic Sans MS" pitchFamily="66" charset="0"/>
              </a:rPr>
              <a:t>nachádza sa v 2. perióde a v VI.A podskupine</a:t>
            </a:r>
          </a:p>
          <a:p>
            <a:pPr>
              <a:buFont typeface="Wingdings" pitchFamily="2" charset="2"/>
              <a:buChar char="v"/>
            </a:pPr>
            <a:r>
              <a:rPr lang="sk-SK" dirty="0" smtClean="0">
                <a:latin typeface="Comic Sans MS" pitchFamily="66" charset="0"/>
              </a:rPr>
              <a:t>jeho obal sa skladá z dvoch vrstiev</a:t>
            </a:r>
          </a:p>
          <a:p>
            <a:pPr>
              <a:buFont typeface="Wingdings" pitchFamily="2" charset="2"/>
              <a:buChar char="v"/>
            </a:pPr>
            <a:r>
              <a:rPr lang="sk-SK" dirty="0" smtClean="0">
                <a:latin typeface="Comic Sans MS" pitchFamily="66" charset="0"/>
              </a:rPr>
              <a:t>na valenčnej                                  vrstve má                                              6 elektrónov</a:t>
            </a:r>
          </a:p>
          <a:p>
            <a:pPr>
              <a:buFont typeface="Wingdings" pitchFamily="2" charset="2"/>
              <a:buChar char="v"/>
            </a:pPr>
            <a:endParaRPr lang="sk-SK" dirty="0" smtClean="0">
              <a:latin typeface="Comic Sans MS" pitchFamily="66" charset="0"/>
            </a:endParaRPr>
          </a:p>
          <a:p>
            <a:pPr>
              <a:buNone/>
            </a:pPr>
            <a:endParaRPr lang="sk-SK" dirty="0" smtClean="0">
              <a:latin typeface="Comic Sans MS" pitchFamily="66" charset="0"/>
            </a:endParaRPr>
          </a:p>
          <a:p>
            <a:pPr>
              <a:buNone/>
            </a:pPr>
            <a:endParaRPr lang="sk-SK" dirty="0">
              <a:latin typeface="Comic Sans MS" pitchFamily="66" charset="0"/>
            </a:endParaRPr>
          </a:p>
        </p:txBody>
      </p:sp>
      <p:pic>
        <p:nvPicPr>
          <p:cNvPr id="5" name="Obrázek 4" descr="atom kyslik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826" y="3929066"/>
            <a:ext cx="2143139" cy="2453655"/>
          </a:xfrm>
          <a:prstGeom prst="rect">
            <a:avLst/>
          </a:prstGeom>
          <a:ln w="57150">
            <a:solidFill>
              <a:schemeClr val="accent6"/>
            </a:solidFill>
          </a:ln>
          <a:effectLst/>
        </p:spPr>
      </p:pic>
      <p:pic>
        <p:nvPicPr>
          <p:cNvPr id="8" name="Obrázek 7" descr="atom kyslik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2" y="3929066"/>
            <a:ext cx="2500330" cy="2500330"/>
          </a:xfrm>
          <a:prstGeom prst="rect">
            <a:avLst/>
          </a:prstGeom>
          <a:ln w="57150">
            <a:solidFill>
              <a:schemeClr val="accent6"/>
            </a:solidFill>
          </a:ln>
          <a:effectLst/>
        </p:spPr>
      </p:pic>
      <p:sp>
        <p:nvSpPr>
          <p:cNvPr id="6" name="Mrak 5">
            <a:hlinkClick r:id="" action="ppaction://hlinkshowjump?jump=previousslide"/>
          </p:cNvPr>
          <p:cNvSpPr/>
          <p:nvPr/>
        </p:nvSpPr>
        <p:spPr>
          <a:xfrm>
            <a:off x="214282" y="6143644"/>
            <a:ext cx="785818" cy="557210"/>
          </a:xfrm>
          <a:prstGeom prst="cloud">
            <a:avLst/>
          </a:prstGeom>
          <a:solidFill>
            <a:srgbClr val="00B0F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0070C0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4400000" scaled="0"/>
          </a:gradFill>
          <a:ln w="57150">
            <a:solidFill>
              <a:schemeClr val="accent4">
                <a:lumMod val="75000"/>
              </a:schemeClr>
            </a:solidFill>
          </a:ln>
          <a:effectLst/>
        </p:spPr>
        <p:txBody>
          <a:bodyPr>
            <a:normAutofit/>
          </a:bodyPr>
          <a:lstStyle/>
          <a:p>
            <a:r>
              <a:rPr lang="sk-SK" sz="6600" b="1" dirty="0" smtClean="0">
                <a:ln w="28575" cap="rnd">
                  <a:solidFill>
                    <a:schemeClr val="tx1"/>
                  </a:solidFill>
                </a:ln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Vlastnosti</a:t>
            </a:r>
            <a:r>
              <a:rPr lang="sk-SK" sz="6600" b="1" dirty="0" smtClean="0">
                <a:ln w="28575" cap="rnd">
                  <a:solidFill>
                    <a:schemeClr val="tx1"/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endParaRPr lang="sk-SK" sz="6600" b="1" dirty="0">
              <a:ln w="28575" cap="rnd">
                <a:solidFill>
                  <a:schemeClr val="tx1"/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sk-SK" dirty="0" smtClean="0">
                <a:latin typeface="Comic Sans MS" pitchFamily="66" charset="0"/>
              </a:rPr>
              <a:t>nehorí, ale podporuje horenie</a:t>
            </a:r>
          </a:p>
          <a:p>
            <a:pPr>
              <a:buFont typeface="Wingdings" pitchFamily="2" charset="2"/>
              <a:buChar char="v"/>
            </a:pPr>
            <a:r>
              <a:rPr lang="sk-SK" dirty="0" smtClean="0">
                <a:latin typeface="Comic Sans MS" pitchFamily="66" charset="0"/>
              </a:rPr>
              <a:t>bezfarebný plyn, bez zápachu</a:t>
            </a:r>
          </a:p>
          <a:p>
            <a:pPr>
              <a:buFont typeface="Wingdings" pitchFamily="2" charset="2"/>
              <a:buChar char="v"/>
            </a:pPr>
            <a:r>
              <a:rPr lang="sk-SK" dirty="0" smtClean="0">
                <a:latin typeface="Comic Sans MS" pitchFamily="66" charset="0"/>
              </a:rPr>
              <a:t>tvorí dvojatómové molekuly</a:t>
            </a:r>
            <a:endParaRPr lang="sk-SK" dirty="0">
              <a:latin typeface="Comic Sans MS" pitchFamily="66" charset="0"/>
            </a:endParaRPr>
          </a:p>
        </p:txBody>
      </p:sp>
      <p:pic>
        <p:nvPicPr>
          <p:cNvPr id="7" name="Obrázek 6" descr="[obrazky.4ever.sk] zima 105355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6" y="3500438"/>
            <a:ext cx="3857620" cy="2893215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  <a:effectLst/>
        </p:spPr>
      </p:pic>
      <p:pic>
        <p:nvPicPr>
          <p:cNvPr id="8" name="Obrázek 7" descr="t-dioxyg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60" y="4071942"/>
            <a:ext cx="1428760" cy="2286016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  <a:effectLst/>
        </p:spPr>
      </p:pic>
      <p:sp>
        <p:nvSpPr>
          <p:cNvPr id="6" name="Mrak 5">
            <a:hlinkClick r:id="" action="ppaction://hlinkshowjump?jump=previousslide"/>
          </p:cNvPr>
          <p:cNvSpPr/>
          <p:nvPr/>
        </p:nvSpPr>
        <p:spPr>
          <a:xfrm>
            <a:off x="214282" y="6143644"/>
            <a:ext cx="785818" cy="557210"/>
          </a:xfrm>
          <a:prstGeom prst="cloud">
            <a:avLst/>
          </a:prstGeom>
          <a:solidFill>
            <a:srgbClr val="00B0F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0070C0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4400000" scaled="0"/>
          </a:gradFill>
          <a:ln w="57150">
            <a:solidFill>
              <a:schemeClr val="accent4">
                <a:lumMod val="75000"/>
              </a:schemeClr>
            </a:solidFill>
          </a:ln>
          <a:effectLst/>
        </p:spPr>
        <p:txBody>
          <a:bodyPr>
            <a:normAutofit/>
          </a:bodyPr>
          <a:lstStyle/>
          <a:p>
            <a:r>
              <a:rPr lang="sk-SK" sz="6000" b="1" dirty="0" smtClean="0">
                <a:ln w="28575">
                  <a:solidFill>
                    <a:schemeClr val="tx1"/>
                  </a:solidFill>
                </a:ln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Ozón  O</a:t>
            </a:r>
            <a:r>
              <a:rPr lang="sk-SK" sz="6000" b="1" baseline="-25000" dirty="0" smtClean="0">
                <a:ln w="28575">
                  <a:solidFill>
                    <a:schemeClr val="tx1"/>
                  </a:solidFill>
                </a:ln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3</a:t>
            </a:r>
            <a:endParaRPr lang="sk-SK" sz="6000" b="1" baseline="-25000" dirty="0">
              <a:ln w="28575">
                <a:solidFill>
                  <a:schemeClr val="tx1"/>
                </a:solidFill>
              </a:ln>
              <a:solidFill>
                <a:schemeClr val="accent4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sk-SK" dirty="0" smtClean="0">
                <a:latin typeface="Comic Sans MS" pitchFamily="66" charset="0"/>
              </a:rPr>
              <a:t>trojatómová molekula kyslíka</a:t>
            </a:r>
          </a:p>
          <a:p>
            <a:pPr>
              <a:buFont typeface="Wingdings" pitchFamily="2" charset="2"/>
              <a:buChar char="v"/>
            </a:pPr>
            <a:r>
              <a:rPr lang="sk-SK" dirty="0" smtClean="0">
                <a:latin typeface="Comic Sans MS" pitchFamily="66" charset="0"/>
              </a:rPr>
              <a:t>má slabý zápach po cesnaku</a:t>
            </a:r>
          </a:p>
          <a:p>
            <a:pPr>
              <a:buFont typeface="Wingdings" pitchFamily="2" charset="2"/>
              <a:buChar char="v"/>
            </a:pPr>
            <a:r>
              <a:rPr lang="sk-SK" dirty="0" smtClean="0">
                <a:latin typeface="Comic Sans MS" pitchFamily="66" charset="0"/>
              </a:rPr>
              <a:t>vzniká počas búrok</a:t>
            </a:r>
          </a:p>
          <a:p>
            <a:pPr>
              <a:buFont typeface="Wingdings" pitchFamily="2" charset="2"/>
              <a:buChar char="v"/>
            </a:pPr>
            <a:r>
              <a:rPr lang="sk-SK" dirty="0" smtClean="0">
                <a:latin typeface="Comic Sans MS" pitchFamily="66" charset="0"/>
              </a:rPr>
              <a:t>pri zváraní</a:t>
            </a:r>
          </a:p>
          <a:p>
            <a:pPr>
              <a:buFont typeface="Wingdings" pitchFamily="2" charset="2"/>
              <a:buChar char="v"/>
            </a:pPr>
            <a:r>
              <a:rPr lang="sk-SK" dirty="0" smtClean="0">
                <a:latin typeface="Comic Sans MS" pitchFamily="66" charset="0"/>
              </a:rPr>
              <a:t>vo fotokopírovacích strojoch</a:t>
            </a:r>
          </a:p>
          <a:p>
            <a:pPr>
              <a:buFont typeface="Wingdings" pitchFamily="2" charset="2"/>
              <a:buChar char="v"/>
            </a:pPr>
            <a:r>
              <a:rPr lang="sk-SK" dirty="0" smtClean="0">
                <a:latin typeface="Comic Sans MS" pitchFamily="66" charset="0"/>
              </a:rPr>
              <a:t>nachádza sa v horných vrstvách atmosféry, tvorí </a:t>
            </a:r>
            <a:r>
              <a:rPr lang="sk-SK" b="1" dirty="0" smtClean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Comic Sans MS" pitchFamily="66" charset="0"/>
              </a:rPr>
              <a:t>ozónovú vrstvu</a:t>
            </a:r>
          </a:p>
          <a:p>
            <a:pPr>
              <a:buFont typeface="Wingdings" pitchFamily="2" charset="2"/>
              <a:buChar char="v"/>
            </a:pPr>
            <a:r>
              <a:rPr lang="sk-SK" dirty="0" smtClean="0">
                <a:latin typeface="Comic Sans MS" pitchFamily="66" charset="0"/>
              </a:rPr>
              <a:t> zachytáva škodlivé slnečné a kozmické žiarenie</a:t>
            </a:r>
          </a:p>
          <a:p>
            <a:pPr>
              <a:buNone/>
            </a:pPr>
            <a:endParaRPr lang="sk-SK" dirty="0">
              <a:latin typeface="Comic Sans MS" pitchFamily="66" charset="0"/>
            </a:endParaRPr>
          </a:p>
        </p:txBody>
      </p:sp>
      <p:pic>
        <p:nvPicPr>
          <p:cNvPr id="4" name="Obrázek 3" descr="200px-Ozone-3D-space-fill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60" y="2081680"/>
            <a:ext cx="2190752" cy="1566388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  <a:effectLst/>
        </p:spPr>
      </p:pic>
      <p:sp>
        <p:nvSpPr>
          <p:cNvPr id="5" name="Mrak 4">
            <a:hlinkClick r:id="" action="ppaction://hlinkshowjump?jump=previousslide"/>
          </p:cNvPr>
          <p:cNvSpPr/>
          <p:nvPr/>
        </p:nvSpPr>
        <p:spPr>
          <a:xfrm>
            <a:off x="214282" y="6143644"/>
            <a:ext cx="785818" cy="557210"/>
          </a:xfrm>
          <a:prstGeom prst="cloud">
            <a:avLst/>
          </a:prstGeom>
          <a:solidFill>
            <a:srgbClr val="00B0F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0070C0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4400000" scaled="0"/>
          </a:gradFill>
          <a:ln w="57150">
            <a:solidFill>
              <a:schemeClr val="accent6"/>
            </a:solidFill>
          </a:ln>
          <a:effectLst/>
        </p:spPr>
        <p:txBody>
          <a:bodyPr>
            <a:normAutofit/>
          </a:bodyPr>
          <a:lstStyle/>
          <a:p>
            <a:r>
              <a:rPr lang="sk-SK" sz="6000" b="1" dirty="0" smtClean="0">
                <a:ln w="28575">
                  <a:solidFill>
                    <a:schemeClr val="tx1"/>
                  </a:solidFill>
                </a:ln>
                <a:solidFill>
                  <a:schemeClr val="accent6"/>
                </a:solidFill>
                <a:latin typeface="Comic Sans MS" pitchFamily="66" charset="0"/>
              </a:rPr>
              <a:t>Ozónová vrstva</a:t>
            </a:r>
            <a:endParaRPr lang="sk-SK" sz="6000" b="1" dirty="0">
              <a:ln w="28575">
                <a:solidFill>
                  <a:schemeClr val="tx1"/>
                </a:solidFill>
              </a:ln>
              <a:solidFill>
                <a:schemeClr val="accent6"/>
              </a:solidFill>
              <a:latin typeface="Comic Sans MS" pitchFamily="66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sk-SK" dirty="0" smtClean="0">
                <a:latin typeface="Comic Sans MS" pitchFamily="66" charset="0"/>
              </a:rPr>
              <a:t>úbytok ozónovej vrstvy spôsobujú niektoré chemické látky, napríklad zlúčeniny chlóru a brómu ( </a:t>
            </a:r>
            <a:r>
              <a:rPr lang="sk-SK" dirty="0" err="1" smtClean="0">
                <a:latin typeface="Comic Sans MS" pitchFamily="66" charset="0"/>
              </a:rPr>
              <a:t>halóny</a:t>
            </a:r>
            <a:r>
              <a:rPr lang="sk-SK" dirty="0" smtClean="0">
                <a:latin typeface="Comic Sans MS" pitchFamily="66" charset="0"/>
              </a:rPr>
              <a:t> a freóny)</a:t>
            </a:r>
            <a:endParaRPr lang="sk-SK" dirty="0">
              <a:latin typeface="Comic Sans MS" pitchFamily="66" charset="0"/>
            </a:endParaRPr>
          </a:p>
        </p:txBody>
      </p:sp>
      <p:pic>
        <p:nvPicPr>
          <p:cNvPr id="4" name="Obrázek 3" descr="12-kysli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3786190"/>
            <a:ext cx="3595686" cy="2696765"/>
          </a:xfrm>
          <a:prstGeom prst="rect">
            <a:avLst/>
          </a:prstGeom>
          <a:ln w="57150">
            <a:solidFill>
              <a:schemeClr val="accent6"/>
            </a:solidFill>
          </a:ln>
          <a:effectLst/>
        </p:spPr>
      </p:pic>
      <p:pic>
        <p:nvPicPr>
          <p:cNvPr id="6" name="Obrázek 5" descr="Ozonova vrstv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85628">
            <a:off x="5609671" y="3966605"/>
            <a:ext cx="2071702" cy="2071702"/>
          </a:xfrm>
          <a:prstGeom prst="rect">
            <a:avLst/>
          </a:prstGeom>
          <a:ln w="57150">
            <a:solidFill>
              <a:schemeClr val="accent6"/>
            </a:solidFill>
          </a:ln>
          <a:effectLst/>
        </p:spPr>
      </p:pic>
      <p:sp>
        <p:nvSpPr>
          <p:cNvPr id="7" name="Mrak 6">
            <a:hlinkClick r:id="" action="ppaction://hlinkshowjump?jump=previousslide"/>
          </p:cNvPr>
          <p:cNvSpPr/>
          <p:nvPr/>
        </p:nvSpPr>
        <p:spPr>
          <a:xfrm>
            <a:off x="214282" y="6143644"/>
            <a:ext cx="785818" cy="557210"/>
          </a:xfrm>
          <a:prstGeom prst="cloud">
            <a:avLst/>
          </a:prstGeom>
          <a:solidFill>
            <a:srgbClr val="00B0F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0070C0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4400000" scaled="0"/>
          </a:gradFill>
          <a:ln w="57150">
            <a:solidFill>
              <a:schemeClr val="accent4">
                <a:lumMod val="75000"/>
              </a:schemeClr>
            </a:solidFill>
          </a:ln>
          <a:effectLst/>
        </p:spPr>
        <p:txBody>
          <a:bodyPr/>
          <a:lstStyle/>
          <a:p>
            <a:r>
              <a:rPr lang="sk-SK" b="1" dirty="0" smtClean="0">
                <a:ln w="28575">
                  <a:solidFill>
                    <a:schemeClr val="tx1"/>
                  </a:solidFill>
                </a:ln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Zlúčeniny kyslíka s vodíkom</a:t>
            </a:r>
            <a:endParaRPr lang="sk-SK" b="1" dirty="0">
              <a:ln w="28575">
                <a:solidFill>
                  <a:schemeClr val="tx1"/>
                </a:solidFill>
              </a:ln>
              <a:solidFill>
                <a:schemeClr val="accent4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sk-SK" dirty="0" smtClean="0">
                <a:latin typeface="Comic Sans MS" pitchFamily="66" charset="0"/>
              </a:rPr>
              <a:t>voda    H</a:t>
            </a:r>
            <a:r>
              <a:rPr lang="sk-SK" baseline="-25000" dirty="0" smtClean="0">
                <a:latin typeface="Comic Sans MS" pitchFamily="66" charset="0"/>
              </a:rPr>
              <a:t>2</a:t>
            </a:r>
            <a:r>
              <a:rPr lang="sk-SK" dirty="0" smtClean="0">
                <a:latin typeface="Comic Sans MS" pitchFamily="66" charset="0"/>
              </a:rPr>
              <a:t>O</a:t>
            </a:r>
          </a:p>
          <a:p>
            <a:pPr>
              <a:buFont typeface="Wingdings" pitchFamily="2" charset="2"/>
              <a:buChar char="v"/>
            </a:pPr>
            <a:endParaRPr lang="sk-SK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v"/>
            </a:pPr>
            <a:endParaRPr lang="sk-SK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v"/>
            </a:pPr>
            <a:endParaRPr lang="sk-SK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sk-SK" dirty="0" smtClean="0">
                <a:latin typeface="Comic Sans MS" pitchFamily="66" charset="0"/>
              </a:rPr>
              <a:t>peroxid vodíka H</a:t>
            </a:r>
            <a:r>
              <a:rPr lang="sk-SK" baseline="-25000" dirty="0" smtClean="0">
                <a:latin typeface="Comic Sans MS" pitchFamily="66" charset="0"/>
              </a:rPr>
              <a:t>2</a:t>
            </a:r>
            <a:r>
              <a:rPr lang="sk-SK" dirty="0" smtClean="0">
                <a:latin typeface="Comic Sans MS" pitchFamily="66" charset="0"/>
              </a:rPr>
              <a:t>O</a:t>
            </a:r>
            <a:r>
              <a:rPr lang="sk-SK" baseline="-25000" dirty="0" smtClean="0">
                <a:latin typeface="Comic Sans MS" pitchFamily="66" charset="0"/>
              </a:rPr>
              <a:t>2</a:t>
            </a:r>
            <a:r>
              <a:rPr lang="sk-SK" dirty="0" smtClean="0">
                <a:latin typeface="Comic Sans MS" pitchFamily="66" charset="0"/>
              </a:rPr>
              <a:t>  </a:t>
            </a:r>
            <a:endParaRPr lang="sk-SK" dirty="0">
              <a:latin typeface="Comic Sans MS" pitchFamily="66" charset="0"/>
            </a:endParaRPr>
          </a:p>
        </p:txBody>
      </p:sp>
      <p:pic>
        <p:nvPicPr>
          <p:cNvPr id="4" name="Obrázek 3" descr="H2O_(water_molecule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818" y="1928802"/>
            <a:ext cx="2500330" cy="1800237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  <a:effectLst/>
        </p:spPr>
      </p:pic>
      <p:pic>
        <p:nvPicPr>
          <p:cNvPr id="5" name="Obrázek 4" descr="peroxid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346" y="4695033"/>
            <a:ext cx="2721150" cy="1662925"/>
          </a:xfrm>
          <a:prstGeom prst="rect">
            <a:avLst/>
          </a:prstGeom>
          <a:effectLst/>
        </p:spPr>
      </p:pic>
      <p:pic>
        <p:nvPicPr>
          <p:cNvPr id="6" name="Obrázek 5" descr="peroxid vodika 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57818" y="4429132"/>
            <a:ext cx="2492364" cy="1869273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  <a:effectLst/>
        </p:spPr>
      </p:pic>
      <p:sp>
        <p:nvSpPr>
          <p:cNvPr id="7" name="Mrak 6">
            <a:hlinkClick r:id="" action="ppaction://hlinkshowjump?jump=previousslide"/>
          </p:cNvPr>
          <p:cNvSpPr/>
          <p:nvPr/>
        </p:nvSpPr>
        <p:spPr>
          <a:xfrm>
            <a:off x="214282" y="6143644"/>
            <a:ext cx="785818" cy="557210"/>
          </a:xfrm>
          <a:prstGeom prst="cloud">
            <a:avLst/>
          </a:prstGeom>
          <a:solidFill>
            <a:srgbClr val="00B0F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0070C0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4400000" scaled="0"/>
          </a:gradFill>
          <a:ln w="57150">
            <a:solidFill>
              <a:schemeClr val="accent6"/>
            </a:solidFill>
          </a:ln>
          <a:effectLst/>
        </p:spPr>
        <p:txBody>
          <a:bodyPr>
            <a:normAutofit/>
          </a:bodyPr>
          <a:lstStyle/>
          <a:p>
            <a:r>
              <a:rPr lang="sk-SK" sz="6000" b="1" dirty="0" smtClean="0">
                <a:ln w="28575">
                  <a:solidFill>
                    <a:schemeClr val="tx1"/>
                  </a:solidFill>
                </a:ln>
                <a:solidFill>
                  <a:schemeClr val="accent6"/>
                </a:solidFill>
                <a:latin typeface="Comic Sans MS" pitchFamily="66" charset="0"/>
              </a:rPr>
              <a:t>Použitie kyslíka</a:t>
            </a:r>
            <a:endParaRPr lang="sk-SK" sz="6000" b="1" dirty="0">
              <a:ln w="28575">
                <a:solidFill>
                  <a:schemeClr val="tx1"/>
                </a:solidFill>
              </a:ln>
              <a:solidFill>
                <a:schemeClr val="accent6"/>
              </a:solidFill>
              <a:latin typeface="Comic Sans MS" pitchFamily="66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sk-SK" dirty="0" smtClean="0">
                <a:latin typeface="Comic Sans MS" pitchFamily="66" charset="0"/>
              </a:rPr>
              <a:t>dýchacie prístroje v lekárstve, letectve, potápačstve, požiarnictve...</a:t>
            </a:r>
          </a:p>
          <a:p>
            <a:pPr>
              <a:buFont typeface="Wingdings" pitchFamily="2" charset="2"/>
              <a:buChar char="v"/>
            </a:pPr>
            <a:r>
              <a:rPr lang="sk-SK" dirty="0" smtClean="0">
                <a:latin typeface="Comic Sans MS" pitchFamily="66" charset="0"/>
              </a:rPr>
              <a:t>na zváranie a rezanie kovov</a:t>
            </a:r>
          </a:p>
          <a:p>
            <a:pPr>
              <a:buFont typeface="Wingdings" pitchFamily="2" charset="2"/>
              <a:buChar char="v"/>
            </a:pPr>
            <a:r>
              <a:rPr lang="sk-SK" dirty="0" smtClean="0">
                <a:latin typeface="Comic Sans MS" pitchFamily="66" charset="0"/>
              </a:rPr>
              <a:t>kvapalný kyslík je palivo v raketovej technike</a:t>
            </a:r>
          </a:p>
          <a:p>
            <a:pPr>
              <a:buNone/>
            </a:pPr>
            <a:endParaRPr lang="sk-SK" dirty="0">
              <a:latin typeface="Comic Sans MS" pitchFamily="66" charset="0"/>
            </a:endParaRPr>
          </a:p>
        </p:txBody>
      </p:sp>
      <p:pic>
        <p:nvPicPr>
          <p:cNvPr id="7" name="Obrázek 6" descr="kyslik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4572008"/>
            <a:ext cx="2837728" cy="2013013"/>
          </a:xfrm>
          <a:prstGeom prst="rect">
            <a:avLst/>
          </a:prstGeom>
          <a:ln w="57150">
            <a:solidFill>
              <a:schemeClr val="accent6"/>
            </a:solidFill>
          </a:ln>
          <a:effectLst/>
        </p:spPr>
      </p:pic>
      <p:pic>
        <p:nvPicPr>
          <p:cNvPr id="11" name="Obrázek 10" descr="saturns-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76412">
            <a:off x="387027" y="4624110"/>
            <a:ext cx="1500198" cy="1143649"/>
          </a:xfrm>
          <a:prstGeom prst="rect">
            <a:avLst/>
          </a:prstGeom>
          <a:ln w="57150">
            <a:solidFill>
              <a:schemeClr val="accent6"/>
            </a:solidFill>
          </a:ln>
          <a:effectLst/>
        </p:spPr>
      </p:pic>
      <p:pic>
        <p:nvPicPr>
          <p:cNvPr id="13" name="Obrázek 12" descr="raketa 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2198" y="4357694"/>
            <a:ext cx="2787355" cy="2214554"/>
          </a:xfrm>
          <a:prstGeom prst="rect">
            <a:avLst/>
          </a:prstGeom>
          <a:ln w="57150">
            <a:solidFill>
              <a:schemeClr val="accent6"/>
            </a:solidFill>
          </a:ln>
          <a:effectLst/>
        </p:spPr>
      </p:pic>
      <p:pic>
        <p:nvPicPr>
          <p:cNvPr id="14" name="Obrázek 13" descr="raketa 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868" y="4000504"/>
            <a:ext cx="2214578" cy="2568910"/>
          </a:xfrm>
          <a:prstGeom prst="rect">
            <a:avLst/>
          </a:prstGeom>
          <a:ln w="57150">
            <a:solidFill>
              <a:schemeClr val="accent6"/>
            </a:solidFill>
          </a:ln>
          <a:effectLst/>
        </p:spPr>
      </p:pic>
      <p:sp>
        <p:nvSpPr>
          <p:cNvPr id="8" name="Mrak 7">
            <a:hlinkClick r:id="" action="ppaction://hlinkshowjump?jump=previousslide"/>
          </p:cNvPr>
          <p:cNvSpPr/>
          <p:nvPr/>
        </p:nvSpPr>
        <p:spPr>
          <a:xfrm>
            <a:off x="214282" y="6143644"/>
            <a:ext cx="785818" cy="557210"/>
          </a:xfrm>
          <a:prstGeom prst="cloud">
            <a:avLst/>
          </a:prstGeom>
          <a:solidFill>
            <a:srgbClr val="00B0F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0070C0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4400000" scaled="0"/>
          </a:gradFill>
          <a:effectLst>
            <a:outerShdw blurRad="127000" dist="2540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sk-SK" sz="6000" b="1" dirty="0" smtClean="0">
                <a:ln w="28575">
                  <a:solidFill>
                    <a:schemeClr val="tx1"/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Preprava</a:t>
            </a:r>
            <a:r>
              <a:rPr lang="sk-SK" b="1" dirty="0" smtClean="0">
                <a:ln w="28575">
                  <a:solidFill>
                    <a:schemeClr val="tx1"/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endParaRPr lang="sk-SK" b="1" dirty="0">
              <a:ln w="28575">
                <a:solidFill>
                  <a:schemeClr val="tx1"/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sk-SK" dirty="0" smtClean="0">
                <a:latin typeface="Comic Sans MS" pitchFamily="66" charset="0"/>
              </a:rPr>
              <a:t>v tlakových fľašiach s modrým pruhom</a:t>
            </a:r>
            <a:endParaRPr lang="sk-SK" dirty="0">
              <a:latin typeface="Comic Sans MS" pitchFamily="66" charset="0"/>
            </a:endParaRPr>
          </a:p>
        </p:txBody>
      </p:sp>
      <p:pic>
        <p:nvPicPr>
          <p:cNvPr id="6" name="Zástupný symbol pro obsah 3" descr="P231cdde7_potapanieV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94" y="2357430"/>
            <a:ext cx="3048022" cy="2286016"/>
          </a:xfrm>
          <a:prstGeom prst="rect">
            <a:avLst/>
          </a:prstGeom>
          <a:effectLst>
            <a:outerShdw blurRad="127000" dist="2540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Obrázek 3" descr="dee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60" y="3357562"/>
            <a:ext cx="4365632" cy="3278343"/>
          </a:xfrm>
          <a:prstGeom prst="rect">
            <a:avLst/>
          </a:prstGeom>
          <a:effectLst>
            <a:outerShdw blurRad="127000" dist="2540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Obrázek 4" descr="diving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86" y="2428868"/>
            <a:ext cx="2857520" cy="2143140"/>
          </a:xfrm>
          <a:prstGeom prst="rect">
            <a:avLst/>
          </a:prstGeom>
          <a:effectLst>
            <a:outerShdw blurRad="127000" dist="254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Mrak 6">
            <a:hlinkClick r:id="" action="ppaction://hlinkshowjump?jump=previousslide"/>
          </p:cNvPr>
          <p:cNvSpPr/>
          <p:nvPr/>
        </p:nvSpPr>
        <p:spPr>
          <a:xfrm>
            <a:off x="214282" y="6143644"/>
            <a:ext cx="785818" cy="557210"/>
          </a:xfrm>
          <a:prstGeom prst="cloud">
            <a:avLst/>
          </a:prstGeom>
          <a:solidFill>
            <a:srgbClr val="00B0F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162</Words>
  <Application>Microsoft Office PowerPoint</Application>
  <PresentationFormat>Prezentácia na obrazovke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Motiv sady Office</vt:lpstr>
      <vt:lpstr>Kyslík   O2</vt:lpstr>
      <vt:lpstr>Výskyt </vt:lpstr>
      <vt:lpstr>Postavenie v PSP</vt:lpstr>
      <vt:lpstr>Vlastnosti </vt:lpstr>
      <vt:lpstr>Ozón  O3</vt:lpstr>
      <vt:lpstr>Ozónová vrstva</vt:lpstr>
      <vt:lpstr>Zlúčeniny kyslíka s vodíkom</vt:lpstr>
      <vt:lpstr>Použitie kyslíka</vt:lpstr>
      <vt:lpstr>Preprava 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Kayzer</dc:creator>
  <cp:lastModifiedBy>Admin</cp:lastModifiedBy>
  <cp:revision>41</cp:revision>
  <dcterms:created xsi:type="dcterms:W3CDTF">2009-01-25T06:10:33Z</dcterms:created>
  <dcterms:modified xsi:type="dcterms:W3CDTF">2012-12-12T12:51:41Z</dcterms:modified>
</cp:coreProperties>
</file>