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6A57-E2A0-4AD9-A913-0B10DE1D8146}" type="datetimeFigureOut">
              <a:rPr lang="sk-SK" smtClean="0"/>
              <a:pPr/>
              <a:t>21. 11. 2014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7932-BFFE-4E60-81E6-2AABE98A1E6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708920"/>
            <a:ext cx="7772400" cy="1470025"/>
          </a:xfrm>
        </p:spPr>
        <p:txBody>
          <a:bodyPr>
            <a:noAutofit/>
          </a:bodyPr>
          <a:lstStyle/>
          <a:p>
            <a:r>
              <a:rPr lang="sk-SK" sz="5400" b="1" dirty="0" smtClean="0">
                <a:solidFill>
                  <a:srgbClr val="FF0000"/>
                </a:solidFill>
              </a:rPr>
              <a:t>Svetlo ako elektromagnetické vlnenie</a:t>
            </a:r>
            <a:endParaRPr lang="sk-SK" sz="5400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4581128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Mgr. Jaroslava Viťazková</a:t>
            </a:r>
            <a:endParaRPr lang="sk-SK" dirty="0">
              <a:solidFill>
                <a:srgbClr val="FFC000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755576" y="1268760"/>
          <a:ext cx="7632849" cy="1278693"/>
        </p:xfrm>
        <a:graphic>
          <a:graphicData uri="http://schemas.openxmlformats.org/drawingml/2006/table">
            <a:tbl>
              <a:tblPr/>
              <a:tblGrid>
                <a:gridCol w="3334000"/>
                <a:gridCol w="238143"/>
                <a:gridCol w="238143"/>
                <a:gridCol w="3822563"/>
              </a:tblGrid>
              <a:tr h="291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528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000" u="sng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7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900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1"/>
            <a:ext cx="1512168" cy="1562019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0"/>
            <a:ext cx="5376273" cy="1224136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0"/>
            <a:ext cx="1512168" cy="140736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-243407"/>
            <a:ext cx="7772400" cy="1224136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Svetlo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4365104"/>
            <a:ext cx="8352928" cy="2492896"/>
          </a:xfrm>
        </p:spPr>
        <p:txBody>
          <a:bodyPr>
            <a:noAutofit/>
          </a:bodyPr>
          <a:lstStyle/>
          <a:p>
            <a:r>
              <a:rPr lang="sk-SK" sz="2800" b="1" u="sng" dirty="0">
                <a:solidFill>
                  <a:srgbClr val="FF0000"/>
                </a:solidFill>
              </a:rPr>
              <a:t>Viditeľné svetlo </a:t>
            </a:r>
            <a:r>
              <a:rPr lang="sk-SK" sz="2800" dirty="0">
                <a:solidFill>
                  <a:srgbClr val="FF0000"/>
                </a:solidFill>
              </a:rPr>
              <a:t>- </a:t>
            </a:r>
            <a:r>
              <a:rPr lang="sk-SK" sz="2800" dirty="0">
                <a:solidFill>
                  <a:srgbClr val="FFFF00"/>
                </a:solidFill>
              </a:rPr>
              <a:t>zdroj informácií pre človeka o svete</a:t>
            </a:r>
          </a:p>
          <a:p>
            <a:r>
              <a:rPr lang="sk-SK" sz="2800" dirty="0">
                <a:solidFill>
                  <a:srgbClr val="FFFF00"/>
                </a:solidFill>
              </a:rPr>
              <a:t>Elektromagnetické vlnenie s vlnovými dĺžkami l = (380nm - 780nm) - spôsobuje v oku fyziologický vnem, nazývaný </a:t>
            </a:r>
            <a:r>
              <a:rPr lang="sk-SK" sz="2800" b="1" i="1" dirty="0">
                <a:solidFill>
                  <a:srgbClr val="FFFF00"/>
                </a:solidFill>
              </a:rPr>
              <a:t>videnie</a:t>
            </a:r>
            <a:r>
              <a:rPr lang="sk-SK" sz="2800" dirty="0">
                <a:solidFill>
                  <a:srgbClr val="FFFF00"/>
                </a:solidFill>
              </a:rPr>
              <a:t>. Príslušná časť </a:t>
            </a:r>
            <a:r>
              <a:rPr lang="sk-SK" sz="2800" dirty="0" smtClean="0">
                <a:solidFill>
                  <a:srgbClr val="FFFF00"/>
                </a:solidFill>
              </a:rPr>
              <a:t>elektromagnetického vlnenia </a:t>
            </a:r>
            <a:r>
              <a:rPr lang="sk-SK" sz="2800" dirty="0">
                <a:solidFill>
                  <a:srgbClr val="FFFF00"/>
                </a:solidFill>
              </a:rPr>
              <a:t>sa </a:t>
            </a:r>
            <a:r>
              <a:rPr lang="sk-SK" sz="2800" dirty="0" smtClean="0">
                <a:solidFill>
                  <a:srgbClr val="FFFF00"/>
                </a:solidFill>
              </a:rPr>
              <a:t>nazýva  </a:t>
            </a:r>
            <a:r>
              <a:rPr lang="sk-SK" sz="2800" b="1" i="1" dirty="0">
                <a:solidFill>
                  <a:srgbClr val="FFFF00"/>
                </a:solidFill>
              </a:rPr>
              <a:t>svetlo</a:t>
            </a:r>
            <a:r>
              <a:rPr lang="sk-SK" sz="2800" dirty="0">
                <a:solidFill>
                  <a:srgbClr val="FFFF00"/>
                </a:solidFill>
              </a:rPr>
              <a:t>.</a:t>
            </a:r>
          </a:p>
          <a:p>
            <a:endParaRPr lang="sk-SK" sz="2800" dirty="0">
              <a:solidFill>
                <a:srgbClr val="FFFF00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6" y="1340768"/>
          <a:ext cx="8424934" cy="2926080"/>
        </p:xfrm>
        <a:graphic>
          <a:graphicData uri="http://schemas.openxmlformats.org/drawingml/2006/table">
            <a:tbl>
              <a:tblPr/>
              <a:tblGrid>
                <a:gridCol w="2972216"/>
                <a:gridCol w="1852024"/>
                <a:gridCol w="1499158"/>
                <a:gridCol w="2101536"/>
              </a:tblGrid>
              <a:tr h="6660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 dirty="0">
                          <a:latin typeface="Times New Roman"/>
                          <a:ea typeface="Times New Roman"/>
                          <a:cs typeface="Times New Roman"/>
                        </a:rPr>
                        <a:t>Oblasť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 dirty="0">
                          <a:latin typeface="Times New Roman"/>
                          <a:ea typeface="Times New Roman"/>
                          <a:cs typeface="Times New Roman"/>
                        </a:rPr>
                        <a:t>Vlnová dĺžka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sk-SK" sz="2400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sk-SK" sz="2400" dirty="0">
                          <a:latin typeface="Times New Roman"/>
                          <a:ea typeface="Times New Roman"/>
                          <a:cs typeface="Times New Roman"/>
                        </a:rPr>
                        <a:t>=1m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Frekvencia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sk-SK" sz="2400" i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=1Hz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Energia kvanta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sk-SK" sz="2400" i="1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=1eV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Rádiové žiarenie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 - 10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 - 10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-10</a:t>
                      </a:r>
                      <a:r>
                        <a:rPr lang="sk-SK" sz="2400" dirty="0">
                          <a:latin typeface="Times New Roman"/>
                          <a:ea typeface="Times New Roman"/>
                          <a:cs typeface="Times New Roman"/>
                        </a:rPr>
                        <a:t> - 10</a:t>
                      </a:r>
                      <a:r>
                        <a:rPr lang="sk-SK" sz="24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sk-SK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Infračervené žiarenie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-4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 - 10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-6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 - 10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 - 10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Viditeľné svetlo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-6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Ultrafialové žiarenie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-7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ö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ntgenové žiarenie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-8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 - 10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-9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 - 10 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 - 10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2400" dirty="0">
                          <a:latin typeface="Times New Roman"/>
                          <a:ea typeface="Times New Roman"/>
                          <a:cs typeface="Times New Roman"/>
                        </a:rPr>
                        <a:t>Gama žiarenie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sk-SK" sz="2400" dirty="0">
                          <a:latin typeface="Times New Roman"/>
                          <a:ea typeface="Times New Roman"/>
                          <a:cs typeface="Times New Roman"/>
                        </a:rPr>
                        <a:t> 10</a:t>
                      </a:r>
                      <a:r>
                        <a:rPr lang="sk-SK" sz="24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-10</a:t>
                      </a:r>
                      <a:endParaRPr lang="sk-SK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r>
                        <a:rPr lang="sk-SK" sz="2400">
                          <a:latin typeface="Times New Roman"/>
                          <a:ea typeface="Times New Roman"/>
                          <a:cs typeface="Times New Roman"/>
                        </a:rPr>
                        <a:t> 10</a:t>
                      </a:r>
                      <a:r>
                        <a:rPr lang="sk-SK" sz="2400" baseline="30000"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sk-SK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&gt; </a:t>
                      </a:r>
                      <a:r>
                        <a:rPr lang="sk-SK" sz="24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sk-SK" sz="24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sk-SK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836712"/>
            <a:ext cx="650530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Spektrum elektromagnetického žiarenia</a:t>
            </a:r>
            <a:endParaRPr kumimoji="0" lang="sk-SK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sk-SK" b="1" u="sng" dirty="0">
                <a:solidFill>
                  <a:srgbClr val="FFFF00"/>
                </a:solidFill>
              </a:rPr>
              <a:t>Optika</a:t>
            </a:r>
            <a:r>
              <a:rPr lang="sk-SK" b="1" dirty="0">
                <a:solidFill>
                  <a:srgbClr val="92D050"/>
                </a:solidFill>
              </a:rPr>
              <a:t> </a:t>
            </a:r>
            <a:r>
              <a:rPr lang="sk-SK" b="1" dirty="0" smtClean="0">
                <a:solidFill>
                  <a:srgbClr val="92D050"/>
                </a:solidFill>
              </a:rPr>
              <a:t> </a:t>
            </a:r>
            <a:r>
              <a:rPr lang="sk-SK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je </a:t>
            </a:r>
            <a:r>
              <a:rPr lang="sk-SK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veda, ktorá skúma zákonitosti svetelných javov:</a:t>
            </a:r>
          </a:p>
          <a:p>
            <a:pPr>
              <a:buFontTx/>
              <a:buChar char="-"/>
            </a:pPr>
            <a:r>
              <a:rPr lang="sk-SK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pri </a:t>
            </a:r>
            <a:r>
              <a:rPr lang="sk-SK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šírení svetla v prostrediach, na ich </a:t>
            </a:r>
            <a:r>
              <a:rPr lang="sk-SK">
                <a:solidFill>
                  <a:schemeClr val="accent1">
                    <a:lumMod val="20000"/>
                    <a:lumOff val="80000"/>
                  </a:schemeClr>
                </a:solidFill>
              </a:rPr>
              <a:t>rozhraniach</a:t>
            </a:r>
            <a:r>
              <a:rPr lang="sk-SK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- pri </a:t>
            </a:r>
            <a:r>
              <a:rPr lang="sk-SK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vzájomnom pôsobení svetla a látky,</a:t>
            </a:r>
          </a:p>
          <a:p>
            <a:pPr>
              <a:buNone/>
            </a:pPr>
            <a:r>
              <a:rPr lang="sk-SK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študuje podstatu svetla.</a:t>
            </a:r>
          </a:p>
          <a:p>
            <a:endParaRPr lang="sk-SK" dirty="0">
              <a:solidFill>
                <a:srgbClr val="92D050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Svetlo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6146" name="AutoShape 2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71575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5"/>
            <a:ext cx="8229600" cy="2808311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>
                <a:solidFill>
                  <a:srgbClr val="FFFF00"/>
                </a:solidFill>
              </a:rPr>
              <a:t>Svetelný zdroj  </a:t>
            </a:r>
            <a:r>
              <a:rPr lang="sk-SK" dirty="0">
                <a:solidFill>
                  <a:srgbClr val="FFFFCC"/>
                </a:solidFill>
              </a:rPr>
              <a:t>je každé teleso, ktoré vysiela svetlo. </a:t>
            </a:r>
            <a:endParaRPr lang="sk-SK" dirty="0" smtClean="0">
              <a:solidFill>
                <a:srgbClr val="FFFFCC"/>
              </a:solidFill>
            </a:endParaRPr>
          </a:p>
          <a:p>
            <a:r>
              <a:rPr lang="sk-SK" b="1" dirty="0" smtClean="0">
                <a:solidFill>
                  <a:srgbClr val="FFFF00"/>
                </a:solidFill>
              </a:rPr>
              <a:t>Svetelné </a:t>
            </a:r>
            <a:r>
              <a:rPr lang="sk-SK" b="1" dirty="0">
                <a:solidFill>
                  <a:srgbClr val="FFFF00"/>
                </a:solidFill>
              </a:rPr>
              <a:t>zdroje:</a:t>
            </a:r>
          </a:p>
          <a:p>
            <a:pPr lvl="1">
              <a:buNone/>
            </a:pPr>
            <a:r>
              <a:rPr lang="sk-SK" dirty="0">
                <a:solidFill>
                  <a:srgbClr val="FFFFCC"/>
                </a:solidFill>
              </a:rPr>
              <a:t>- </a:t>
            </a:r>
            <a:r>
              <a:rPr lang="sk-SK" i="1" dirty="0">
                <a:solidFill>
                  <a:srgbClr val="FFFFCC"/>
                </a:solidFill>
              </a:rPr>
              <a:t>prirodzené</a:t>
            </a:r>
            <a:r>
              <a:rPr lang="sk-SK" dirty="0">
                <a:solidFill>
                  <a:srgbClr val="FFFFCC"/>
                </a:solidFill>
              </a:rPr>
              <a:t> (Slnko a ďalšie hviezdy),</a:t>
            </a:r>
          </a:p>
          <a:p>
            <a:pPr lvl="1">
              <a:buNone/>
            </a:pPr>
            <a:r>
              <a:rPr lang="sk-SK" dirty="0">
                <a:solidFill>
                  <a:srgbClr val="FFFFCC"/>
                </a:solidFill>
              </a:rPr>
              <a:t>- </a:t>
            </a:r>
            <a:r>
              <a:rPr lang="sk-SK" i="1" dirty="0">
                <a:solidFill>
                  <a:srgbClr val="FFFFCC"/>
                </a:solidFill>
              </a:rPr>
              <a:t>umelé</a:t>
            </a:r>
            <a:r>
              <a:rPr lang="sk-SK" dirty="0">
                <a:solidFill>
                  <a:srgbClr val="FFFFCC"/>
                </a:solidFill>
              </a:rPr>
              <a:t> (žiarovky).</a:t>
            </a:r>
          </a:p>
          <a:p>
            <a:pPr>
              <a:buNone/>
            </a:pPr>
            <a:r>
              <a:rPr lang="sk-SK" dirty="0">
                <a:solidFill>
                  <a:srgbClr val="FFFFCC"/>
                </a:solidFill>
              </a:rPr>
              <a:t> </a:t>
            </a:r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Svetlo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5122" name="AutoShape 2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62050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24" name="AutoShape 4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62050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26" name="AutoShape 6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62050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28" name="AutoShape 8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62050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30" name="AutoShape 10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62050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32" name="AutoShape 12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62050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34" name="AutoShape 14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71575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36" name="AutoShape 16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71575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38" name="AutoShape 18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71575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40" name="AutoShape 20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71575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42" name="AutoShape 22" descr="Výsledok vyh&amp;lcaron;adávania obrázkov pre dopyt sviecka"/>
          <p:cNvSpPr>
            <a:spLocks noChangeAspect="1" noChangeArrowheads="1"/>
          </p:cNvSpPr>
          <p:nvPr/>
        </p:nvSpPr>
        <p:spPr bwMode="auto">
          <a:xfrm>
            <a:off x="155575" y="-419100"/>
            <a:ext cx="1171575" cy="876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44" name="Picture 24" descr="https://encrypted-tbn0.gstatic.com/images?q=tbn:ANd9GcT8Yg-dp-1xafj0yGyNyFIaa05z0BST9wVPvUyuUBbawOcHt6C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005064"/>
            <a:ext cx="2945904" cy="220942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>
                <a:solidFill>
                  <a:srgbClr val="FFFF00"/>
                </a:solidFill>
              </a:rPr>
              <a:t>Optické </a:t>
            </a:r>
            <a:r>
              <a:rPr lang="sk-SK" b="1" dirty="0">
                <a:solidFill>
                  <a:srgbClr val="FFFF00"/>
                </a:solidFill>
              </a:rPr>
              <a:t>prostredie</a:t>
            </a:r>
            <a:r>
              <a:rPr lang="sk-SK" b="1" dirty="0"/>
              <a:t> </a:t>
            </a:r>
            <a:r>
              <a:rPr lang="sk-SK" dirty="0">
                <a:solidFill>
                  <a:srgbClr val="FFCCFF"/>
                </a:solidFill>
              </a:rPr>
              <a:t>-</a:t>
            </a:r>
            <a:r>
              <a:rPr lang="sk-SK" dirty="0"/>
              <a:t> </a:t>
            </a:r>
            <a:r>
              <a:rPr lang="sk-SK" dirty="0">
                <a:solidFill>
                  <a:srgbClr val="FFCCFF"/>
                </a:solidFill>
              </a:rPr>
              <a:t>je každé prostredie, ktorým sa svetlo šíri. </a:t>
            </a:r>
          </a:p>
          <a:p>
            <a:pPr>
              <a:buNone/>
            </a:pPr>
            <a:r>
              <a:rPr lang="sk-SK" b="1" dirty="0">
                <a:solidFill>
                  <a:srgbClr val="FFFFCC"/>
                </a:solidFill>
              </a:rPr>
              <a:t>1. </a:t>
            </a:r>
            <a:r>
              <a:rPr lang="sk-SK" b="1" dirty="0" smtClean="0">
                <a:solidFill>
                  <a:srgbClr val="FFFFCC"/>
                </a:solidFill>
              </a:rPr>
              <a:t>Priehľadné </a:t>
            </a:r>
            <a:r>
              <a:rPr lang="sk-SK" dirty="0">
                <a:solidFill>
                  <a:srgbClr val="FFCCFF"/>
                </a:solidFill>
              </a:rPr>
              <a:t>-</a:t>
            </a:r>
            <a:r>
              <a:rPr lang="sk-SK" dirty="0"/>
              <a:t> </a:t>
            </a:r>
            <a:r>
              <a:rPr lang="sk-SK" dirty="0">
                <a:solidFill>
                  <a:srgbClr val="FFCCFF"/>
                </a:solidFill>
              </a:rPr>
              <a:t>Priehľadné prostredie svetlo prepúšťa bez podstatného zoslabenia, cez toto prostredie vidíme.</a:t>
            </a:r>
          </a:p>
          <a:p>
            <a:pPr>
              <a:buNone/>
            </a:pPr>
            <a:r>
              <a:rPr lang="sk-SK" b="1" dirty="0">
                <a:solidFill>
                  <a:srgbClr val="FFFFCC"/>
                </a:solidFill>
              </a:rPr>
              <a:t>2. </a:t>
            </a:r>
            <a:r>
              <a:rPr lang="sk-SK" b="1" dirty="0" smtClean="0">
                <a:solidFill>
                  <a:srgbClr val="FFFFCC"/>
                </a:solidFill>
              </a:rPr>
              <a:t>Nepriehľadné </a:t>
            </a:r>
            <a:r>
              <a:rPr lang="sk-SK" dirty="0">
                <a:solidFill>
                  <a:srgbClr val="FFCCFF"/>
                </a:solidFill>
              </a:rPr>
              <a:t>- Nepriehľadné prostredie svetlo neprepúšťa, pohlcuje ho alebo odráža.</a:t>
            </a:r>
          </a:p>
          <a:p>
            <a:pPr>
              <a:buNone/>
            </a:pPr>
            <a:r>
              <a:rPr lang="sk-SK" b="1" dirty="0">
                <a:solidFill>
                  <a:srgbClr val="FFFFCC"/>
                </a:solidFill>
              </a:rPr>
              <a:t>3. </a:t>
            </a:r>
            <a:r>
              <a:rPr lang="sk-SK" b="1" dirty="0" smtClean="0">
                <a:solidFill>
                  <a:srgbClr val="FFFFCC"/>
                </a:solidFill>
              </a:rPr>
              <a:t>Priesvitné </a:t>
            </a:r>
            <a:r>
              <a:rPr lang="sk-SK" dirty="0">
                <a:solidFill>
                  <a:srgbClr val="FFCCFF"/>
                </a:solidFill>
              </a:rPr>
              <a:t>- Priesvitné prostredie svetlo prepúšťa, ale rozptyľuje ho všetkými smermi.</a:t>
            </a:r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Svetlo</a:t>
            </a:r>
            <a:endParaRPr lang="sk-SK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r>
              <a:rPr lang="sk-SK" sz="2400" b="1" dirty="0">
                <a:solidFill>
                  <a:srgbClr val="FFFF00"/>
                </a:solidFill>
              </a:rPr>
              <a:t>Základné princípy šírenia svetla:</a:t>
            </a:r>
          </a:p>
          <a:p>
            <a:pPr marL="514350" indent="-514350">
              <a:buAutoNum type="arabicPeriod"/>
            </a:pPr>
            <a:r>
              <a:rPr lang="sk-SK" sz="2400" b="1" dirty="0" smtClean="0">
                <a:solidFill>
                  <a:srgbClr val="CCFFCC"/>
                </a:solidFill>
              </a:rPr>
              <a:t>Princíp </a:t>
            </a:r>
            <a:r>
              <a:rPr lang="sk-SK" sz="2400" b="1" dirty="0">
                <a:solidFill>
                  <a:srgbClr val="CCFFCC"/>
                </a:solidFill>
              </a:rPr>
              <a:t>priamočiareho šírenia svetla </a:t>
            </a:r>
            <a:r>
              <a:rPr lang="sk-SK" sz="2400" dirty="0">
                <a:solidFill>
                  <a:srgbClr val="FFFFCC"/>
                </a:solidFill>
              </a:rPr>
              <a:t>- </a:t>
            </a:r>
            <a:r>
              <a:rPr lang="sk-SK" sz="2400" dirty="0">
                <a:solidFill>
                  <a:schemeClr val="bg1"/>
                </a:solidFill>
              </a:rPr>
              <a:t>V rovnorodom optickom prostredí  sa  svetlo šíri </a:t>
            </a:r>
            <a:r>
              <a:rPr lang="sk-SK" sz="2400" dirty="0" smtClean="0">
                <a:solidFill>
                  <a:schemeClr val="bg1"/>
                </a:solidFill>
              </a:rPr>
              <a:t>priamočiaro.</a:t>
            </a:r>
          </a:p>
          <a:p>
            <a:pPr marL="514350" indent="-514350">
              <a:buNone/>
            </a:pPr>
            <a:endParaRPr lang="sk-SK" sz="2400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sk-SK" sz="2400" dirty="0" smtClean="0">
                <a:solidFill>
                  <a:srgbClr val="CCFFCC"/>
                </a:solidFill>
              </a:rPr>
              <a:t>2. </a:t>
            </a:r>
            <a:r>
              <a:rPr lang="sk-SK" sz="2400" b="1" dirty="0" smtClean="0">
                <a:solidFill>
                  <a:srgbClr val="CCFFCC"/>
                </a:solidFill>
              </a:rPr>
              <a:t>Princíp nezávislosti chodu svetelných lúčov</a:t>
            </a:r>
            <a:r>
              <a:rPr lang="sk-SK" sz="2400" dirty="0" smtClean="0">
                <a:solidFill>
                  <a:srgbClr val="FFFFCC"/>
                </a:solidFill>
              </a:rPr>
              <a:t>-</a:t>
            </a:r>
            <a:r>
              <a:rPr lang="sk-SK" sz="2400" b="1" dirty="0" smtClean="0">
                <a:solidFill>
                  <a:srgbClr val="CCFFCC"/>
                </a:solidFill>
              </a:rPr>
              <a:t> </a:t>
            </a:r>
            <a:r>
              <a:rPr lang="sk-SK" sz="2400" dirty="0" smtClean="0"/>
              <a:t> </a:t>
            </a:r>
            <a:r>
              <a:rPr lang="sk-SK" sz="2400" dirty="0" smtClean="0">
                <a:solidFill>
                  <a:schemeClr val="bg1"/>
                </a:solidFill>
              </a:rPr>
              <a:t>Ak sa svetelné lúče pretínajú,  neovplyvňujú sa  a  postupujú prostredím nezávisle jeden od druhého.</a:t>
            </a:r>
          </a:p>
          <a:p>
            <a:pPr marL="514350" indent="-514350">
              <a:buNone/>
            </a:pPr>
            <a:endParaRPr lang="sk-SK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400" dirty="0" smtClean="0">
                <a:solidFill>
                  <a:srgbClr val="CCFFCC"/>
                </a:solidFill>
              </a:rPr>
              <a:t>3</a:t>
            </a:r>
            <a:r>
              <a:rPr lang="sk-SK" sz="2400" b="1" dirty="0">
                <a:solidFill>
                  <a:srgbClr val="CCFFCC"/>
                </a:solidFill>
              </a:rPr>
              <a:t>.</a:t>
            </a:r>
            <a:r>
              <a:rPr lang="sk-SK" sz="2400" b="1" dirty="0"/>
              <a:t> </a:t>
            </a:r>
            <a:r>
              <a:rPr lang="sk-SK" sz="2400" b="1" dirty="0">
                <a:solidFill>
                  <a:srgbClr val="CCFFCC"/>
                </a:solidFill>
              </a:rPr>
              <a:t>Princíp zámennosti chodu svetelného lúča </a:t>
            </a:r>
            <a:r>
              <a:rPr lang="sk-SK" sz="2400" dirty="0">
                <a:solidFill>
                  <a:schemeClr val="bg1"/>
                </a:solidFill>
              </a:rPr>
              <a:t>- Po tej istej trajektórii môže svetlo prejsť oboma smermi</a:t>
            </a:r>
            <a:r>
              <a:rPr lang="sk-SK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sk-SK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400" dirty="0" smtClean="0">
                <a:solidFill>
                  <a:srgbClr val="CCFFCC"/>
                </a:solidFill>
              </a:rPr>
              <a:t>4</a:t>
            </a:r>
            <a:r>
              <a:rPr lang="sk-SK" sz="2400" dirty="0">
                <a:solidFill>
                  <a:srgbClr val="CCFFCC"/>
                </a:solidFill>
              </a:rPr>
              <a:t>. </a:t>
            </a:r>
            <a:r>
              <a:rPr lang="sk-SK" sz="2400" b="1" dirty="0">
                <a:solidFill>
                  <a:srgbClr val="CCFFCC"/>
                </a:solidFill>
              </a:rPr>
              <a:t>Princíp konštantnej rýchlosti svetla vo vákuu </a:t>
            </a:r>
            <a:r>
              <a:rPr lang="sk-SK" sz="2400" b="1">
                <a:solidFill>
                  <a:schemeClr val="bg1"/>
                </a:solidFill>
              </a:rPr>
              <a:t>-</a:t>
            </a:r>
            <a:r>
              <a:rPr lang="sk-SK" sz="2400" b="1"/>
              <a:t> </a:t>
            </a:r>
            <a:r>
              <a:rPr lang="sk-SK" sz="2400" smtClean="0">
                <a:solidFill>
                  <a:schemeClr val="bg1"/>
                </a:solidFill>
              </a:rPr>
              <a:t>Rýchlosť </a:t>
            </a:r>
            <a:r>
              <a:rPr lang="sk-SK" sz="2400" dirty="0">
                <a:solidFill>
                  <a:schemeClr val="bg1"/>
                </a:solidFill>
              </a:rPr>
              <a:t>svetla vo vákuu je univerzálnou konštantou.</a:t>
            </a:r>
          </a:p>
          <a:p>
            <a:endParaRPr lang="sk-SK" sz="2400" dirty="0"/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Svetlo</a:t>
            </a:r>
            <a:endParaRPr lang="sk-SK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Svetlo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i="1" dirty="0" smtClean="0">
                <a:solidFill>
                  <a:srgbClr val="FFFF00"/>
                </a:solidFill>
              </a:rPr>
              <a:t>Rýchlosť svetla vo vákuu:  </a:t>
            </a:r>
          </a:p>
          <a:p>
            <a:pPr>
              <a:buNone/>
            </a:pPr>
            <a:r>
              <a:rPr lang="sk-SK" i="1" dirty="0">
                <a:solidFill>
                  <a:srgbClr val="FF0000"/>
                </a:solidFill>
              </a:rPr>
              <a:t> </a:t>
            </a:r>
            <a:r>
              <a:rPr lang="sk-SK" i="1" dirty="0" smtClean="0">
                <a:solidFill>
                  <a:srgbClr val="FF0000"/>
                </a:solidFill>
              </a:rPr>
              <a:t>   c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= 299792458 m.s</a:t>
            </a:r>
            <a:r>
              <a:rPr lang="sk-SK" baseline="30000" dirty="0">
                <a:solidFill>
                  <a:srgbClr val="FF0000"/>
                </a:solidFill>
              </a:rPr>
              <a:t>-1	</a:t>
            </a:r>
            <a:endParaRPr lang="sk-SK" baseline="30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i="1" dirty="0" smtClean="0">
                <a:solidFill>
                  <a:srgbClr val="FF0000"/>
                </a:solidFill>
              </a:rPr>
              <a:t>    c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= </a:t>
            </a:r>
            <a:r>
              <a:rPr lang="sk-SK" dirty="0" smtClean="0">
                <a:solidFill>
                  <a:srgbClr val="FF0000"/>
                </a:solidFill>
              </a:rPr>
              <a:t>3.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10</a:t>
            </a:r>
            <a:r>
              <a:rPr lang="sk-SK" baseline="30000" dirty="0">
                <a:solidFill>
                  <a:srgbClr val="FF0000"/>
                </a:solidFill>
              </a:rPr>
              <a:t>8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m.s</a:t>
            </a:r>
            <a:r>
              <a:rPr lang="sk-SK" baseline="30000" dirty="0">
                <a:solidFill>
                  <a:srgbClr val="FF0000"/>
                </a:solidFill>
              </a:rPr>
              <a:t>-1</a:t>
            </a:r>
            <a:r>
              <a:rPr lang="sk-SK" dirty="0">
                <a:solidFill>
                  <a:srgbClr val="FF0000"/>
                </a:solidFill>
              </a:rPr>
              <a:t>  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  </a:t>
            </a:r>
            <a:r>
              <a:rPr lang="sk-SK" i="1" dirty="0" smtClean="0">
                <a:solidFill>
                  <a:srgbClr val="FF0000"/>
                </a:solidFill>
              </a:rPr>
              <a:t>c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= 300 000  km.s</a:t>
            </a:r>
            <a:r>
              <a:rPr lang="sk-SK" baseline="30000" dirty="0">
                <a:solidFill>
                  <a:srgbClr val="FF0000"/>
                </a:solidFill>
              </a:rPr>
              <a:t>-1</a:t>
            </a:r>
            <a:r>
              <a:rPr lang="sk-SK" dirty="0">
                <a:solidFill>
                  <a:srgbClr val="FF0000"/>
                </a:solidFill>
              </a:rPr>
              <a:t> </a:t>
            </a:r>
          </a:p>
          <a:p>
            <a:r>
              <a:rPr lang="sk-SK" dirty="0">
                <a:solidFill>
                  <a:srgbClr val="FFFFCC"/>
                </a:solidFill>
              </a:rPr>
              <a:t>V iných prostrediach závisí rýchlosť svetla: </a:t>
            </a:r>
            <a:endParaRPr lang="sk-SK" dirty="0" smtClean="0">
              <a:solidFill>
                <a:srgbClr val="FFFFCC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FFCC"/>
                </a:solidFill>
              </a:rPr>
              <a:t> </a:t>
            </a:r>
            <a:r>
              <a:rPr lang="sk-SK" dirty="0" smtClean="0">
                <a:solidFill>
                  <a:srgbClr val="FFFFCC"/>
                </a:solidFill>
              </a:rPr>
              <a:t>   - </a:t>
            </a:r>
            <a:r>
              <a:rPr lang="sk-SK" dirty="0">
                <a:solidFill>
                  <a:srgbClr val="FFFFCC"/>
                </a:solidFill>
              </a:rPr>
              <a:t>od fyzikálnych vlastnosti prostredí, napr. teploty, tlaku, </a:t>
            </a:r>
            <a:endParaRPr lang="sk-SK" dirty="0" smtClean="0">
              <a:solidFill>
                <a:srgbClr val="FFFFCC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FFFFCC"/>
                </a:solidFill>
              </a:rPr>
              <a:t> </a:t>
            </a:r>
            <a:r>
              <a:rPr lang="sk-SK" dirty="0" smtClean="0">
                <a:solidFill>
                  <a:srgbClr val="FFFFCC"/>
                </a:solidFill>
              </a:rPr>
              <a:t>    - </a:t>
            </a:r>
            <a:r>
              <a:rPr lang="sk-SK" dirty="0">
                <a:solidFill>
                  <a:srgbClr val="FFFFCC"/>
                </a:solidFill>
              </a:rPr>
              <a:t>od frekvencie svetla.</a:t>
            </a:r>
          </a:p>
          <a:p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CC"/>
                </a:solidFill>
              </a:rPr>
              <a:t>Ďakujem za pozornosť</a:t>
            </a:r>
            <a:endParaRPr lang="sk-SK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321</Words>
  <Application>Microsoft Office PowerPoint</Application>
  <PresentationFormat>Prezentácia na obrazovke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Svetlo ako elektromagnetické vlnenie</vt:lpstr>
      <vt:lpstr>Svetlo</vt:lpstr>
      <vt:lpstr>Svetlo</vt:lpstr>
      <vt:lpstr>Svetlo</vt:lpstr>
      <vt:lpstr>Svetlo</vt:lpstr>
      <vt:lpstr>Svetlo</vt:lpstr>
      <vt:lpstr>Svetlo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 ako elektromagnetické vlnenie</dc:title>
  <dc:creator>Windows User</dc:creator>
  <cp:lastModifiedBy>Slavka Virasztoova</cp:lastModifiedBy>
  <cp:revision>7</cp:revision>
  <dcterms:created xsi:type="dcterms:W3CDTF">2014-10-06T22:01:18Z</dcterms:created>
  <dcterms:modified xsi:type="dcterms:W3CDTF">2014-11-21T16:50:01Z</dcterms:modified>
</cp:coreProperties>
</file>