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C699EE-AC6C-47F0-8744-6F7C5B06E1D1}" type="slidenum">
              <a:rPr lang="sk-SK" altLang="sk-SK"/>
            </a:fld>
            <a:endParaRPr lang="sk-SK" alt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65D154-D803-49EF-9452-D5329F098D3C}" type="slidenum">
              <a:rPr lang="sk-SK" altLang="sk-SK"/>
            </a:fld>
            <a:endParaRPr lang="sk-SK" alt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 hasCustomPrompt="1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 hasCustomPrompt="1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 hasCustomPrompt="1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 hasCustomPrompt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 hasCustomPrompt="1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 hasCustomPrompt="1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 hasCustomPrompt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  <a:p>
            <a:pPr lvl="1" eaLnBrk="1" latinLnBrk="0" hangingPunct="1"/>
            <a:r>
              <a:rPr kumimoji="0" lang="sk-SK" smtClean="0"/>
              <a:t>Druhá úroveň</a:t>
            </a:r>
            <a:endParaRPr kumimoji="0" lang="sk-SK" smtClean="0"/>
          </a:p>
          <a:p>
            <a:pPr lvl="2" eaLnBrk="1" latinLnBrk="0" hangingPunct="1"/>
            <a:r>
              <a:rPr kumimoji="0" lang="sk-SK" smtClean="0"/>
              <a:t>Tretia úroveň</a:t>
            </a:r>
            <a:endParaRPr kumimoji="0" lang="sk-SK" smtClean="0"/>
          </a:p>
          <a:p>
            <a:pPr lvl="3" eaLnBrk="1" latinLnBrk="0" hangingPunct="1"/>
            <a:r>
              <a:rPr kumimoji="0" lang="sk-SK" smtClean="0"/>
              <a:t>Štvrtá úroveň</a:t>
            </a:r>
            <a:endParaRPr kumimoji="0" lang="sk-SK" smtClean="0"/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youtube.com/watch?v=44jkwXovdSE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Rozklad svetla</a:t>
            </a:r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52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Opakujeme: Svetlo sa šíri optickým prostredím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Optické rozhranie </a:t>
            </a:r>
            <a:r>
              <a:rPr lang="sk-SK" dirty="0" smtClean="0"/>
              <a:t>je hranica medzi dvoma optickými prostrediami. ( napr.  voda        vzduch,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				     vzduch          sklo,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				     vzduch         drevo...)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Ak svetlo dopadne na rozhranie dvoch optických prostredí, môže sa stať :	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- svetlo sa odrazí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odrazené svetlo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/>
              <a:t>- svetlo sa zlomí </a:t>
            </a:r>
            <a:r>
              <a:rPr lang="sk-SK" i="1" dirty="0" smtClean="0"/>
              <a:t>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prepustené svetlo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/>
              <a:t>- prostredie svetlo pohltí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absorbované svetlo 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4" name="Obojsmerná vodorovná šípka 3"/>
          <p:cNvSpPr/>
          <p:nvPr/>
        </p:nvSpPr>
        <p:spPr>
          <a:xfrm>
            <a:off x="4429124" y="1928802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ojsmerná vodorovná šípka 4"/>
          <p:cNvSpPr/>
          <p:nvPr/>
        </p:nvSpPr>
        <p:spPr>
          <a:xfrm>
            <a:off x="4786314" y="2357430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4786314" y="278605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Absorbcia_svetla_8r_jul%20(1)_html_m6d83e0ec.png"/>
          <p:cNvPicPr>
            <a:picLocks noChangeAspect="1"/>
          </p:cNvPicPr>
          <p:nvPr/>
        </p:nvPicPr>
        <p:blipFill>
          <a:blip r:embed="rId1">
            <a:lum bright="30000"/>
          </a:blip>
          <a:stretch>
            <a:fillRect/>
          </a:stretch>
        </p:blipFill>
        <p:spPr>
          <a:xfrm>
            <a:off x="714348" y="3214686"/>
            <a:ext cx="7429552" cy="336148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Prechod svetla trojbokým hranolom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857232"/>
            <a:ext cx="3286148" cy="19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857224" y="2786059"/>
            <a:ext cx="7143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b="1" dirty="0" smtClean="0"/>
              <a:t>Biele svetlo sa po prechode optickým hranolom láme, pričom sa rozkladá na jednotlivé farby.</a:t>
            </a:r>
            <a:endParaRPr lang="sk-SK" b="1" dirty="0" smtClean="0"/>
          </a:p>
          <a:p>
            <a:pPr>
              <a:buFontTx/>
              <a:buChar char="-"/>
            </a:pPr>
            <a:r>
              <a:rPr lang="sk-SK" b="1" dirty="0" smtClean="0"/>
              <a:t>Hovoríme, že biele svetlo zo Slnka je zložené svetlo.</a:t>
            </a:r>
            <a:endParaRPr lang="sk-SK" b="1" dirty="0" smtClean="0"/>
          </a:p>
          <a:p>
            <a:pPr>
              <a:buFontTx/>
              <a:buChar char="-"/>
            </a:pPr>
            <a:r>
              <a:rPr lang="sk-SK" b="1" dirty="0" smtClean="0"/>
              <a:t>Pri rozklade slnečného svetla vzniká spojité spektrum zložené zo spektrálnych farieb.</a:t>
            </a:r>
            <a:endParaRPr lang="sk-SK" b="1" dirty="0" smtClean="0"/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FontTx/>
              <a:buChar char="-"/>
            </a:pPr>
            <a:r>
              <a:rPr lang="sk-SK" b="1" dirty="0" smtClean="0"/>
              <a:t>Farby spektra:   - červená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oranžová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žltá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zelená           poradie sa vždy zachováva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modrá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(indigová)</a:t>
            </a:r>
            <a:endParaRPr lang="sk-SK" b="1" dirty="0" smtClean="0"/>
          </a:p>
          <a:p>
            <a:pPr lvl="4">
              <a:buFontTx/>
              <a:buChar char="-"/>
            </a:pPr>
            <a:r>
              <a:rPr lang="sk-SK" b="1" dirty="0" smtClean="0"/>
              <a:t> fialová</a:t>
            </a:r>
            <a:endParaRPr lang="sk-SK" b="1" dirty="0" smtClean="0"/>
          </a:p>
          <a:p>
            <a:pPr lvl="4">
              <a:buFontTx/>
              <a:buChar char="-"/>
            </a:pPr>
            <a:endParaRPr lang="sk-SK" b="1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214810" y="4572008"/>
            <a:ext cx="642942" cy="1857388"/>
          </a:xfrm>
          <a:prstGeom prst="rightBrace">
            <a:avLst>
              <a:gd name="adj1" fmla="val 39040"/>
              <a:gd name="adj2" fmla="val 50000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396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97840"/>
            <a:ext cx="7467600" cy="5976112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Zaujímavosti:</a:t>
            </a:r>
            <a:endParaRPr lang="sk-SK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 smtClean="0"/>
              <a:t>Sir </a:t>
            </a:r>
            <a:r>
              <a:rPr lang="sk-SK" dirty="0" err="1" smtClean="0"/>
              <a:t>Isaac</a:t>
            </a:r>
            <a:r>
              <a:rPr lang="sk-SK" dirty="0" smtClean="0"/>
              <a:t> Newton v roku 1666 rozložil biele svetlo na farebné spektrum.</a:t>
            </a:r>
            <a:endParaRPr lang="sk-SK" dirty="0" smtClean="0"/>
          </a:p>
          <a:p>
            <a:r>
              <a:rPr lang="sk-SK" dirty="0" smtClean="0"/>
              <a:t>Pozorovateľným rozkladom svetla v prírode je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dúha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sk-SK" dirty="0" smtClean="0"/>
              <a:t>Dúha vzniká lomom a odrazom slnečného svetla v dažďových kvapkách. Kvapka vody ma tvar gule, a preto vidíme dúhu ako kruhový oblúk </a:t>
            </a:r>
            <a:endParaRPr lang="sk-SK" dirty="0" smtClean="0"/>
          </a:p>
        </p:txBody>
      </p:sp>
      <p:pic>
        <p:nvPicPr>
          <p:cNvPr id="4" name="Obrázok 3" descr="rainbow-sky-field-landscape-nature-grass-beautiful-view-grasslan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74" y="4500570"/>
            <a:ext cx="2928958" cy="1907229"/>
          </a:xfrm>
          <a:prstGeom prst="rect">
            <a:avLst/>
          </a:prstGeom>
        </p:spPr>
      </p:pic>
      <p:pic>
        <p:nvPicPr>
          <p:cNvPr id="5" name="Obrázok 4" descr="Skotsko2012-86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000504"/>
            <a:ext cx="2151748" cy="1428760"/>
          </a:xfrm>
          <a:prstGeom prst="rect">
            <a:avLst/>
          </a:prstGeom>
        </p:spPr>
      </p:pic>
      <p:pic>
        <p:nvPicPr>
          <p:cNvPr id="6" name="Obrázok 5" descr="Duh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3857628"/>
            <a:ext cx="2286016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DÚHA</a:t>
            </a:r>
            <a:endParaRPr lang="sk-SK" altLang="sk-SK" b="1" i="1">
              <a:latin typeface="Bookman Old Style" pitchFamily="18" charset="0"/>
            </a:endParaRPr>
          </a:p>
        </p:txBody>
      </p:sp>
      <p:pic>
        <p:nvPicPr>
          <p:cNvPr id="14346" name="Picture 10" descr="duha aj opacna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784" y="1589881"/>
            <a:ext cx="3703637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sk-SK" altLang="sk-SK" sz="2800" b="1" dirty="0">
                <a:latin typeface="Comic Sans MS" panose="030F0702030302020204" pitchFamily="66" charset="0"/>
              </a:rPr>
              <a:t>prírodný jav</a:t>
            </a: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sk-SK" altLang="sk-SK" sz="2800" b="1" dirty="0">
                <a:latin typeface="Comic Sans MS" panose="030F0702030302020204" pitchFamily="66" charset="0"/>
              </a:rPr>
              <a:t>rozklad svetla lomom na vodných kvapkách</a:t>
            </a: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sk-SK" altLang="sk-SK" sz="2800" b="1" dirty="0">
                <a:latin typeface="Comic Sans MS" panose="030F0702030302020204" pitchFamily="66" charset="0"/>
              </a:rPr>
              <a:t>nad hlavnou dúhou môže byť druhá, </a:t>
            </a: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800" b="1" dirty="0">
                <a:latin typeface="Comic Sans MS" panose="030F0702030302020204" pitchFamily="66" charset="0"/>
              </a:rPr>
              <a:t>  s obráteným </a:t>
            </a:r>
            <a:r>
              <a:rPr lang="sk-SK" altLang="sk-SK" sz="2800" b="1" dirty="0" smtClean="0">
                <a:latin typeface="Comic Sans MS" panose="030F0702030302020204" pitchFamily="66" charset="0"/>
              </a:rPr>
              <a:t>poradím farieb</a:t>
            </a:r>
            <a:endParaRPr lang="sk-SK" altLang="sk-SK" sz="2800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1300" b="1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sk-SK" altLang="sk-SK" sz="1300" b="1" dirty="0" smtClean="0">
                <a:latin typeface="Comic Sans MS" panose="030F0702030302020204" pitchFamily="66" charset="0"/>
                <a:hlinkClick r:id="rId3"/>
              </a:rPr>
              <a:t>www.youtube.com/watch?v=44jkwXovdSE</a:t>
            </a:r>
            <a:endParaRPr lang="sk-SK" altLang="sk-SK" sz="1300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1300" b="1" dirty="0">
              <a:latin typeface="Comic Sans MS" panose="030F0702030302020204" pitchFamily="66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12485552">
            <a:off x="3635375" y="3789363"/>
            <a:ext cx="3457575" cy="354012"/>
          </a:xfrm>
          <a:prstGeom prst="notchedRightArrow">
            <a:avLst>
              <a:gd name="adj1" fmla="val 50000"/>
              <a:gd name="adj2" fmla="val 244171"/>
            </a:avLst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00" decel="1000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00" decel="1000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00" decel="1000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700" decel="1000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700" decel="1000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4" grpId="0" build="p"/>
      <p:bldP spid="14348" grpId="0" animBg="1"/>
      <p:bldP spid="143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SKLADANIE  FARIEB</a:t>
            </a:r>
            <a:endParaRPr lang="sk-SK" altLang="sk-SK" b="1" i="1">
              <a:latin typeface="Bookman Old Style" pitchFamily="18" charset="0"/>
            </a:endParaRPr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210425" cy="1181100"/>
          </a:xfrm>
        </p:spPr>
        <p:txBody>
          <a:bodyPr/>
          <a:lstStyle/>
          <a:p>
            <a:pPr>
              <a:buFontTx/>
              <a:buBlip>
                <a:blip r:embed="rId1"/>
              </a:buBlip>
            </a:pPr>
            <a:r>
              <a:rPr lang="sk-SK" altLang="sk-SK" sz="2800" b="1">
                <a:solidFill>
                  <a:srgbClr val="800000"/>
                </a:solidFill>
                <a:latin typeface="Comic Sans MS" panose="030F0702030302020204" pitchFamily="66" charset="0"/>
              </a:rPr>
              <a:t>  tri základné farby svetla</a:t>
            </a:r>
            <a:endParaRPr lang="sk-SK" altLang="sk-SK" sz="2800" b="1">
              <a:solidFill>
                <a:srgbClr val="8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35854" name="Picture 14" descr="červená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420938"/>
            <a:ext cx="1741488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58" name="Picture 18" descr="modrá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37063"/>
            <a:ext cx="1944688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9" name="Picture 19" descr="zelená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5866">
            <a:off x="5940425" y="4581525"/>
            <a:ext cx="18065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0" name="WordArt 20"/>
          <p:cNvSpPr>
            <a:spLocks noChangeArrowheads="1" noChangeShapeType="1" noTextEdit="1"/>
          </p:cNvSpPr>
          <p:nvPr/>
        </p:nvSpPr>
        <p:spPr bwMode="auto">
          <a:xfrm>
            <a:off x="3132138" y="2708275"/>
            <a:ext cx="2735262" cy="1368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990033"/>
                    </a:gs>
                    <a:gs pos="100000">
                      <a:srgbClr val="A50021"/>
                    </a:gs>
                  </a:gsLst>
                  <a:lin ang="18900000" scaled="1"/>
                </a:gradFill>
                <a:latin typeface="Comic Sans MS" panose="030F0702030302020204"/>
              </a:rPr>
              <a:t>červená</a:t>
            </a:r>
            <a:endParaRPr lang="sk-SK" sz="3600" b="1" kern="10">
              <a:ln w="9525">
                <a:solidFill>
                  <a:schemeClr val="tx1"/>
                </a:solidFill>
                <a:round/>
              </a:ln>
              <a:gradFill rotWithShape="1">
                <a:gsLst>
                  <a:gs pos="0">
                    <a:srgbClr val="990033"/>
                  </a:gs>
                  <a:gs pos="100000">
                    <a:srgbClr val="A50021"/>
                  </a:gs>
                </a:gsLst>
                <a:lin ang="18900000" scaled="1"/>
              </a:gradFill>
              <a:latin typeface="Comic Sans MS" panose="030F0702030302020204"/>
            </a:endParaRPr>
          </a:p>
        </p:txBody>
      </p:sp>
      <p:sp>
        <p:nvSpPr>
          <p:cNvPr id="35861" name="WordArt 21"/>
          <p:cNvSpPr>
            <a:spLocks noChangeArrowheads="1" noChangeShapeType="1" noTextEdit="1"/>
          </p:cNvSpPr>
          <p:nvPr/>
        </p:nvSpPr>
        <p:spPr bwMode="auto">
          <a:xfrm rot="-490319">
            <a:off x="900113" y="4724400"/>
            <a:ext cx="2197100" cy="1368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000066"/>
                    </a:gs>
                    <a:gs pos="100000">
                      <a:srgbClr val="000099"/>
                    </a:gs>
                  </a:gsLst>
                  <a:lin ang="2700000" scaled="1"/>
                </a:gradFill>
                <a:latin typeface="Comic Sans MS" panose="030F0702030302020204"/>
              </a:rPr>
              <a:t>modrá</a:t>
            </a:r>
            <a:endParaRPr lang="sk-SK" sz="3600" b="1" kern="10">
              <a:ln w="9525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2700000" scaled="1"/>
              </a:gradFill>
              <a:latin typeface="Comic Sans MS" panose="030F0702030302020204"/>
            </a:endParaRPr>
          </a:p>
        </p:txBody>
      </p:sp>
      <p:sp>
        <p:nvSpPr>
          <p:cNvPr id="35862" name="WordArt 22"/>
          <p:cNvSpPr>
            <a:spLocks noChangeArrowheads="1" noChangeShapeType="1" noTextEdit="1"/>
          </p:cNvSpPr>
          <p:nvPr/>
        </p:nvSpPr>
        <p:spPr bwMode="auto">
          <a:xfrm rot="872789">
            <a:off x="5508625" y="4724400"/>
            <a:ext cx="2605088" cy="11525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sk-SK" sz="3600" b="1" kern="10">
                <a:ln w="9525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003300"/>
                    </a:gs>
                    <a:gs pos="100000">
                      <a:srgbClr val="336600"/>
                    </a:gs>
                  </a:gsLst>
                  <a:lin ang="2700000" scaled="1"/>
                </a:gradFill>
                <a:latin typeface="Comic Sans MS" panose="030F0702030302020204"/>
              </a:rPr>
              <a:t>zelená</a:t>
            </a:r>
            <a:endParaRPr lang="sk-SK" sz="3600" b="1" kern="10">
              <a:ln w="9525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003300"/>
                  </a:gs>
                  <a:gs pos="100000">
                    <a:srgbClr val="336600"/>
                  </a:gs>
                </a:gsLst>
                <a:lin ang="2700000" scaled="1"/>
              </a:gradFill>
              <a:latin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358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358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358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358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3585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358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52" grpId="0" build="p"/>
      <p:bldP spid="35860" grpId="0" animBg="1"/>
      <p:bldP spid="35861" grpId="0" animBg="1"/>
      <p:bldP spid="358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</p:spPr>
        <p:txBody>
          <a:bodyPr/>
          <a:lstStyle/>
          <a:p>
            <a:r>
              <a:rPr lang="sk-SK" altLang="sk-SK" b="1" i="1">
                <a:latin typeface="Bookman Old Style" pitchFamily="18" charset="0"/>
              </a:rPr>
              <a:t>SKLADANIE  FARIEB</a:t>
            </a:r>
            <a:endParaRPr lang="sk-SK" altLang="sk-SK" b="1" i="1">
              <a:latin typeface="Bookman Old Style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237648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"/>
              </a:buBlip>
            </a:pPr>
            <a:r>
              <a:rPr lang="sk-SK" altLang="sk-SK" sz="2800" b="1">
                <a:solidFill>
                  <a:srgbClr val="800000"/>
                </a:solidFill>
                <a:latin typeface="Comic Sans MS" panose="030F0702030302020204" pitchFamily="66" charset="0"/>
              </a:rPr>
              <a:t> miešanie </a:t>
            </a:r>
            <a:endParaRPr lang="sk-SK" altLang="sk-SK" sz="2800" b="1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sk-SK" altLang="sk-SK" sz="2800" b="1">
                <a:solidFill>
                  <a:srgbClr val="800000"/>
                </a:solidFill>
                <a:latin typeface="Comic Sans MS" panose="030F0702030302020204" pitchFamily="66" charset="0"/>
              </a:rPr>
              <a:t>   farieb </a:t>
            </a:r>
            <a:endParaRPr lang="sk-SK" altLang="sk-SK" sz="2800" b="1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sk-SK" altLang="sk-SK" sz="2800" b="1">
                <a:solidFill>
                  <a:srgbClr val="800000"/>
                </a:solidFill>
                <a:latin typeface="Comic Sans MS" panose="030F0702030302020204" pitchFamily="66" charset="0"/>
              </a:rPr>
              <a:t>   svetla</a:t>
            </a:r>
            <a:endParaRPr lang="sk-SK" altLang="sk-SK" sz="2800" b="1">
              <a:solidFill>
                <a:srgbClr val="8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68" name="Picture 8" descr="biele svet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349500"/>
            <a:ext cx="3763962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 rot="-609967">
            <a:off x="2484438" y="501491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00099"/>
                </a:solidFill>
                <a:latin typeface="Comic Sans MS" panose="030F0702030302020204" pitchFamily="66" charset="0"/>
              </a:rPr>
              <a:t>modrá</a:t>
            </a:r>
            <a:endParaRPr lang="sk-SK" altLang="sk-SK" sz="24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 rot="679031">
            <a:off x="7308850" y="50863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CC0000"/>
                </a:solidFill>
                <a:latin typeface="Comic Sans MS" panose="030F0702030302020204" pitchFamily="66" charset="0"/>
              </a:rPr>
              <a:t>červená</a:t>
            </a:r>
            <a:endParaRPr lang="sk-SK" altLang="sk-SK" sz="2400" b="1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932363" y="184626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06600"/>
                </a:solidFill>
                <a:latin typeface="Comic Sans MS" panose="030F0702030302020204" pitchFamily="66" charset="0"/>
              </a:rPr>
              <a:t>zelená</a:t>
            </a:r>
            <a:endParaRPr lang="sk-SK" altLang="sk-SK" sz="2400" b="1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 rot="-571637">
            <a:off x="6732588" y="3502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FF9900"/>
                </a:solidFill>
                <a:latin typeface="Comic Sans MS" panose="030F0702030302020204" pitchFamily="66" charset="0"/>
              </a:rPr>
              <a:t>žltá</a:t>
            </a:r>
            <a:endParaRPr lang="sk-SK" altLang="sk-SK" sz="2400" b="1">
              <a:solidFill>
                <a:srgbClr val="FF99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 rot="1476510">
            <a:off x="2771775" y="32861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0396B9"/>
                </a:solidFill>
                <a:latin typeface="Comic Sans MS" panose="030F0702030302020204" pitchFamily="66" charset="0"/>
              </a:rPr>
              <a:t>tyrkysová</a:t>
            </a:r>
            <a:endParaRPr lang="sk-SK" altLang="sk-SK" sz="2400" b="1">
              <a:solidFill>
                <a:srgbClr val="0396B9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572000" y="6094413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FF00FF"/>
                </a:solidFill>
                <a:latin typeface="Comic Sans MS" panose="030F0702030302020204" pitchFamily="66" charset="0"/>
              </a:rPr>
              <a:t>purpurová</a:t>
            </a:r>
            <a:endParaRPr lang="sk-SK" altLang="sk-SK" sz="2400" b="1">
              <a:solidFill>
                <a:srgbClr val="FF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1506890">
            <a:off x="2700338" y="2998788"/>
            <a:ext cx="1800225" cy="1008062"/>
          </a:xfrm>
          <a:prstGeom prst="rightArrow">
            <a:avLst>
              <a:gd name="adj1" fmla="val 50000"/>
              <a:gd name="adj2" fmla="val 44646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 rot="-565285">
            <a:off x="2408238" y="4768850"/>
            <a:ext cx="1439862" cy="1008063"/>
          </a:xfrm>
          <a:prstGeom prst="rightArrow">
            <a:avLst>
              <a:gd name="adj1" fmla="val 50000"/>
              <a:gd name="adj2" fmla="val 3570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 rot="10122910">
            <a:off x="6357938" y="3341688"/>
            <a:ext cx="1657350" cy="881062"/>
          </a:xfrm>
          <a:prstGeom prst="rightArrow">
            <a:avLst>
              <a:gd name="adj1" fmla="val 50000"/>
              <a:gd name="adj2" fmla="val 4702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3635375" y="5807075"/>
            <a:ext cx="3600450" cy="719138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11494140">
            <a:off x="6953250" y="4803775"/>
            <a:ext cx="1720850" cy="952500"/>
          </a:xfrm>
          <a:prstGeom prst="rightArrow">
            <a:avLst>
              <a:gd name="adj1" fmla="val 50000"/>
              <a:gd name="adj2" fmla="val 451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1" name="AutoShape 21"/>
          <p:cNvSpPr>
            <a:spLocks noChangeArrowheads="1"/>
          </p:cNvSpPr>
          <p:nvPr/>
        </p:nvSpPr>
        <p:spPr bwMode="auto">
          <a:xfrm>
            <a:off x="4356100" y="1846263"/>
            <a:ext cx="2305050" cy="792162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003800" y="42211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latin typeface="Comic Sans MS" panose="030F0702030302020204" pitchFamily="66" charset="0"/>
              </a:rPr>
              <a:t>biela</a:t>
            </a:r>
            <a:endParaRPr lang="sk-SK" altLang="sk-SK" sz="24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  <p:bldP spid="40969" grpId="0"/>
      <p:bldP spid="40970" grpId="0"/>
      <p:bldP spid="40972" grpId="0"/>
      <p:bldP spid="40973" grpId="0"/>
      <p:bldP spid="40974" grpId="0"/>
      <p:bldP spid="40975" grpId="0"/>
      <p:bldP spid="40976" grpId="0" animBg="1"/>
      <p:bldP spid="40977" grpId="0" animBg="1"/>
      <p:bldP spid="40978" grpId="0" animBg="1"/>
      <p:bldP spid="40979" grpId="0" animBg="1"/>
      <p:bldP spid="40980" grpId="0" animBg="1"/>
      <p:bldP spid="40981" grpId="0" animBg="1"/>
      <p:bldP spid="4098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1368</Words>
  <Application>WPS Presentation</Application>
  <PresentationFormat>Prezentácia na obrazovke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Wingdings 2</vt:lpstr>
      <vt:lpstr>Wingdings</vt:lpstr>
      <vt:lpstr>Bookman Old Style</vt:lpstr>
      <vt:lpstr>Segoe Print</vt:lpstr>
      <vt:lpstr>Comic Sans MS</vt:lpstr>
      <vt:lpstr>Comic Sans MS</vt:lpstr>
      <vt:lpstr>Century Schoolbook</vt:lpstr>
      <vt:lpstr>Microsoft YaHei</vt:lpstr>
      <vt:lpstr>Arial Unicode MS</vt:lpstr>
      <vt:lpstr>Calibri</vt:lpstr>
      <vt:lpstr>Arkáda</vt:lpstr>
      <vt:lpstr>SVETLO</vt:lpstr>
      <vt:lpstr>PowerPoint 演示文稿</vt:lpstr>
      <vt:lpstr>Prechod svetla trojbokým hranolom</vt:lpstr>
      <vt:lpstr>PowerPoint 演示文稿</vt:lpstr>
      <vt:lpstr>DÚHA</vt:lpstr>
      <vt:lpstr>SKLADANIE  FARIEB</vt:lpstr>
      <vt:lpstr>SKLADANIE  FARIEB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jarul</cp:lastModifiedBy>
  <cp:revision>23</cp:revision>
  <dcterms:created xsi:type="dcterms:W3CDTF">2015-09-10T10:45:00Z</dcterms:created>
  <dcterms:modified xsi:type="dcterms:W3CDTF">2022-10-24T14:19:24Z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B93CC172F8E5461CB5702BD47A659FC6</vt:lpwstr>
  </property>
  <property fmtid="{D5CDD505-2E9C-101B-9397-08002B2CF9AE}" pid="3" name="KSOProductBuildVer">
    <vt:lpwstr>1033-11.2.0.11210</vt:lpwstr>
  </property>
</Properties>
</file>