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56" r:id="rId2"/>
    <p:sldId id="257" r:id="rId3"/>
    <p:sldId id="258" r:id="rId4"/>
    <p:sldId id="260" r:id="rId5"/>
    <p:sldId id="259"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81" d="100"/>
          <a:sy n="81" d="100"/>
        </p:scale>
        <p:origin x="-66" y="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sk-SK"/>
              <a:t>Upravte štýly predlohy textu</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podnadpisov</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AD6EE87-EBD5-4F12-A48A-63ACA297AC8F}" type="datetimeFigureOut">
              <a:rPr lang="en-US" smtClean="0"/>
              <a:pPr/>
              <a:t>4/19/2017</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0869626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12045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sk-SK"/>
              <a:t>Upravte štýly predlohy textu</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28105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idx="1"/>
          </p:nvPr>
        </p:nvSpPr>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66088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sk-SK"/>
              <a:t>Upravte štýly predlohy textu</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5A61015F-7CC6-4D0A-9D87-873EA4C304CC}" type="datetimeFigureOut">
              <a:rPr lang="en-US" smtClean="0"/>
              <a:pPr/>
              <a:t>4/19/2017</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1139239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420449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pPr/>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41002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pPr/>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06542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pPr/>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59909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sk-SK"/>
              <a:t>Upravte štýly predlohy textu</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8" name="Date Placeholder 7"/>
          <p:cNvSpPr>
            <a:spLocks noGrp="1"/>
          </p:cNvSpPr>
          <p:nvPr>
            <p:ph type="dt" sz="half" idx="10"/>
          </p:nvPr>
        </p:nvSpPr>
        <p:spPr/>
        <p:txBody>
          <a:bodyPr/>
          <a:lstStyle/>
          <a:p>
            <a:fld id="{05C68B11-C5A8-448C-8CE9-B1A273C79CFC}" type="datetimeFigureOut">
              <a:rPr lang="en-US" smtClean="0"/>
              <a:pPr/>
              <a:t>4/19/2017</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35273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sk-SK"/>
              <a:t>Upravte štýly predlohy textu</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C7616CA0-919D-4A49-9C8A-62FDFB3A5183}" type="datetimeFigureOut">
              <a:rPr lang="en-US" smtClean="0"/>
              <a:pPr/>
              <a:t>4/19/2017</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867E5644-1E61-4311-A31E-84CB9C7AA8A9}"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66491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sk-SK"/>
              <a:t>Upravte štýly predlohy textu</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0298CD5-6C1E-4009-B41F-6DF62E31D3BE}" type="datetimeFigureOut">
              <a:rPr lang="en-US" smtClean="0"/>
              <a:pPr/>
              <a:t>4/19/2017</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xmlns="" val="143115437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562100" y="2435819"/>
            <a:ext cx="9068586" cy="2590800"/>
          </a:xfrm>
        </p:spPr>
        <p:txBody>
          <a:bodyPr/>
          <a:lstStyle/>
          <a:p>
            <a:r>
              <a:rPr lang="sk-SK" sz="8800" b="1" dirty="0">
                <a:solidFill>
                  <a:schemeClr val="accent6">
                    <a:lumMod val="50000"/>
                  </a:schemeClr>
                </a:solidFill>
                <a:latin typeface="Tempus Sans ITC" panose="04020404030D07020202" pitchFamily="82" charset="0"/>
              </a:rPr>
              <a:t>Telepatický </a:t>
            </a:r>
            <a:br>
              <a:rPr lang="sk-SK" sz="8800" b="1" dirty="0">
                <a:solidFill>
                  <a:schemeClr val="accent6">
                    <a:lumMod val="50000"/>
                  </a:schemeClr>
                </a:solidFill>
                <a:latin typeface="Tempus Sans ITC" panose="04020404030D07020202" pitchFamily="82" charset="0"/>
              </a:rPr>
            </a:br>
            <a:r>
              <a:rPr lang="sk-SK" sz="8800" b="1" dirty="0">
                <a:solidFill>
                  <a:schemeClr val="accent6">
                    <a:lumMod val="50000"/>
                  </a:schemeClr>
                </a:solidFill>
                <a:latin typeface="Tempus Sans ITC" panose="04020404030D07020202" pitchFamily="82" charset="0"/>
              </a:rPr>
              <a:t>komunikátor</a:t>
            </a:r>
            <a:r>
              <a:rPr lang="sk-SK" b="1" dirty="0">
                <a:latin typeface="Mistral" panose="03090702030407020403" pitchFamily="66" charset="0"/>
              </a:rPr>
              <a:t/>
            </a:r>
            <a:br>
              <a:rPr lang="sk-SK" b="1" dirty="0">
                <a:latin typeface="Mistral" panose="03090702030407020403" pitchFamily="66" charset="0"/>
              </a:rPr>
            </a:br>
            <a:endParaRPr lang="sk-SK" b="1" dirty="0">
              <a:latin typeface="Mistral" panose="03090702030407020403" pitchFamily="66" charset="0"/>
            </a:endParaRPr>
          </a:p>
        </p:txBody>
      </p:sp>
      <p:sp>
        <p:nvSpPr>
          <p:cNvPr id="3" name="Podnadpis 2"/>
          <p:cNvSpPr>
            <a:spLocks noGrp="1"/>
          </p:cNvSpPr>
          <p:nvPr>
            <p:ph type="subTitle" idx="1"/>
          </p:nvPr>
        </p:nvSpPr>
        <p:spPr/>
        <p:txBody>
          <a:bodyPr/>
          <a:lstStyle/>
          <a:p>
            <a:r>
              <a:rPr lang="sk-SK" dirty="0"/>
              <a:t>J.S                   A.V                    2.A</a:t>
            </a:r>
          </a:p>
        </p:txBody>
      </p:sp>
    </p:spTree>
    <p:extLst>
      <p:ext uri="{BB962C8B-B14F-4D97-AF65-F5344CB8AC3E}">
        <p14:creationId xmlns:p14="http://schemas.microsoft.com/office/powerpoint/2010/main" xmlns="" val="238138812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371600" y="867880"/>
            <a:ext cx="10058400" cy="1371600"/>
          </a:xfrm>
        </p:spPr>
        <p:txBody>
          <a:bodyPr>
            <a:normAutofit fontScale="90000"/>
          </a:bodyPr>
          <a:lstStyle/>
          <a:p>
            <a:r>
              <a:rPr lang="sk-SK" sz="6700" b="1" dirty="0">
                <a:latin typeface="Forte" panose="03060902040502070203" pitchFamily="66" charset="0"/>
              </a:rPr>
              <a:t>         </a:t>
            </a:r>
            <a:r>
              <a:rPr lang="sk-SK" sz="6700" dirty="0">
                <a:solidFill>
                  <a:schemeClr val="accent1">
                    <a:lumMod val="50000"/>
                  </a:schemeClr>
                </a:solidFill>
                <a:latin typeface="Forte" panose="03060902040502070203" pitchFamily="66" charset="0"/>
              </a:rPr>
              <a:t>Hlavné využitie</a:t>
            </a:r>
            <a:r>
              <a:rPr lang="sk-SK" dirty="0"/>
              <a:t/>
            </a:r>
            <a:br>
              <a:rPr lang="sk-SK" dirty="0"/>
            </a:br>
            <a:endParaRPr lang="sk-SK" dirty="0"/>
          </a:p>
        </p:txBody>
      </p:sp>
      <p:sp>
        <p:nvSpPr>
          <p:cNvPr id="5" name="BlokTextu 4"/>
          <p:cNvSpPr txBox="1"/>
          <p:nvPr/>
        </p:nvSpPr>
        <p:spPr>
          <a:xfrm>
            <a:off x="6559826" y="2239480"/>
            <a:ext cx="4446104" cy="2677656"/>
          </a:xfrm>
          <a:prstGeom prst="rect">
            <a:avLst/>
          </a:prstGeom>
          <a:noFill/>
        </p:spPr>
        <p:txBody>
          <a:bodyPr wrap="square" rtlCol="0">
            <a:spAutoFit/>
          </a:bodyPr>
          <a:lstStyle/>
          <a:p>
            <a:r>
              <a:rPr lang="sk-SK" sz="2800" b="1" dirty="0" smtClean="0"/>
              <a:t>Hlavným využitím </a:t>
            </a:r>
            <a:r>
              <a:rPr lang="sk-SK" sz="2800" b="1" dirty="0"/>
              <a:t>telepatického komunikátora </a:t>
            </a:r>
            <a:r>
              <a:rPr lang="sk-SK" sz="2800" dirty="0"/>
              <a:t>by bola </a:t>
            </a:r>
            <a:r>
              <a:rPr lang="sk-SK" sz="2800" u="sng" dirty="0"/>
              <a:t>komunikácia bez hovoreného slova</a:t>
            </a:r>
            <a:r>
              <a:rPr lang="sk-SK" sz="2800" dirty="0"/>
              <a:t> – napríklad hluchonemí by sa spolu vedeli dorozumieť.</a:t>
            </a:r>
            <a:endParaRPr lang="sk-SK" sz="2800" dirty="0">
              <a:effectLst/>
            </a:endParaRPr>
          </a:p>
        </p:txBody>
      </p:sp>
      <p:pic>
        <p:nvPicPr>
          <p:cNvPr id="6" name="Zástupný objekt pre obsah 5"/>
          <p:cNvPicPr>
            <a:picLocks noGrp="1" noChangeAspect="1"/>
          </p:cNvPicPr>
          <p:nvPr>
            <p:ph idx="1"/>
          </p:nvPr>
        </p:nvPicPr>
        <p:blipFill>
          <a:blip r:embed="rId2"/>
          <a:stretch>
            <a:fillRect/>
          </a:stretch>
        </p:blipFill>
        <p:spPr>
          <a:xfrm>
            <a:off x="877128" y="2336171"/>
            <a:ext cx="5139359" cy="287804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xmlns="" val="97688418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Autofit/>
          </a:bodyPr>
          <a:lstStyle/>
          <a:p>
            <a:pPr algn="ctr"/>
            <a:r>
              <a:rPr lang="sk-SK" sz="6000" dirty="0">
                <a:solidFill>
                  <a:schemeClr val="accent1">
                    <a:lumMod val="50000"/>
                  </a:schemeClr>
                </a:solidFill>
                <a:latin typeface="Forte" panose="03060902040502070203" pitchFamily="66" charset="0"/>
              </a:rPr>
              <a:t>Vzhľad</a:t>
            </a:r>
            <a:endParaRPr lang="sk-SK" sz="6000" dirty="0">
              <a:latin typeface="Forte" panose="03060902040502070203" pitchFamily="66" charset="0"/>
            </a:endParaRPr>
          </a:p>
        </p:txBody>
      </p:sp>
      <p:sp>
        <p:nvSpPr>
          <p:cNvPr id="3" name="Zástupný objekt pre obsah 2"/>
          <p:cNvSpPr>
            <a:spLocks noGrp="1"/>
          </p:cNvSpPr>
          <p:nvPr>
            <p:ph idx="1"/>
          </p:nvPr>
        </p:nvSpPr>
        <p:spPr>
          <a:xfrm>
            <a:off x="7149548" y="2014194"/>
            <a:ext cx="4181061" cy="3931920"/>
          </a:xfrm>
        </p:spPr>
        <p:txBody>
          <a:bodyPr/>
          <a:lstStyle/>
          <a:p>
            <a:r>
              <a:rPr lang="sk-SK" sz="2800" dirty="0"/>
              <a:t>Zariadenie by bolo možné umiestniť do akejkoľvek pokrývky hlavy podľa požiadavky osoby, ktorá by ho chcela používať, </a:t>
            </a:r>
            <a:r>
              <a:rPr lang="sk-SK" sz="2800" dirty="0" err="1"/>
              <a:t>t.j</a:t>
            </a:r>
            <a:r>
              <a:rPr lang="sk-SK" sz="2800" dirty="0"/>
              <a:t>. klobúk, šiltovka, prilba, parochňa alebo obyčajná čiapka.</a:t>
            </a:r>
          </a:p>
          <a:p>
            <a:endParaRPr lang="sk-SK" dirty="0"/>
          </a:p>
        </p:txBody>
      </p:sp>
      <p:pic>
        <p:nvPicPr>
          <p:cNvPr id="5" name="Obrázok 4"/>
          <p:cNvPicPr>
            <a:picLocks noChangeAspect="1"/>
          </p:cNvPicPr>
          <p:nvPr/>
        </p:nvPicPr>
        <p:blipFill>
          <a:blip r:embed="rId2"/>
          <a:stretch>
            <a:fillRect/>
          </a:stretch>
        </p:blipFill>
        <p:spPr>
          <a:xfrm>
            <a:off x="815498" y="1974029"/>
            <a:ext cx="3913946" cy="26082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Obrázok 5"/>
          <p:cNvPicPr>
            <a:picLocks noChangeAspect="1"/>
          </p:cNvPicPr>
          <p:nvPr/>
        </p:nvPicPr>
        <p:blipFill>
          <a:blip r:embed="rId3"/>
          <a:stretch>
            <a:fillRect/>
          </a:stretch>
        </p:blipFill>
        <p:spPr>
          <a:xfrm>
            <a:off x="1587306" y="4459458"/>
            <a:ext cx="1729154" cy="1729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Obrázok 8"/>
          <p:cNvPicPr>
            <a:picLocks noChangeAspect="1"/>
          </p:cNvPicPr>
          <p:nvPr/>
        </p:nvPicPr>
        <p:blipFill>
          <a:blip r:embed="rId4"/>
          <a:stretch>
            <a:fillRect/>
          </a:stretch>
        </p:blipFill>
        <p:spPr>
          <a:xfrm>
            <a:off x="4143789" y="4374902"/>
            <a:ext cx="1795254" cy="17952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Obrázok 9"/>
          <p:cNvPicPr>
            <a:picLocks noChangeAspect="1"/>
          </p:cNvPicPr>
          <p:nvPr/>
        </p:nvPicPr>
        <p:blipFill>
          <a:blip r:embed="rId5"/>
          <a:stretch>
            <a:fillRect/>
          </a:stretch>
        </p:blipFill>
        <p:spPr>
          <a:xfrm>
            <a:off x="5268436" y="1823184"/>
            <a:ext cx="1275859" cy="25517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BlokTextu 10"/>
          <p:cNvSpPr txBox="1"/>
          <p:nvPr/>
        </p:nvSpPr>
        <p:spPr>
          <a:xfrm>
            <a:off x="576818" y="2014058"/>
            <a:ext cx="2590800" cy="523220"/>
          </a:xfrm>
          <a:prstGeom prst="rect">
            <a:avLst/>
          </a:prstGeom>
          <a:noFill/>
        </p:spPr>
        <p:txBody>
          <a:bodyPr wrap="square" rtlCol="0">
            <a:spAutoFit/>
          </a:bodyPr>
          <a:lstStyle/>
          <a:p>
            <a:r>
              <a:rPr lang="sk-SK" sz="2800" b="1" dirty="0"/>
              <a:t>Vnútro čiapky</a:t>
            </a:r>
          </a:p>
        </p:txBody>
      </p:sp>
    </p:spTree>
    <p:extLst>
      <p:ext uri="{BB962C8B-B14F-4D97-AF65-F5344CB8AC3E}">
        <p14:creationId xmlns:p14="http://schemas.microsoft.com/office/powerpoint/2010/main" xmlns="" val="127865870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6000" dirty="0">
                <a:solidFill>
                  <a:schemeClr val="accent1">
                    <a:lumMod val="50000"/>
                  </a:schemeClr>
                </a:solidFill>
                <a:latin typeface="Forte" panose="03060902040502070203" pitchFamily="66" charset="0"/>
              </a:rPr>
              <a:t>Funkcia</a:t>
            </a:r>
          </a:p>
        </p:txBody>
      </p:sp>
      <p:sp>
        <p:nvSpPr>
          <p:cNvPr id="3" name="Zástupný objekt pre obsah 2"/>
          <p:cNvSpPr>
            <a:spLocks noGrp="1"/>
          </p:cNvSpPr>
          <p:nvPr>
            <p:ph idx="1"/>
          </p:nvPr>
        </p:nvSpPr>
        <p:spPr>
          <a:xfrm>
            <a:off x="1066800" y="1887415"/>
            <a:ext cx="9906000" cy="4454770"/>
          </a:xfrm>
        </p:spPr>
        <p:txBody>
          <a:bodyPr>
            <a:normAutofit lnSpcReduction="10000"/>
          </a:bodyPr>
          <a:lstStyle/>
          <a:p>
            <a:r>
              <a:rPr lang="sk-SK" sz="2800" dirty="0"/>
              <a:t>Osoby, ktoré by sa chceli spolu dorozumievať bez slov, by si nasadili pokrývku hlavy. Aby sa predišlo tomu, aby mohli iné osoby, využívajúce rovnakú technológiu, odpočúvať cudzie „rozhovory“, pri pripojení na danú osobu sa použije zašifrovaný kód, ktorý poznajú iba účastníci konverzácie. </a:t>
            </a:r>
            <a:endParaRPr lang="sk-SK" sz="2800" dirty="0" smtClean="0"/>
          </a:p>
          <a:p>
            <a:r>
              <a:rPr lang="sk-SK" sz="2800" dirty="0" smtClean="0"/>
              <a:t>Je </a:t>
            </a:r>
            <a:r>
              <a:rPr lang="sk-SK" sz="2800" dirty="0"/>
              <a:t>to vlastne čip so softvérom – dokáže pomocou elektród na obvode </a:t>
            </a:r>
            <a:r>
              <a:rPr lang="sk-SK" sz="2800" i="1" dirty="0"/>
              <a:t>čiapky </a:t>
            </a:r>
            <a:r>
              <a:rPr lang="sk-SK" sz="2800" dirty="0"/>
              <a:t>čítať „ľudské myšlienky“. Keďže mozog vytvára impulzy, čip ich rozpozná, zosilní a odošle do druhej </a:t>
            </a:r>
            <a:r>
              <a:rPr lang="sk-SK" sz="2800" i="1" dirty="0"/>
              <a:t>čiapky</a:t>
            </a:r>
            <a:r>
              <a:rPr lang="sk-SK" sz="2800" dirty="0"/>
              <a:t>. Čip v druhej čiapke odošle signály do elektród a tým mozog vie, čo si ten druhý myslí bez toho, že by to vyslovil. Takto to funguje obojstranne.</a:t>
            </a:r>
          </a:p>
          <a:p>
            <a:endParaRPr lang="sk-SK" dirty="0"/>
          </a:p>
        </p:txBody>
      </p:sp>
    </p:spTree>
    <p:extLst>
      <p:ext uri="{BB962C8B-B14F-4D97-AF65-F5344CB8AC3E}">
        <p14:creationId xmlns:p14="http://schemas.microsoft.com/office/powerpoint/2010/main" xmlns="" val="235227172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37323" y="642594"/>
            <a:ext cx="11211338" cy="1371600"/>
          </a:xfrm>
        </p:spPr>
        <p:txBody>
          <a:bodyPr>
            <a:noAutofit/>
          </a:bodyPr>
          <a:lstStyle/>
          <a:p>
            <a:r>
              <a:rPr lang="sk-SK" sz="6000" dirty="0">
                <a:solidFill>
                  <a:schemeClr val="accent1">
                    <a:lumMod val="50000"/>
                  </a:schemeClr>
                </a:solidFill>
                <a:latin typeface="Forte" panose="03060902040502070203" pitchFamily="66" charset="0"/>
              </a:rPr>
              <a:t>Sekundárne využitie komunikátora</a:t>
            </a:r>
          </a:p>
        </p:txBody>
      </p:sp>
      <p:sp>
        <p:nvSpPr>
          <p:cNvPr id="3" name="Zástupný objekt pre obsah 2"/>
          <p:cNvSpPr>
            <a:spLocks noGrp="1"/>
          </p:cNvSpPr>
          <p:nvPr>
            <p:ph idx="1"/>
          </p:nvPr>
        </p:nvSpPr>
        <p:spPr>
          <a:xfrm>
            <a:off x="947530" y="2014194"/>
            <a:ext cx="4737652" cy="4377193"/>
          </a:xfrm>
        </p:spPr>
        <p:txBody>
          <a:bodyPr>
            <a:normAutofit fontScale="85000" lnSpcReduction="20000"/>
          </a:bodyPr>
          <a:lstStyle/>
          <a:p>
            <a:r>
              <a:rPr lang="sk-SK" sz="3300" b="1" dirty="0"/>
              <a:t>Sekundárne využitie komunikátora</a:t>
            </a:r>
            <a:r>
              <a:rPr lang="sk-SK" sz="3300" dirty="0"/>
              <a:t> by bolo v čítaní myšlienok u tých ľudí, ktorí zariadenie nemajú nasadené, to znamená pri súdnych pojednávaniach s obvinenými alebo ako detektor lži na stopercentné zistenie páchateľa. Pretože dotyčný neodpovedá na otázky, len za pomoci </a:t>
            </a:r>
            <a:r>
              <a:rPr lang="sk-SK" sz="3300" i="1" dirty="0"/>
              <a:t>čiapky</a:t>
            </a:r>
            <a:r>
              <a:rPr lang="sk-SK" sz="3300" dirty="0"/>
              <a:t> sa číta jeho myseľ.</a:t>
            </a:r>
          </a:p>
          <a:p>
            <a:endParaRPr lang="sk-SK" dirty="0"/>
          </a:p>
        </p:txBody>
      </p:sp>
      <p:pic>
        <p:nvPicPr>
          <p:cNvPr id="4" name="Obrázok 3"/>
          <p:cNvPicPr>
            <a:picLocks noChangeAspect="1"/>
          </p:cNvPicPr>
          <p:nvPr/>
        </p:nvPicPr>
        <p:blipFill>
          <a:blip r:embed="rId2"/>
          <a:stretch>
            <a:fillRect/>
          </a:stretch>
        </p:blipFill>
        <p:spPr>
          <a:xfrm>
            <a:off x="6042992" y="2579825"/>
            <a:ext cx="4423741" cy="2875432"/>
          </a:xfrm>
          <a:prstGeom prst="rect">
            <a:avLst/>
          </a:prstGeom>
        </p:spPr>
      </p:pic>
      <p:cxnSp>
        <p:nvCxnSpPr>
          <p:cNvPr id="9" name="Rovná spojnica 8"/>
          <p:cNvCxnSpPr/>
          <p:nvPr/>
        </p:nvCxnSpPr>
        <p:spPr>
          <a:xfrm>
            <a:off x="5685182" y="2279374"/>
            <a:ext cx="5141844" cy="3498574"/>
          </a:xfrm>
          <a:prstGeom prst="line">
            <a:avLst/>
          </a:prstGeom>
          <a:ln w="38100" cmpd="sng">
            <a:solidFill>
              <a:srgbClr val="FF0000"/>
            </a:solidFill>
          </a:ln>
        </p:spPr>
        <p:style>
          <a:lnRef idx="3">
            <a:schemeClr val="dk1"/>
          </a:lnRef>
          <a:fillRef idx="0">
            <a:schemeClr val="dk1"/>
          </a:fillRef>
          <a:effectRef idx="2">
            <a:schemeClr val="dk1"/>
          </a:effectRef>
          <a:fontRef idx="minor">
            <a:schemeClr val="tx1"/>
          </a:fontRef>
        </p:style>
      </p:cxnSp>
      <p:cxnSp>
        <p:nvCxnSpPr>
          <p:cNvPr id="11" name="Rovná spojnica 10"/>
          <p:cNvCxnSpPr/>
          <p:nvPr/>
        </p:nvCxnSpPr>
        <p:spPr>
          <a:xfrm flipH="1">
            <a:off x="5830957" y="2358887"/>
            <a:ext cx="4890052" cy="3458817"/>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97441697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066800" y="545054"/>
            <a:ext cx="10058400" cy="1371600"/>
          </a:xfrm>
        </p:spPr>
        <p:txBody>
          <a:bodyPr>
            <a:noAutofit/>
          </a:bodyPr>
          <a:lstStyle/>
          <a:p>
            <a:r>
              <a:rPr lang="sk-SK" sz="6000" b="1" dirty="0">
                <a:latin typeface="Forte" panose="03060902040502070203" pitchFamily="66" charset="0"/>
              </a:rPr>
              <a:t>        </a:t>
            </a:r>
            <a:r>
              <a:rPr lang="sk-SK" sz="6000" dirty="0">
                <a:solidFill>
                  <a:schemeClr val="accent1">
                    <a:lumMod val="50000"/>
                  </a:schemeClr>
                </a:solidFill>
                <a:latin typeface="Forte" panose="03060902040502070203" pitchFamily="66" charset="0"/>
              </a:rPr>
              <a:t>*Špeciálne využitie*</a:t>
            </a:r>
          </a:p>
        </p:txBody>
      </p:sp>
      <p:sp>
        <p:nvSpPr>
          <p:cNvPr id="3" name="Zástupný objekt pre obsah 2"/>
          <p:cNvSpPr>
            <a:spLocks noGrp="1"/>
          </p:cNvSpPr>
          <p:nvPr>
            <p:ph idx="1"/>
          </p:nvPr>
        </p:nvSpPr>
        <p:spPr>
          <a:xfrm>
            <a:off x="6447183" y="2040562"/>
            <a:ext cx="4803913" cy="3931920"/>
          </a:xfrm>
        </p:spPr>
        <p:txBody>
          <a:bodyPr>
            <a:normAutofit lnSpcReduction="10000"/>
          </a:bodyPr>
          <a:lstStyle/>
          <a:p>
            <a:r>
              <a:rPr lang="sk-SK" sz="2800" dirty="0"/>
              <a:t>Špeciálne využitie tohto komunikátora by bolo v ovládaní mysle druhej osoby a v možnom odstránení neželaných alebo život ohrozujúcich myšlienok, napríklad teroristom či vrahom. Avšak toto využitie by bolo pre obyčajných užívateľov, z dôvodu zneužitia, blokované.</a:t>
            </a:r>
          </a:p>
        </p:txBody>
      </p:sp>
      <p:pic>
        <p:nvPicPr>
          <p:cNvPr id="4" name="Obrázok 3"/>
          <p:cNvPicPr>
            <a:picLocks noChangeAspect="1"/>
          </p:cNvPicPr>
          <p:nvPr/>
        </p:nvPicPr>
        <p:blipFill>
          <a:blip r:embed="rId2"/>
          <a:stretch>
            <a:fillRect/>
          </a:stretch>
        </p:blipFill>
        <p:spPr>
          <a:xfrm>
            <a:off x="635552" y="4254338"/>
            <a:ext cx="2757005" cy="184014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Obrázok 4"/>
          <p:cNvPicPr>
            <a:picLocks noChangeAspect="1"/>
          </p:cNvPicPr>
          <p:nvPr/>
        </p:nvPicPr>
        <p:blipFill>
          <a:blip r:embed="rId3"/>
          <a:stretch>
            <a:fillRect/>
          </a:stretch>
        </p:blipFill>
        <p:spPr>
          <a:xfrm rot="211893">
            <a:off x="3557881" y="4317627"/>
            <a:ext cx="2488066" cy="170183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Obrázok 5"/>
          <p:cNvPicPr>
            <a:picLocks noChangeAspect="1"/>
          </p:cNvPicPr>
          <p:nvPr/>
        </p:nvPicPr>
        <p:blipFill>
          <a:blip r:embed="rId4"/>
          <a:stretch>
            <a:fillRect/>
          </a:stretch>
        </p:blipFill>
        <p:spPr>
          <a:xfrm>
            <a:off x="1623176" y="1736536"/>
            <a:ext cx="3538762" cy="226998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297323170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sz="6000" dirty="0">
                <a:solidFill>
                  <a:schemeClr val="accent1">
                    <a:lumMod val="50000"/>
                  </a:schemeClr>
                </a:solidFill>
                <a:latin typeface="Forte" panose="03060902040502070203" pitchFamily="66" charset="0"/>
              </a:rPr>
              <a:t>Prototyp</a:t>
            </a:r>
          </a:p>
        </p:txBody>
      </p:sp>
      <p:pic>
        <p:nvPicPr>
          <p:cNvPr id="4" name="Zástupný objekt pre obsah 3"/>
          <p:cNvPicPr>
            <a:picLocks noGrp="1" noChangeAspect="1"/>
          </p:cNvPicPr>
          <p:nvPr>
            <p:ph idx="1"/>
          </p:nvPr>
        </p:nvPicPr>
        <p:blipFill>
          <a:blip r:embed="rId2"/>
          <a:stretch>
            <a:fillRect/>
          </a:stretch>
        </p:blipFill>
        <p:spPr>
          <a:xfrm rot="5400000">
            <a:off x="4118885" y="1134972"/>
            <a:ext cx="4148214" cy="553095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xmlns="" val="83986448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Zástupný objekt pre obsah 3"/>
          <p:cNvPicPr>
            <a:picLocks noGrp="1" noChangeAspect="1"/>
          </p:cNvPicPr>
          <p:nvPr>
            <p:ph idx="1"/>
          </p:nvPr>
        </p:nvPicPr>
        <p:blipFill>
          <a:blip r:embed="rId2"/>
          <a:stretch>
            <a:fillRect/>
          </a:stretch>
        </p:blipFill>
        <p:spPr>
          <a:xfrm>
            <a:off x="1757157" y="967410"/>
            <a:ext cx="8782052" cy="49399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BlokTextu 2"/>
          <p:cNvSpPr txBox="1"/>
          <p:nvPr/>
        </p:nvSpPr>
        <p:spPr>
          <a:xfrm>
            <a:off x="3530878" y="5287617"/>
            <a:ext cx="5234609" cy="830997"/>
          </a:xfrm>
          <a:prstGeom prst="rect">
            <a:avLst/>
          </a:prstGeom>
          <a:noFill/>
        </p:spPr>
        <p:txBody>
          <a:bodyPr wrap="square" rtlCol="0">
            <a:spAutoFit/>
          </a:bodyPr>
          <a:lstStyle/>
          <a:p>
            <a:r>
              <a:rPr lang="sk-SK" sz="4800" dirty="0">
                <a:solidFill>
                  <a:srgbClr val="C00000"/>
                </a:solidFill>
                <a:latin typeface="Mistral" panose="03090702030407020403" pitchFamily="66" charset="0"/>
              </a:rPr>
              <a:t>Ďakujeme za pozornosť </a:t>
            </a:r>
          </a:p>
        </p:txBody>
      </p:sp>
      <p:pic>
        <p:nvPicPr>
          <p:cNvPr id="5" name="Obrázok 4"/>
          <p:cNvPicPr>
            <a:picLocks noChangeAspect="1"/>
          </p:cNvPicPr>
          <p:nvPr/>
        </p:nvPicPr>
        <p:blipFill>
          <a:blip r:embed="rId3"/>
          <a:stretch>
            <a:fillRect/>
          </a:stretch>
        </p:blipFill>
        <p:spPr>
          <a:xfrm>
            <a:off x="8199120" y="5384255"/>
            <a:ext cx="818271" cy="818271"/>
          </a:xfrm>
          <a:prstGeom prst="rect">
            <a:avLst/>
          </a:prstGeom>
        </p:spPr>
      </p:pic>
    </p:spTree>
    <p:extLst>
      <p:ext uri="{BB962C8B-B14F-4D97-AF65-F5344CB8AC3E}">
        <p14:creationId xmlns:p14="http://schemas.microsoft.com/office/powerpoint/2010/main" xmlns="" val="312756547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TM03457510[[fn=Mydlo]]</Template>
  <TotalTime>135</TotalTime>
  <Words>168</Words>
  <Application>Microsoft Office PowerPoint</Application>
  <PresentationFormat>Vlastná</PresentationFormat>
  <Paragraphs>16</Paragraphs>
  <Slides>8</Slides>
  <Notes>0</Notes>
  <HiddenSlides>0</HiddenSlides>
  <MMClips>0</MMClips>
  <ScaleCrop>false</ScaleCrop>
  <HeadingPairs>
    <vt:vector size="4" baseType="variant">
      <vt:variant>
        <vt:lpstr>Motív</vt:lpstr>
      </vt:variant>
      <vt:variant>
        <vt:i4>1</vt:i4>
      </vt:variant>
      <vt:variant>
        <vt:lpstr>Nadpisy snímok</vt:lpstr>
      </vt:variant>
      <vt:variant>
        <vt:i4>8</vt:i4>
      </vt:variant>
    </vt:vector>
  </HeadingPairs>
  <TitlesOfParts>
    <vt:vector size="9" baseType="lpstr">
      <vt:lpstr>Savon</vt:lpstr>
      <vt:lpstr>Telepatický  komunikátor </vt:lpstr>
      <vt:lpstr>         Hlavné využitie </vt:lpstr>
      <vt:lpstr>Vzhľad</vt:lpstr>
      <vt:lpstr>Funkcia</vt:lpstr>
      <vt:lpstr>Sekundárne využitie komunikátora</vt:lpstr>
      <vt:lpstr>        *Špeciálne využitie*</vt:lpstr>
      <vt:lpstr>Prototyp</vt:lpstr>
      <vt:lpstr>Snímka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Telepatický  komunikátor</dc:title>
  <dc:creator>Alexandra Valková</dc:creator>
  <cp:lastModifiedBy>Jaroslava Vitazkova</cp:lastModifiedBy>
  <cp:revision>10</cp:revision>
  <dcterms:created xsi:type="dcterms:W3CDTF">2016-06-07T17:32:56Z</dcterms:created>
  <dcterms:modified xsi:type="dcterms:W3CDTF">2017-04-19T17:03:53Z</dcterms:modified>
</cp:coreProperties>
</file>