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78" d="100"/>
          <a:sy n="78" d="100"/>
        </p:scale>
        <p:origin x="1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DBF51C5-EC21-4D3D-B713-4C1C5536DEA6}" type="datetimeFigureOut">
              <a:rPr lang="sk-SK" smtClean="0"/>
              <a:pPr/>
              <a:t>3. 12. 2019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72D3D24-46A4-4B59-BB83-D416EA89BB1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sk/url?sa=i&amp;rct=j&amp;q=&amp;esrc=s&amp;source=images&amp;cd=&amp;cad=rja&amp;uact=8&amp;ved=0ahUKEwju9bDu78nJAhVGXg8KHVRtCb0QjRwIBw&amp;url=http://www.dreamstime.com/illustration/ampermeter.html&amp;bvm=bv.108538919,d.bGg&amp;psig=AFQjCNH_9Qwdl1be-YS7Hm2BR5hyHvBCcA&amp;ust=144958198579121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hyperlink" Target="http://www.google.sk/url?sa=i&amp;rct=j&amp;q=&amp;esrc=s&amp;source=images&amp;cd=&amp;cad=rja&amp;uact=8&amp;ved=0ahUKEwiB4fPTmtHJAhUITBQKHciuCB0QjRwIBw&amp;url=http://www.kupteraz.sk/gabriel/eshop/39-1-MERACIE-PRISTROJE/229-2-ELEKTRICKE-VELICINY&amp;bvm=bv.109395566,d.bGg&amp;psig=AFQjCNFUMGaM1v27Sh7Ls1pkM5RsoVzUvQ&amp;ust=14498339804531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sk/url?sa=i&amp;rct=j&amp;q=&amp;esrc=s&amp;source=images&amp;cd=&amp;cad=rja&amp;uact=8&amp;ved=0ahUKEwjIy6H4mtHJAhWDThQKHVjVAu8QjRwIBw&amp;url=http://www.oskole.sk/pages/printpage.php?clanok%3D96762546&amp;bvm=bv.109395566,d.bGg&amp;psig=AFQjCNE6NygoZiy5C2Lc_1Hd86CFbEMYYQ&amp;ust=1449834039759392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www.google.sk/url?sa=i&amp;rct=j&amp;q=&amp;esrc=s&amp;source=images&amp;cd=&amp;cad=rja&amp;uact=8&amp;ved=0ahUKEwjtt7mYmtHJAhXJUhQKHQdbDE4QjRwIBw&amp;url=http://knihomilka.webnode.cz/news/elektricke-pole/&amp;bvm=bv.109395566,d.bGg&amp;psig=AFQjCNEl83nQjQbJ87yywu4oZf-6M71lwQ&amp;ust=144983386968576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71600" y="642918"/>
            <a:ext cx="8172400" cy="2160240"/>
          </a:xfrm>
        </p:spPr>
        <p:txBody>
          <a:bodyPr>
            <a:noAutofit/>
          </a:bodyPr>
          <a:lstStyle/>
          <a:p>
            <a:pPr algn="ctr"/>
            <a:r>
              <a:rPr lang="sk-SK" sz="4400" b="1" dirty="0" smtClean="0"/>
              <a:t>Fyzikálna veličina elektrický prúd. </a:t>
            </a:r>
            <a:br>
              <a:rPr lang="sk-SK" sz="4400" b="1" dirty="0" smtClean="0"/>
            </a:br>
            <a:r>
              <a:rPr lang="sk-SK" sz="4400" b="1" dirty="0" smtClean="0"/>
              <a:t>Meranie prúdu</a:t>
            </a:r>
            <a:endParaRPr lang="sk-SK" sz="4400" b="1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1428728" y="4429132"/>
            <a:ext cx="7406640" cy="1752600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6146" name="Picture 2" descr="http://thumbs.dreamstime.com/t/ammeter-illustration-icon-47128493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143248"/>
            <a:ext cx="2643206" cy="2643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85852" y="142852"/>
            <a:ext cx="7498080" cy="71438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Elektrický prúd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57224" y="928670"/>
            <a:ext cx="8286776" cy="5786478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 smtClean="0"/>
              <a:t>Elektrický prúd je fyzikálna veličina. Označuje sa</a:t>
            </a:r>
            <a:r>
              <a:rPr lang="sk-SK" sz="2400" dirty="0" smtClean="0">
                <a:latin typeface="Book Antiqua" pitchFamily="18" charset="0"/>
              </a:rPr>
              <a:t> I. </a:t>
            </a:r>
            <a:r>
              <a:rPr lang="sk-SK" sz="2400" dirty="0" smtClean="0"/>
              <a:t>Základnou jednotkou je ampér, označenie A.</a:t>
            </a:r>
          </a:p>
          <a:p>
            <a:r>
              <a:rPr lang="sk-SK" sz="2400" dirty="0" smtClean="0"/>
              <a:t>Ďalšie jednotky: </a:t>
            </a:r>
          </a:p>
          <a:p>
            <a:pPr lvl="1"/>
            <a:r>
              <a:rPr lang="sk-SK" sz="2400" dirty="0" err="1" smtClean="0"/>
              <a:t>miliampér</a:t>
            </a:r>
            <a:r>
              <a:rPr lang="sk-SK" sz="2400" dirty="0" smtClean="0"/>
              <a:t>: 1mA = 0,001 A</a:t>
            </a:r>
          </a:p>
          <a:p>
            <a:pPr lvl="1"/>
            <a:r>
              <a:rPr lang="sk-SK" sz="2400" dirty="0" err="1" smtClean="0"/>
              <a:t>mikroampér</a:t>
            </a:r>
            <a:r>
              <a:rPr lang="sk-SK" sz="2400" dirty="0" smtClean="0"/>
              <a:t>: 1</a:t>
            </a:r>
            <a:r>
              <a:rPr lang="el-GR" sz="2400" dirty="0" smtClean="0">
                <a:cs typeface="Times New Roman"/>
              </a:rPr>
              <a:t>μ</a:t>
            </a:r>
            <a:r>
              <a:rPr lang="sk-SK" sz="2400" dirty="0" smtClean="0">
                <a:cs typeface="Times New Roman"/>
              </a:rPr>
              <a:t>A = 0,001 </a:t>
            </a:r>
            <a:r>
              <a:rPr lang="sk-SK" sz="2400" dirty="0" err="1" smtClean="0">
                <a:cs typeface="Times New Roman"/>
              </a:rPr>
              <a:t>mA</a:t>
            </a:r>
            <a:r>
              <a:rPr lang="sk-SK" sz="2400" dirty="0" smtClean="0">
                <a:cs typeface="Times New Roman"/>
              </a:rPr>
              <a:t> = 0,000 001 A</a:t>
            </a:r>
          </a:p>
          <a:p>
            <a:pPr lvl="1"/>
            <a:r>
              <a:rPr lang="sk-SK" sz="2400" dirty="0" err="1" smtClean="0">
                <a:cs typeface="Times New Roman"/>
              </a:rPr>
              <a:t>kiloampér</a:t>
            </a:r>
            <a:r>
              <a:rPr lang="sk-SK" sz="2400" dirty="0" smtClean="0">
                <a:cs typeface="Times New Roman"/>
              </a:rPr>
              <a:t>: 1 </a:t>
            </a:r>
            <a:r>
              <a:rPr lang="sk-SK" sz="2400" dirty="0" err="1" smtClean="0">
                <a:cs typeface="Times New Roman"/>
              </a:rPr>
              <a:t>kA</a:t>
            </a:r>
            <a:r>
              <a:rPr lang="sk-SK" sz="2400" dirty="0" smtClean="0">
                <a:cs typeface="Times New Roman"/>
              </a:rPr>
              <a:t> = 1 000 A</a:t>
            </a:r>
          </a:p>
          <a:p>
            <a:pPr lvl="1"/>
            <a:endParaRPr lang="sk-SK" sz="2400" dirty="0" smtClean="0">
              <a:solidFill>
                <a:srgbClr val="7030A0"/>
              </a:solidFill>
            </a:endParaRPr>
          </a:p>
          <a:p>
            <a:r>
              <a:rPr lang="sk-SK" sz="2400" dirty="0" smtClean="0"/>
              <a:t>Elektrický prúd môžeme vypočítať ako podiel elektrického náboja a času, za ktorý náboj vodičom prejde:</a:t>
            </a:r>
          </a:p>
          <a:p>
            <a:endParaRPr lang="sk-SK" sz="2400" dirty="0" smtClean="0"/>
          </a:p>
          <a:p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>
                <a:solidFill>
                  <a:srgbClr val="7030A0"/>
                </a:solidFill>
              </a:rPr>
              <a:t>Definícia 1 Ampéra: Vodičom prechádza prúd 1 A, ak každú sekundu prejdú prierezom vodiča častice s celkovým nábojom 1C.</a:t>
            </a:r>
            <a:endParaRPr lang="sk-SK" sz="24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4214818"/>
            <a:ext cx="847725" cy="866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323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0562" y="4214818"/>
            <a:ext cx="1343025" cy="86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kupteraz.sk/fotky3776/fotos/gen320/gen__vyr_228124401_a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90232">
            <a:off x="6409384" y="3837624"/>
            <a:ext cx="1355771" cy="1355771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00166" y="0"/>
            <a:ext cx="7498080" cy="833726"/>
          </a:xfrm>
        </p:spPr>
        <p:txBody>
          <a:bodyPr/>
          <a:lstStyle/>
          <a:p>
            <a:pPr algn="ctr"/>
            <a:r>
              <a:rPr lang="sk-SK" dirty="0" smtClean="0"/>
              <a:t>Meranie elektrického prúdu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4348" y="714356"/>
            <a:ext cx="8572528" cy="6143644"/>
          </a:xfrm>
        </p:spPr>
        <p:txBody>
          <a:bodyPr>
            <a:normAutofit/>
          </a:bodyPr>
          <a:lstStyle/>
          <a:p>
            <a:r>
              <a:rPr lang="sk-SK" sz="2800" dirty="0" smtClean="0"/>
              <a:t>Elektrický prúd meriame ampérmetrom</a:t>
            </a:r>
          </a:p>
          <a:p>
            <a:r>
              <a:rPr lang="sk-SK" sz="2800" dirty="0" smtClean="0"/>
              <a:t>Elektrotechnická značka ampérmetra je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endParaRPr lang="sk-SK" sz="2800" dirty="0" smtClean="0"/>
          </a:p>
          <a:p>
            <a:r>
              <a:rPr lang="sk-SK" sz="2800" dirty="0" smtClean="0"/>
              <a:t>V súčasnosti používame hlavne digitálne ampérmetre</a:t>
            </a:r>
          </a:p>
          <a:p>
            <a:endParaRPr lang="sk-SK" sz="2800" dirty="0" smtClean="0"/>
          </a:p>
          <a:p>
            <a:endParaRPr lang="sk-SK" sz="2800" dirty="0" smtClean="0"/>
          </a:p>
          <a:p>
            <a:r>
              <a:rPr lang="sk-SK" sz="2800" dirty="0" smtClean="0"/>
              <a:t>Pre správne meranie elektrického prúdu treba dodržať tieto pravidlá:</a:t>
            </a:r>
            <a:endParaRPr lang="sk-SK" sz="2800" dirty="0"/>
          </a:p>
        </p:txBody>
      </p:sp>
      <p:pic>
        <p:nvPicPr>
          <p:cNvPr id="2050" name="Picture 2" descr="http://files.knihomilka.webnode.cz/200000057-37c5038bf1/ampermetr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2000240"/>
            <a:ext cx="2017070" cy="1071570"/>
          </a:xfrm>
          <a:prstGeom prst="rect">
            <a:avLst/>
          </a:prstGeom>
          <a:noFill/>
        </p:spPr>
      </p:pic>
      <p:pic>
        <p:nvPicPr>
          <p:cNvPr id="2054" name="Picture 6" descr="http://www.oskole.sk/userfiles/image/1sasa/1fyzika/Ako_meriame_elektricky_prud_9r_jun_html_67e436c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00958" y="1571612"/>
            <a:ext cx="1446620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14348" y="274638"/>
            <a:ext cx="8219340" cy="582594"/>
          </a:xfrm>
        </p:spPr>
        <p:txBody>
          <a:bodyPr>
            <a:noAutofit/>
          </a:bodyPr>
          <a:lstStyle/>
          <a:p>
            <a:pPr algn="ctr"/>
            <a:r>
              <a:rPr lang="sk-SK" sz="3200" dirty="0" smtClean="0"/>
              <a:t>Pravidlá správneho merania ampérmetrom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4348" y="1071546"/>
            <a:ext cx="8429652" cy="5572164"/>
          </a:xfrm>
        </p:spPr>
        <p:txBody>
          <a:bodyPr/>
          <a:lstStyle/>
          <a:p>
            <a:r>
              <a:rPr lang="sk-SK" sz="2400" dirty="0" smtClean="0"/>
              <a:t>Ampérmeter zapájame do obvodu vždy „do série“ – tak, aby nevznikol uzol: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-357222" y="-142878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/>
          <p:cNvCxnSpPr>
            <a:stCxn id="19" idx="2"/>
            <a:endCxn id="19" idx="2"/>
          </p:cNvCxnSpPr>
          <p:nvPr/>
        </p:nvCxnSpPr>
        <p:spPr>
          <a:xfrm rot="10800000">
            <a:off x="3432239" y="4371982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Skupina 44"/>
          <p:cNvGrpSpPr/>
          <p:nvPr/>
        </p:nvGrpSpPr>
        <p:grpSpPr>
          <a:xfrm>
            <a:off x="1500166" y="3286124"/>
            <a:ext cx="2500330" cy="2000264"/>
            <a:chOff x="1714480" y="2357430"/>
            <a:chExt cx="3143272" cy="2500330"/>
          </a:xfrm>
        </p:grpSpPr>
        <p:cxnSp>
          <p:nvCxnSpPr>
            <p:cNvPr id="18" name="Rovná spojnica 17"/>
            <p:cNvCxnSpPr/>
            <p:nvPr/>
          </p:nvCxnSpPr>
          <p:spPr>
            <a:xfrm rot="5400000">
              <a:off x="4179091" y="3036091"/>
              <a:ext cx="642942" cy="1588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ovná spojnica 34"/>
            <p:cNvCxnSpPr/>
            <p:nvPr/>
          </p:nvCxnSpPr>
          <p:spPr>
            <a:xfrm rot="5400000">
              <a:off x="4179885" y="4392619"/>
              <a:ext cx="642942" cy="1588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Skupina 43"/>
            <p:cNvGrpSpPr/>
            <p:nvPr/>
          </p:nvGrpSpPr>
          <p:grpSpPr>
            <a:xfrm>
              <a:off x="1714480" y="2357430"/>
              <a:ext cx="3143272" cy="2500330"/>
              <a:chOff x="1714480" y="2357430"/>
              <a:chExt cx="3143272" cy="2500330"/>
            </a:xfrm>
          </p:grpSpPr>
          <p:grpSp>
            <p:nvGrpSpPr>
              <p:cNvPr id="14" name="Skupina 13"/>
              <p:cNvGrpSpPr/>
              <p:nvPr/>
            </p:nvGrpSpPr>
            <p:grpSpPr>
              <a:xfrm>
                <a:off x="1714480" y="2357430"/>
                <a:ext cx="2786082" cy="642942"/>
                <a:chOff x="714348" y="3357562"/>
                <a:chExt cx="3643338" cy="914400"/>
              </a:xfrm>
            </p:grpSpPr>
            <p:cxnSp>
              <p:nvCxnSpPr>
                <p:cNvPr id="10" name="Rovná spojnica 9"/>
                <p:cNvCxnSpPr/>
                <p:nvPr/>
              </p:nvCxnSpPr>
              <p:spPr>
                <a:xfrm>
                  <a:off x="714348" y="3857628"/>
                  <a:ext cx="1357322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ál 11"/>
                <p:cNvSpPr/>
                <p:nvPr/>
              </p:nvSpPr>
              <p:spPr>
                <a:xfrm>
                  <a:off x="2071670" y="3357562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k-SK" sz="2800" dirty="0" smtClean="0"/>
                    <a:t>A</a:t>
                  </a:r>
                  <a:endParaRPr lang="sk-SK" sz="2800" dirty="0"/>
                </a:p>
              </p:txBody>
            </p:sp>
            <p:cxnSp>
              <p:nvCxnSpPr>
                <p:cNvPr id="13" name="Rovná spojnica 12"/>
                <p:cNvCxnSpPr/>
                <p:nvPr/>
              </p:nvCxnSpPr>
              <p:spPr>
                <a:xfrm>
                  <a:off x="3000364" y="3857628"/>
                  <a:ext cx="1357322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Rovná spojnica 15"/>
              <p:cNvCxnSpPr/>
              <p:nvPr/>
            </p:nvCxnSpPr>
            <p:spPr>
              <a:xfrm rot="5400000">
                <a:off x="715142" y="3714752"/>
                <a:ext cx="1999470" cy="794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Skupina 33"/>
              <p:cNvGrpSpPr/>
              <p:nvPr/>
            </p:nvGrpSpPr>
            <p:grpSpPr>
              <a:xfrm>
                <a:off x="4143372" y="3357562"/>
                <a:ext cx="714380" cy="714380"/>
                <a:chOff x="3857620" y="4572008"/>
                <a:chExt cx="914400" cy="914400"/>
              </a:xfrm>
            </p:grpSpPr>
            <p:sp>
              <p:nvSpPr>
                <p:cNvPr id="19" name="Ovál 18"/>
                <p:cNvSpPr/>
                <p:nvPr/>
              </p:nvSpPr>
              <p:spPr>
                <a:xfrm>
                  <a:off x="3857620" y="4572008"/>
                  <a:ext cx="914400" cy="914400"/>
                </a:xfrm>
                <a:prstGeom prst="ellips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k-SK"/>
                </a:p>
              </p:txBody>
            </p:sp>
            <p:cxnSp>
              <p:nvCxnSpPr>
                <p:cNvPr id="21" name="Rovná spojnica 20"/>
                <p:cNvCxnSpPr>
                  <a:stCxn id="19" idx="1"/>
                  <a:endCxn id="19" idx="5"/>
                </p:cNvCxnSpPr>
                <p:nvPr/>
              </p:nvCxnSpPr>
              <p:spPr>
                <a:xfrm rot="16200000" flipH="1">
                  <a:off x="3991531" y="4705919"/>
                  <a:ext cx="646578" cy="6465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Rovná spojnica 22"/>
                <p:cNvCxnSpPr/>
                <p:nvPr/>
              </p:nvCxnSpPr>
              <p:spPr>
                <a:xfrm rot="5400000" flipH="1" flipV="1">
                  <a:off x="4000496" y="4714884"/>
                  <a:ext cx="646578" cy="64657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Rovná spojnica 38"/>
              <p:cNvCxnSpPr/>
              <p:nvPr/>
            </p:nvCxnSpPr>
            <p:spPr>
              <a:xfrm>
                <a:off x="1714480" y="4714884"/>
                <a:ext cx="500066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ovná spojnica 40"/>
              <p:cNvCxnSpPr/>
              <p:nvPr/>
            </p:nvCxnSpPr>
            <p:spPr>
              <a:xfrm rot="10800000">
                <a:off x="3000364" y="4714884"/>
                <a:ext cx="150019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ál 41"/>
              <p:cNvSpPr/>
              <p:nvPr/>
            </p:nvSpPr>
            <p:spPr>
              <a:xfrm>
                <a:off x="2214546" y="464344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54000" rtlCol="0" anchor="ctr"/>
              <a:lstStyle/>
              <a:p>
                <a:pPr algn="ctr"/>
                <a:r>
                  <a:rPr lang="sk-SK" sz="1100" dirty="0" smtClean="0"/>
                  <a:t>+</a:t>
                </a:r>
                <a:endParaRPr lang="sk-SK" sz="1100" dirty="0"/>
              </a:p>
            </p:txBody>
          </p:sp>
          <p:sp>
            <p:nvSpPr>
              <p:cNvPr id="43" name="Ovál 42"/>
              <p:cNvSpPr/>
              <p:nvPr/>
            </p:nvSpPr>
            <p:spPr>
              <a:xfrm>
                <a:off x="2786050" y="4643446"/>
                <a:ext cx="214314" cy="2143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54000" rtlCol="0" anchor="ctr"/>
              <a:lstStyle/>
              <a:p>
                <a:pPr algn="ctr"/>
                <a:r>
                  <a:rPr lang="sk-SK" sz="1100" dirty="0" smtClean="0"/>
                  <a:t>-</a:t>
                </a:r>
                <a:endParaRPr lang="sk-SK" sz="1100" dirty="0"/>
              </a:p>
            </p:txBody>
          </p:sp>
        </p:grpSp>
      </p:grpSp>
      <p:grpSp>
        <p:nvGrpSpPr>
          <p:cNvPr id="84" name="Skupina 83"/>
          <p:cNvGrpSpPr/>
          <p:nvPr/>
        </p:nvGrpSpPr>
        <p:grpSpPr>
          <a:xfrm>
            <a:off x="5429256" y="4071942"/>
            <a:ext cx="2715099" cy="1357321"/>
            <a:chOff x="5429256" y="4071942"/>
            <a:chExt cx="2715099" cy="1357321"/>
          </a:xfrm>
        </p:grpSpPr>
        <p:grpSp>
          <p:nvGrpSpPr>
            <p:cNvPr id="81" name="Skupina 80"/>
            <p:cNvGrpSpPr/>
            <p:nvPr/>
          </p:nvGrpSpPr>
          <p:grpSpPr>
            <a:xfrm>
              <a:off x="5429256" y="4071942"/>
              <a:ext cx="2715099" cy="1357321"/>
              <a:chOff x="4714876" y="2643182"/>
              <a:chExt cx="2715099" cy="1357321"/>
            </a:xfrm>
          </p:grpSpPr>
          <p:sp>
            <p:nvSpPr>
              <p:cNvPr id="46" name="Ovál 45"/>
              <p:cNvSpPr/>
              <p:nvPr/>
            </p:nvSpPr>
            <p:spPr>
              <a:xfrm>
                <a:off x="7000892" y="3071810"/>
                <a:ext cx="429083" cy="40413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k-SK" sz="2800" dirty="0" smtClean="0"/>
                  <a:t>A</a:t>
                </a:r>
                <a:endParaRPr lang="sk-SK" sz="2800" dirty="0"/>
              </a:p>
            </p:txBody>
          </p:sp>
          <p:grpSp>
            <p:nvGrpSpPr>
              <p:cNvPr id="47" name="Skupina 46"/>
              <p:cNvGrpSpPr/>
              <p:nvPr/>
            </p:nvGrpSpPr>
            <p:grpSpPr>
              <a:xfrm>
                <a:off x="4714876" y="2643182"/>
                <a:ext cx="1928826" cy="1357321"/>
                <a:chOff x="1714480" y="2698385"/>
                <a:chExt cx="3143272" cy="2159375"/>
              </a:xfrm>
            </p:grpSpPr>
            <p:cxnSp>
              <p:nvCxnSpPr>
                <p:cNvPr id="48" name="Rovná spojnica 47"/>
                <p:cNvCxnSpPr/>
                <p:nvPr/>
              </p:nvCxnSpPr>
              <p:spPr>
                <a:xfrm rot="5400000">
                  <a:off x="4179091" y="3036091"/>
                  <a:ext cx="642942" cy="1588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ovná spojnica 48"/>
                <p:cNvCxnSpPr/>
                <p:nvPr/>
              </p:nvCxnSpPr>
              <p:spPr>
                <a:xfrm rot="5400000">
                  <a:off x="4179885" y="4392619"/>
                  <a:ext cx="642942" cy="1588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Skupina 43"/>
                <p:cNvGrpSpPr/>
                <p:nvPr/>
              </p:nvGrpSpPr>
              <p:grpSpPr>
                <a:xfrm>
                  <a:off x="1714480" y="2698385"/>
                  <a:ext cx="3143272" cy="2159375"/>
                  <a:chOff x="1714480" y="2698385"/>
                  <a:chExt cx="3143272" cy="2159375"/>
                </a:xfrm>
              </p:grpSpPr>
              <p:cxnSp>
                <p:nvCxnSpPr>
                  <p:cNvPr id="61" name="Rovná spojnica 60"/>
                  <p:cNvCxnSpPr/>
                  <p:nvPr/>
                </p:nvCxnSpPr>
                <p:spPr>
                  <a:xfrm flipV="1">
                    <a:off x="1714480" y="2698385"/>
                    <a:ext cx="2794020" cy="117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Rovná spojnica 51"/>
                  <p:cNvCxnSpPr/>
                  <p:nvPr/>
                </p:nvCxnSpPr>
                <p:spPr>
                  <a:xfrm rot="5400000">
                    <a:off x="715142" y="3714752"/>
                    <a:ext cx="1999470" cy="794"/>
                  </a:xfrm>
                  <a:prstGeom prst="line">
                    <a:avLst/>
                  </a:prstGeom>
                  <a:ln w="254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" name="Skupina 33"/>
                  <p:cNvGrpSpPr/>
                  <p:nvPr/>
                </p:nvGrpSpPr>
                <p:grpSpPr>
                  <a:xfrm>
                    <a:off x="4143372" y="3357562"/>
                    <a:ext cx="714380" cy="714380"/>
                    <a:chOff x="3857620" y="4572008"/>
                    <a:chExt cx="914400" cy="914400"/>
                  </a:xfrm>
                </p:grpSpPr>
                <p:sp>
                  <p:nvSpPr>
                    <p:cNvPr id="58" name="Ovál 57"/>
                    <p:cNvSpPr/>
                    <p:nvPr/>
                  </p:nvSpPr>
                  <p:spPr>
                    <a:xfrm>
                      <a:off x="3857620" y="4572008"/>
                      <a:ext cx="914400" cy="914400"/>
                    </a:xfrm>
                    <a:prstGeom prst="ellips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k-SK"/>
                    </a:p>
                  </p:txBody>
                </p:sp>
                <p:cxnSp>
                  <p:nvCxnSpPr>
                    <p:cNvPr id="59" name="Rovná spojnica 58"/>
                    <p:cNvCxnSpPr>
                      <a:stCxn id="58" idx="1"/>
                      <a:endCxn id="58" idx="5"/>
                    </p:cNvCxnSpPr>
                    <p:nvPr/>
                  </p:nvCxnSpPr>
                  <p:spPr>
                    <a:xfrm rot="16200000" flipH="1">
                      <a:off x="3991531" y="4705919"/>
                      <a:ext cx="646578" cy="64657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Rovná spojnica 59"/>
                    <p:cNvCxnSpPr/>
                    <p:nvPr/>
                  </p:nvCxnSpPr>
                  <p:spPr>
                    <a:xfrm rot="5400000" flipH="1" flipV="1">
                      <a:off x="4000496" y="4714884"/>
                      <a:ext cx="646578" cy="64657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Rovná spojnica 53"/>
                  <p:cNvCxnSpPr/>
                  <p:nvPr/>
                </p:nvCxnSpPr>
                <p:spPr>
                  <a:xfrm>
                    <a:off x="1714480" y="4714884"/>
                    <a:ext cx="500066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Rovná spojnica 54"/>
                  <p:cNvCxnSpPr/>
                  <p:nvPr/>
                </p:nvCxnSpPr>
                <p:spPr>
                  <a:xfrm rot="10800000">
                    <a:off x="3000364" y="4714884"/>
                    <a:ext cx="1500198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Ovál 55"/>
                  <p:cNvSpPr/>
                  <p:nvPr/>
                </p:nvSpPr>
                <p:spPr>
                  <a:xfrm>
                    <a:off x="2214546" y="4643446"/>
                    <a:ext cx="214314" cy="21431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54000" rtlCol="0" anchor="ctr"/>
                  <a:lstStyle/>
                  <a:p>
                    <a:pPr algn="ctr"/>
                    <a:r>
                      <a:rPr lang="sk-SK" sz="1100" dirty="0" smtClean="0"/>
                      <a:t>+</a:t>
                    </a:r>
                    <a:endParaRPr lang="sk-SK" sz="1100" dirty="0"/>
                  </a:p>
                </p:txBody>
              </p:sp>
              <p:sp>
                <p:nvSpPr>
                  <p:cNvPr id="57" name="Ovál 56"/>
                  <p:cNvSpPr/>
                  <p:nvPr/>
                </p:nvSpPr>
                <p:spPr>
                  <a:xfrm>
                    <a:off x="2786050" y="4643446"/>
                    <a:ext cx="214314" cy="21431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54000" rtlCol="0" anchor="ctr"/>
                  <a:lstStyle/>
                  <a:p>
                    <a:pPr algn="ctr"/>
                    <a:r>
                      <a:rPr lang="sk-SK" sz="1100" dirty="0" smtClean="0"/>
                      <a:t>-</a:t>
                    </a:r>
                    <a:endParaRPr lang="sk-SK" sz="1100" dirty="0"/>
                  </a:p>
                </p:txBody>
              </p:sp>
            </p:grpSp>
          </p:grpSp>
          <p:cxnSp>
            <p:nvCxnSpPr>
              <p:cNvPr id="65" name="Rovná spojnica 64"/>
              <p:cNvCxnSpPr/>
              <p:nvPr/>
            </p:nvCxnSpPr>
            <p:spPr>
              <a:xfrm rot="10800000">
                <a:off x="6429388" y="2857496"/>
                <a:ext cx="78581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Rovná spojnica 67"/>
              <p:cNvCxnSpPr/>
              <p:nvPr/>
            </p:nvCxnSpPr>
            <p:spPr>
              <a:xfrm rot="10800000">
                <a:off x="6429388" y="3714752"/>
                <a:ext cx="78581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Rovná spojnica 68"/>
            <p:cNvCxnSpPr>
              <a:endCxn id="46" idx="0"/>
            </p:cNvCxnSpPr>
            <p:nvPr/>
          </p:nvCxnSpPr>
          <p:spPr>
            <a:xfrm rot="5400000">
              <a:off x="7823030" y="4393040"/>
              <a:ext cx="214314" cy="746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Rovná spojnica 71"/>
            <p:cNvCxnSpPr>
              <a:stCxn id="46" idx="4"/>
            </p:cNvCxnSpPr>
            <p:nvPr/>
          </p:nvCxnSpPr>
          <p:spPr>
            <a:xfrm rot="5400000">
              <a:off x="7810297" y="5023994"/>
              <a:ext cx="238807" cy="228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Rovná spojovacia šípka 74"/>
          <p:cNvCxnSpPr/>
          <p:nvPr/>
        </p:nvCxnSpPr>
        <p:spPr>
          <a:xfrm rot="5400000">
            <a:off x="7179487" y="3679033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BlokTextu 75"/>
          <p:cNvSpPr txBox="1"/>
          <p:nvPr/>
        </p:nvSpPr>
        <p:spPr>
          <a:xfrm>
            <a:off x="7786710" y="350043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uzol</a:t>
            </a:r>
            <a:endParaRPr lang="sk-SK" dirty="0"/>
          </a:p>
        </p:txBody>
      </p:sp>
      <p:cxnSp>
        <p:nvCxnSpPr>
          <p:cNvPr id="78" name="Rovná spojnica 77"/>
          <p:cNvCxnSpPr/>
          <p:nvPr/>
        </p:nvCxnSpPr>
        <p:spPr>
          <a:xfrm rot="5400000" flipH="1" flipV="1">
            <a:off x="5107785" y="3607595"/>
            <a:ext cx="2428892" cy="2214578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Rovná spojnica 79"/>
          <p:cNvCxnSpPr/>
          <p:nvPr/>
        </p:nvCxnSpPr>
        <p:spPr>
          <a:xfrm>
            <a:off x="4714876" y="3571876"/>
            <a:ext cx="3286148" cy="214314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2" name="BlokTextu 81"/>
          <p:cNvSpPr txBox="1"/>
          <p:nvPr/>
        </p:nvSpPr>
        <p:spPr>
          <a:xfrm>
            <a:off x="1142976" y="2571744"/>
            <a:ext cx="307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00B0F0"/>
                </a:solidFill>
              </a:rPr>
              <a:t>Správne zapojenie</a:t>
            </a:r>
            <a:endParaRPr lang="sk-SK" sz="2400" b="1" dirty="0">
              <a:solidFill>
                <a:srgbClr val="00B0F0"/>
              </a:solidFill>
            </a:endParaRPr>
          </a:p>
        </p:txBody>
      </p:sp>
      <p:sp>
        <p:nvSpPr>
          <p:cNvPr id="83" name="BlokTextu 82"/>
          <p:cNvSpPr txBox="1"/>
          <p:nvPr/>
        </p:nvSpPr>
        <p:spPr>
          <a:xfrm>
            <a:off x="4929190" y="2643182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FF0000"/>
                </a:solidFill>
              </a:rPr>
              <a:t>Nesprávne zapojenie</a:t>
            </a:r>
            <a:endParaRPr lang="sk-SK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6" grpId="0"/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929618" cy="114300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Pravidlá správneho merania ampérmetrom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0346" y="1285860"/>
            <a:ext cx="8433654" cy="535785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Kladnú svorku ampérmetra pripojíme na kladnú svorku zdroja a zápornú na zápornú .</a:t>
            </a:r>
          </a:p>
          <a:p>
            <a:pPr>
              <a:buNone/>
            </a:pPr>
            <a:r>
              <a:rPr lang="sk-SK" sz="2800" dirty="0" smtClean="0"/>
              <a:t>	( + na + , - na –) </a:t>
            </a:r>
          </a:p>
          <a:p>
            <a:r>
              <a:rPr lang="sk-SK" sz="2800" dirty="0" smtClean="0"/>
              <a:t>Ak je to potrebné nastavíme, či meriame jednosmerný prúd         alebo striedavý prúd       .</a:t>
            </a:r>
          </a:p>
          <a:p>
            <a:r>
              <a:rPr lang="sk-SK" sz="2800" dirty="0" smtClean="0"/>
              <a:t>Na začiatku vždy nastavíme najväčší merací rozsah.</a:t>
            </a:r>
          </a:p>
          <a:p>
            <a:r>
              <a:rPr lang="sk-SK" sz="2800" dirty="0" smtClean="0"/>
              <a:t>Merací rozsah postupne zmenšujeme, kým neodmeriame správnu hodnotu.</a:t>
            </a:r>
            <a:endParaRPr lang="sk-SK" sz="2800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4214810" y="3357562"/>
            <a:ext cx="571504" cy="158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Voľná forma 6"/>
          <p:cNvSpPr/>
          <p:nvPr/>
        </p:nvSpPr>
        <p:spPr>
          <a:xfrm>
            <a:off x="8215338" y="3286124"/>
            <a:ext cx="484996" cy="177482"/>
          </a:xfrm>
          <a:custGeom>
            <a:avLst/>
            <a:gdLst>
              <a:gd name="connsiteX0" fmla="*/ 0 w 1743456"/>
              <a:gd name="connsiteY0" fmla="*/ 404368 h 493776"/>
              <a:gd name="connsiteX1" fmla="*/ 548640 w 1743456"/>
              <a:gd name="connsiteY1" fmla="*/ 50800 h 493776"/>
              <a:gd name="connsiteX2" fmla="*/ 1121664 w 1743456"/>
              <a:gd name="connsiteY2" fmla="*/ 489712 h 493776"/>
              <a:gd name="connsiteX3" fmla="*/ 1645920 w 1743456"/>
              <a:gd name="connsiteY3" fmla="*/ 75184 h 493776"/>
              <a:gd name="connsiteX4" fmla="*/ 1706880 w 1743456"/>
              <a:gd name="connsiteY4" fmla="*/ 38608 h 4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456" h="493776">
                <a:moveTo>
                  <a:pt x="0" y="404368"/>
                </a:moveTo>
                <a:cubicBezTo>
                  <a:pt x="180848" y="220472"/>
                  <a:pt x="361696" y="36576"/>
                  <a:pt x="548640" y="50800"/>
                </a:cubicBezTo>
                <a:cubicBezTo>
                  <a:pt x="735584" y="65024"/>
                  <a:pt x="938784" y="485648"/>
                  <a:pt x="1121664" y="489712"/>
                </a:cubicBezTo>
                <a:cubicBezTo>
                  <a:pt x="1304544" y="493776"/>
                  <a:pt x="1548384" y="150368"/>
                  <a:pt x="1645920" y="75184"/>
                </a:cubicBezTo>
                <a:cubicBezTo>
                  <a:pt x="1743456" y="0"/>
                  <a:pt x="1725168" y="19304"/>
                  <a:pt x="1706880" y="38608"/>
                </a:cubicBezTo>
              </a:path>
            </a:pathLst>
          </a:cu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ĎAKUJEM ZA POZORNOSŤ !</a:t>
            </a:r>
            <a:endParaRPr lang="sk-SK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Slu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531</TotalTime>
  <Words>172</Words>
  <Application>Microsoft Office PowerPoint</Application>
  <PresentationFormat>Prezentácia na obrazovke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Slunovrat</vt:lpstr>
      <vt:lpstr>Fyzikálna veličina elektrický prúd.  Meranie prúdu</vt:lpstr>
      <vt:lpstr>Elektrický prúd</vt:lpstr>
      <vt:lpstr>Meranie elektrického prúdu</vt:lpstr>
      <vt:lpstr>Pravidlá správneho merania ampérmetrom</vt:lpstr>
      <vt:lpstr>Pravidlá správneho merania ampérmetrom</vt:lpstr>
      <vt:lpstr>Prezentácia programu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Skúmame magnetické vlastnosti látok</dc:title>
  <dc:creator>pedagog</dc:creator>
  <cp:lastModifiedBy>Guest</cp:lastModifiedBy>
  <cp:revision>92</cp:revision>
  <dcterms:created xsi:type="dcterms:W3CDTF">2015-09-07T11:27:53Z</dcterms:created>
  <dcterms:modified xsi:type="dcterms:W3CDTF">2019-12-03T12:01:10Z</dcterms:modified>
</cp:coreProperties>
</file>