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114" y="18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22" name="Podnadpis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2481B-5154-415F-B752-558547769AA3}" type="datetimeFigureOut">
              <a:rPr lang="cs-CZ" smtClean="0"/>
              <a:pPr/>
              <a:t>01.02.2021</a:t>
            </a:fld>
            <a:endParaRPr lang="cs-CZ" dirty="0"/>
          </a:p>
        </p:txBody>
      </p:sp>
      <p:sp>
        <p:nvSpPr>
          <p:cNvPr id="20" name="Zástupný symbol pro zápatí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8" name="Elipsa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a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2481B-5154-415F-B752-558547769AA3}" type="datetimeFigureOut">
              <a:rPr lang="cs-CZ" smtClean="0"/>
              <a:pPr/>
              <a:t>01.02.2021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2481B-5154-415F-B752-558547769AA3}" type="datetimeFigureOut">
              <a:rPr lang="cs-CZ" smtClean="0"/>
              <a:pPr/>
              <a:t>01.02.2021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2481B-5154-415F-B752-558547769AA3}" type="datetimeFigureOut">
              <a:rPr lang="cs-CZ" smtClean="0"/>
              <a:pPr/>
              <a:t>01.02.2021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2481B-5154-415F-B752-558547769AA3}" type="datetimeFigureOut">
              <a:rPr lang="cs-CZ" smtClean="0"/>
              <a:pPr/>
              <a:t>01.02.2021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10" name="Obdélní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a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a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2481B-5154-415F-B752-558547769AA3}" type="datetimeFigureOut">
              <a:rPr lang="cs-CZ" smtClean="0"/>
              <a:pPr/>
              <a:t>01.02.2021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2481B-5154-415F-B752-558547769AA3}" type="datetimeFigureOut">
              <a:rPr lang="cs-CZ" smtClean="0"/>
              <a:pPr/>
              <a:t>01.02.2021</a:t>
            </a:fld>
            <a:endParaRPr lang="cs-CZ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2481B-5154-415F-B752-558547769AA3}" type="datetimeFigureOut">
              <a:rPr lang="cs-CZ" smtClean="0"/>
              <a:pPr/>
              <a:t>01.02.2021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2481B-5154-415F-B752-558547769AA3}" type="datetimeFigureOut">
              <a:rPr lang="cs-CZ" smtClean="0"/>
              <a:pPr/>
              <a:t>01.02.2021</a:t>
            </a:fld>
            <a:endParaRPr lang="cs-CZ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6" name="Obdélní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2481B-5154-415F-B752-558547769AA3}" type="datetimeFigureOut">
              <a:rPr lang="cs-CZ" smtClean="0"/>
              <a:pPr/>
              <a:t>01.02.2021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2481B-5154-415F-B752-558547769AA3}" type="datetimeFigureOut">
              <a:rPr lang="cs-CZ" smtClean="0"/>
              <a:pPr/>
              <a:t>01.02.2021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9" name="Vývojový diagram: postup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Vývojový diagram: postup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ýseč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a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stenec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Zástupný symbol pro nadpis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Zástupný symbol pro text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24" name="Zástupný symbol pro datum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8A2481B-5154-415F-B752-558547769AA3}" type="datetimeFigureOut">
              <a:rPr lang="cs-CZ" smtClean="0"/>
              <a:pPr/>
              <a:t>01.02.2021</a:t>
            </a:fld>
            <a:endParaRPr lang="cs-CZ" dirty="0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cs-CZ" dirty="0"/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15" name="Obdélní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471650" y="4064013"/>
            <a:ext cx="8458200" cy="1222375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Sociálne zmeny v spoločnosti </a:t>
            </a:r>
            <a:br>
              <a:rPr lang="sk-SK" dirty="0" smtClean="0"/>
            </a:br>
            <a:r>
              <a:rPr lang="sk-SK" dirty="0" smtClean="0"/>
              <a:t>a ich zdroje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Sociálne zmeny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Proces vývoja sociálneho usporiadania ľudskej spoločnosti.</a:t>
            </a:r>
          </a:p>
          <a:p>
            <a:endParaRPr lang="sk-SK" dirty="0" smtClean="0"/>
          </a:p>
          <a:p>
            <a:r>
              <a:rPr lang="sk-SK" dirty="0" smtClean="0"/>
              <a:t>Zmeny</a:t>
            </a:r>
          </a:p>
          <a:p>
            <a:pPr lvl="1"/>
            <a:r>
              <a:rPr lang="sk-SK" dirty="0" smtClean="0"/>
              <a:t>V sociálnej štruktúre ľudskej spoločnosti</a:t>
            </a:r>
          </a:p>
          <a:p>
            <a:pPr lvl="1"/>
            <a:r>
              <a:rPr lang="sk-SK" dirty="0" smtClean="0"/>
              <a:t>V správaní ľudí</a:t>
            </a:r>
          </a:p>
          <a:p>
            <a:pPr lvl="1"/>
            <a:r>
              <a:rPr lang="sk-SK" dirty="0" smtClean="0"/>
              <a:t>Vo vzťahoch jednotlivcov aj skupín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Mobilita  - pohyb zmena 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Pohyb jednotlivcov v ľudskej spoločnosti</a:t>
            </a:r>
          </a:p>
          <a:p>
            <a:r>
              <a:rPr lang="sk-SK" dirty="0" smtClean="0"/>
              <a:t>Dva druhy sociálnej mobility</a:t>
            </a:r>
          </a:p>
          <a:p>
            <a:pPr lvl="1">
              <a:buFont typeface="Wingdings" pitchFamily="2" charset="2"/>
              <a:buChar char="Ø"/>
            </a:pPr>
            <a:r>
              <a:rPr lang="sk-SK" dirty="0" smtClean="0"/>
              <a:t>Horizontálna – vodorovná – pohyb v rámci danej spoločenskej vrstvy</a:t>
            </a:r>
          </a:p>
          <a:p>
            <a:pPr lvl="1">
              <a:buFont typeface="Wingdings" pitchFamily="2" charset="2"/>
              <a:buChar char="Ø"/>
            </a:pPr>
            <a:r>
              <a:rPr lang="sk-SK" dirty="0" smtClean="0"/>
              <a:t>Vertikálna – zvislá – spoločenský vzostup alebo zostup, pohyb z jednej spoločenskej vrstvy do druhej</a:t>
            </a:r>
          </a:p>
          <a:p>
            <a:pPr lvl="1">
              <a:buFont typeface="Wingdings" pitchFamily="2" charset="2"/>
              <a:buChar char="Ø"/>
            </a:pPr>
            <a:endParaRPr lang="sk-SK" dirty="0"/>
          </a:p>
        </p:txBody>
      </p:sp>
      <p:cxnSp>
        <p:nvCxnSpPr>
          <p:cNvPr id="5" name="Rovná spojnica 4"/>
          <p:cNvCxnSpPr/>
          <p:nvPr/>
        </p:nvCxnSpPr>
        <p:spPr>
          <a:xfrm>
            <a:off x="6156176" y="3284984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nica 6"/>
          <p:cNvCxnSpPr/>
          <p:nvPr/>
        </p:nvCxnSpPr>
        <p:spPr>
          <a:xfrm flipV="1">
            <a:off x="6372200" y="4365104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 sociálnych zmien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000" dirty="0" smtClean="0"/>
              <a:t>Sociálna  zmena  -  zmena postavenia človeka v  spoločnosti. </a:t>
            </a:r>
          </a:p>
          <a:p>
            <a:r>
              <a:rPr lang="sk-SK" sz="2000" dirty="0" smtClean="0"/>
              <a:t>Môže byť chudobnejší, bohatší, môže sa presťahovať, opustiť krajinu ...</a:t>
            </a:r>
          </a:p>
          <a:p>
            <a:r>
              <a:rPr lang="sk-SK" sz="2000" dirty="0" smtClean="0"/>
              <a:t>Čo spôsobuje sociálne  zmeny:</a:t>
            </a:r>
          </a:p>
          <a:p>
            <a:pPr marL="82296" indent="0">
              <a:buNone/>
            </a:pPr>
            <a:endParaRPr lang="sk-SK" sz="2000" dirty="0"/>
          </a:p>
          <a:p>
            <a:r>
              <a:rPr lang="sk-SK" sz="2000" dirty="0" smtClean="0">
                <a:solidFill>
                  <a:srgbClr val="FF0000"/>
                </a:solidFill>
              </a:rPr>
              <a:t>Prírodné prostredie</a:t>
            </a:r>
            <a:r>
              <a:rPr lang="sk-SK" sz="2000" dirty="0" smtClean="0"/>
              <a:t>: suchá, záplavy, zemetrasenia, sopky</a:t>
            </a:r>
          </a:p>
          <a:p>
            <a:pPr lvl="1">
              <a:buFont typeface="Wingdings" pitchFamily="2" charset="2"/>
              <a:buChar char="Ø"/>
            </a:pPr>
            <a:r>
              <a:rPr lang="sk-SK" sz="2000" dirty="0" smtClean="0"/>
              <a:t>Zmena: migrácia, úbytok obyvateľstva</a:t>
            </a:r>
          </a:p>
          <a:p>
            <a:r>
              <a:rPr lang="sk-SK" sz="2000" dirty="0" smtClean="0">
                <a:solidFill>
                  <a:srgbClr val="FF0000"/>
                </a:solidFill>
              </a:rPr>
              <a:t>Vývoj populácie</a:t>
            </a:r>
            <a:r>
              <a:rPr lang="sk-SK" sz="2000" dirty="0" smtClean="0"/>
              <a:t>: populačná explózia, starnutie</a:t>
            </a:r>
          </a:p>
          <a:p>
            <a:pPr lvl="1">
              <a:buFont typeface="Wingdings" pitchFamily="2" charset="2"/>
              <a:buChar char="Ø"/>
            </a:pPr>
            <a:r>
              <a:rPr lang="sk-SK" sz="2000" dirty="0" smtClean="0"/>
              <a:t>Zmena: migrácia, dlhší produktívny vek</a:t>
            </a:r>
          </a:p>
          <a:p>
            <a:r>
              <a:rPr lang="sk-SK" sz="2000" dirty="0" smtClean="0">
                <a:solidFill>
                  <a:srgbClr val="FF0000"/>
                </a:solidFill>
              </a:rPr>
              <a:t>Vedecký a technický pokrok</a:t>
            </a:r>
            <a:r>
              <a:rPr lang="sk-SK" sz="2000" dirty="0" smtClean="0"/>
              <a:t>: infraštruktúra</a:t>
            </a:r>
          </a:p>
          <a:p>
            <a:pPr lvl="1">
              <a:buFont typeface="Wingdings" pitchFamily="2" charset="2"/>
              <a:buChar char="Ø"/>
            </a:pPr>
            <a:r>
              <a:rPr lang="sk-SK" sz="2000" dirty="0" smtClean="0"/>
              <a:t>Zmena: pracovná mobilita, dostupnosť zdrojov</a:t>
            </a:r>
          </a:p>
          <a:p>
            <a:r>
              <a:rPr lang="sk-SK" sz="2000" dirty="0" smtClean="0">
                <a:solidFill>
                  <a:srgbClr val="FF0000"/>
                </a:solidFill>
              </a:rPr>
              <a:t>Konflikty</a:t>
            </a:r>
            <a:r>
              <a:rPr lang="sk-SK" sz="2000" dirty="0" smtClean="0"/>
              <a:t>: vojny</a:t>
            </a:r>
          </a:p>
          <a:p>
            <a:pPr lvl="1">
              <a:buFont typeface="Wingdings" pitchFamily="2" charset="2"/>
              <a:buChar char="Ø"/>
            </a:pPr>
            <a:r>
              <a:rPr lang="sk-SK" sz="2000" dirty="0" smtClean="0"/>
              <a:t>Zmena: migrácia, strata istôt</a:t>
            </a:r>
          </a:p>
          <a:p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692838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subTitle" idx="1"/>
          </p:nvPr>
        </p:nvSpPr>
        <p:spPr>
          <a:xfrm>
            <a:off x="1187624" y="1484784"/>
            <a:ext cx="7576306" cy="3658728"/>
          </a:xfrm>
        </p:spPr>
        <p:txBody>
          <a:bodyPr>
            <a:normAutofit fontScale="97500"/>
          </a:bodyPr>
          <a:lstStyle/>
          <a:p>
            <a:endParaRPr lang="sk-SK" sz="3200" dirty="0" smtClean="0"/>
          </a:p>
          <a:p>
            <a:endParaRPr lang="sk-SK" sz="3200" dirty="0"/>
          </a:p>
          <a:p>
            <a:r>
              <a:rPr lang="sk-SK" sz="3200" dirty="0" smtClean="0"/>
              <a:t>Humanita – ľudskosť, mravný ideál založený na úcte človeka k človeku</a:t>
            </a:r>
          </a:p>
          <a:p>
            <a:r>
              <a:rPr lang="sk-SK" sz="3200" dirty="0" smtClean="0"/>
              <a:t>Humanitárny – zameraný na pomoc ľuďom v núdzi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unovrat">
  <a:themeElements>
    <a:clrScheme name="Slunovrat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lunovra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lunovrat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1485</TotalTime>
  <Words>168</Words>
  <Application>Microsoft Office PowerPoint</Application>
  <PresentationFormat>Prezentácia na obrazovke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Slunovrat</vt:lpstr>
      <vt:lpstr>Sociálne zmeny v spoločnosti  a ich zdroje</vt:lpstr>
      <vt:lpstr>Sociálne zmeny</vt:lpstr>
      <vt:lpstr>Mobilita  - pohyb zmena </vt:lpstr>
      <vt:lpstr>Zdroje sociálnych zmien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Sociálne zneny v spoločnosti  a ich zdroje</dc:title>
  <dc:creator>Maryanna</dc:creator>
  <cp:lastModifiedBy>Radúz</cp:lastModifiedBy>
  <cp:revision>31</cp:revision>
  <dcterms:created xsi:type="dcterms:W3CDTF">2015-09-22T15:04:29Z</dcterms:created>
  <dcterms:modified xsi:type="dcterms:W3CDTF">2021-02-01T10:50:21Z</dcterms:modified>
</cp:coreProperties>
</file>