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76" r:id="rId4"/>
    <p:sldId id="278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81" r:id="rId14"/>
    <p:sldId id="299" r:id="rId15"/>
    <p:sldId id="289" r:id="rId16"/>
    <p:sldId id="300" r:id="rId17"/>
    <p:sldId id="296" r:id="rId18"/>
    <p:sldId id="288" r:id="rId19"/>
    <p:sldId id="294" r:id="rId20"/>
    <p:sldId id="266" r:id="rId21"/>
    <p:sldId id="297" r:id="rId22"/>
  </p:sldIdLst>
  <p:sldSz cx="9144000" cy="6858000" type="screen4x3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ndar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ndar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ndar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ndar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ndar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ndar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ndar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ndar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ndar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24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bdĺžnik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bdĺžnik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1547664" y="2132856"/>
            <a:ext cx="6477000" cy="1828800"/>
          </a:xfrm>
        </p:spPr>
        <p:txBody>
          <a:bodyPr anchor="b"/>
          <a:lstStyle>
            <a:lvl1pPr algn="ctr">
              <a:defRPr cap="all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sk-SK" smtClean="0"/>
              <a:t>Upravte štýl predlohy podnadpisov</a:t>
            </a:r>
            <a:endParaRPr lang="en-US"/>
          </a:p>
        </p:txBody>
      </p:sp>
      <p:sp>
        <p:nvSpPr>
          <p:cNvPr id="7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CBED316-2730-4C24-B0B2-B2AF2B2BA253}" type="datetimeFigureOut">
              <a:rPr lang="sk-SK"/>
              <a:pPr>
                <a:defRPr/>
              </a:pPr>
              <a:t>11.11.2020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362726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AA44045-6E49-48C1-93AA-C0188B01ACE8}" type="datetimeFigureOut">
              <a:rPr lang="sk-SK"/>
              <a:pPr>
                <a:defRPr/>
              </a:pPr>
              <a:t>11.11.2020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08A7B7-30BE-4759-8C78-7E18BCF8BEE1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646023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bdĺžnik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bdĺžnik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185DBDA-1F41-4AAE-A33E-5D0AAFE90568}" type="datetimeFigureOut">
              <a:rPr lang="sk-SK"/>
              <a:pPr>
                <a:defRPr/>
              </a:pPr>
              <a:t>11.11.2020</a:t>
            </a:fld>
            <a:endParaRPr lang="sk-SK"/>
          </a:p>
        </p:txBody>
      </p:sp>
      <p:sp>
        <p:nvSpPr>
          <p:cNvPr id="8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Zástupný symbol čísla snímky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26282-6C85-4123-9F5E-3AA93F5B720F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651715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228600"/>
            <a:ext cx="8568952" cy="990600"/>
          </a:xfrm>
        </p:spPr>
        <p:txBody>
          <a:bodyPr/>
          <a:lstStyle>
            <a:lvl1pPr>
              <a:defRPr sz="4800" b="1" i="0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395536" y="1600200"/>
            <a:ext cx="8568952" cy="514116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Zástupný symbol čísla snímky 5"/>
          <p:cNvSpPr>
            <a:spLocks noGrp="1"/>
          </p:cNvSpPr>
          <p:nvPr>
            <p:ph type="sldNum" sz="quarter" idx="10"/>
          </p:nvPr>
        </p:nvSpPr>
        <p:spPr>
          <a:xfrm>
            <a:off x="0" y="1279525"/>
            <a:ext cx="323850" cy="20478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51906D1-FEF4-4E2C-9D98-B9E86101FF25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204726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bdĺžnik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bdĺžnik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7" name="Zástupný symbol dátumu 1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7D509BF-2CD9-4CA1-9665-67A9C23CC97A}" type="datetimeFigureOut">
              <a:rPr lang="sk-SK"/>
              <a:pPr>
                <a:defRPr/>
              </a:pPr>
              <a:t>11.11.2020</a:t>
            </a:fld>
            <a:endParaRPr lang="sk-SK"/>
          </a:p>
        </p:txBody>
      </p:sp>
      <p:sp>
        <p:nvSpPr>
          <p:cNvPr id="8" name="Zástupný symbol čísla snímky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E50B775-FDD9-47A1-8566-B4254DDA7ADC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9" name="Zástupný symbol päty 13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821189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395536" y="1589566"/>
            <a:ext cx="3960440" cy="5151801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716016" y="1589566"/>
            <a:ext cx="4320479" cy="5151801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čísla snímky 9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E40E98D-D4B5-40B3-ABCB-8C3EAF1303EF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84107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273050"/>
            <a:ext cx="8291264" cy="86995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67544" y="2438400"/>
            <a:ext cx="4028256" cy="430296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716016" y="2438400"/>
            <a:ext cx="4248472" cy="430296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6" name="Zástupný symbol textu 15"/>
          <p:cNvSpPr>
            <a:spLocks noGrp="1"/>
          </p:cNvSpPr>
          <p:nvPr>
            <p:ph type="body" sz="quarter" idx="1"/>
          </p:nvPr>
        </p:nvSpPr>
        <p:spPr>
          <a:xfrm>
            <a:off x="467544" y="1752600"/>
            <a:ext cx="4028256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5" name="Zástupný symbol textu 14"/>
          <p:cNvSpPr>
            <a:spLocks noGrp="1"/>
          </p:cNvSpPr>
          <p:nvPr>
            <p:ph type="body" sz="quarter" idx="3"/>
          </p:nvPr>
        </p:nvSpPr>
        <p:spPr>
          <a:xfrm>
            <a:off x="4716016" y="1752600"/>
            <a:ext cx="4248472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7" name="Zástupný symbol čísla snímky 11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5BCAEEC-DA5E-494D-A5F4-F361BCE6570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775513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7377914-A368-465F-A5F0-CD5AF3E74379}" type="datetimeFigureOut">
              <a:rPr lang="sk-SK"/>
              <a:pPr>
                <a:defRPr/>
              </a:pPr>
              <a:t>11.11.2020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EF22291-4552-4673-BC6D-BCF519991ED6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901480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C8279D5-EF64-4A32-AB57-94416B08094C}" type="datetimeFigureOut">
              <a:rPr lang="sk-SK"/>
              <a:pPr>
                <a:defRPr/>
              </a:pPr>
              <a:t>11.11.2020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5507714-1708-4284-86D1-2DCCEF90E4A3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488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E70D3E1-FF66-43BC-B8F4-3A7375F05777}" type="datetimeFigureOut">
              <a:rPr lang="sk-SK"/>
              <a:pPr>
                <a:defRPr/>
              </a:pPr>
              <a:t>11.11.2020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0D405B8-9560-4D18-A85D-22EE318D7224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840286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bdĺžnik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bdĺžnik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bdĺžnik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sk-SK" noProof="0" smtClean="0"/>
              <a:t>Ak chcete pridať obrázok, kliknite na ikonu</a:t>
            </a:r>
            <a:endParaRPr lang="en-US" noProof="0" dirty="0"/>
          </a:p>
        </p:txBody>
      </p:sp>
      <p:sp>
        <p:nvSpPr>
          <p:cNvPr id="9" name="Zástupný symbol dátumu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AF137DE-14DF-420F-83B5-D273A8F2B374}" type="datetimeFigureOut">
              <a:rPr lang="sk-SK"/>
              <a:pPr>
                <a:defRPr/>
              </a:pPr>
              <a:t>11.11.2020</a:t>
            </a:fld>
            <a:endParaRPr lang="sk-SK"/>
          </a:p>
        </p:txBody>
      </p:sp>
      <p:sp>
        <p:nvSpPr>
          <p:cNvPr id="10" name="Zástupný symbol čísla snímky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21E78FA9-6193-48D0-A2BB-B2822D46970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11" name="Zástupný symbol päty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6549737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Zástupný symbol nadpisu 21"/>
          <p:cNvSpPr>
            <a:spLocks noGrp="1"/>
          </p:cNvSpPr>
          <p:nvPr>
            <p:ph type="title"/>
          </p:nvPr>
        </p:nvSpPr>
        <p:spPr bwMode="auto">
          <a:xfrm>
            <a:off x="395288" y="228600"/>
            <a:ext cx="86407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Upravte štýly predlohy textu</a:t>
            </a:r>
            <a:endParaRPr lang="en-US" smtClean="0"/>
          </a:p>
        </p:txBody>
      </p:sp>
      <p:sp>
        <p:nvSpPr>
          <p:cNvPr id="1027" name="Zástupný symbol textu 12"/>
          <p:cNvSpPr>
            <a:spLocks noGrp="1"/>
          </p:cNvSpPr>
          <p:nvPr>
            <p:ph type="body" idx="1"/>
          </p:nvPr>
        </p:nvSpPr>
        <p:spPr bwMode="auto">
          <a:xfrm>
            <a:off x="395288" y="1600200"/>
            <a:ext cx="8640762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smtClean="0"/>
          </a:p>
        </p:txBody>
      </p:sp>
      <p:sp>
        <p:nvSpPr>
          <p:cNvPr id="7" name="Obdĺžnik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bdĺžnik 7"/>
          <p:cNvSpPr/>
          <p:nvPr/>
        </p:nvSpPr>
        <p:spPr>
          <a:xfrm>
            <a:off x="0" y="1279525"/>
            <a:ext cx="395288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Obdĺžnik 8"/>
          <p:cNvSpPr/>
          <p:nvPr/>
        </p:nvSpPr>
        <p:spPr>
          <a:xfrm>
            <a:off x="395288" y="1279525"/>
            <a:ext cx="8748712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0" y="1279525"/>
            <a:ext cx="395288" cy="2286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54AD8C1-0E66-46B0-A0F6-AFFB362584EF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ndar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ndar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ndar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ndar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ndar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ndar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ndar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ndara" pitchFamily="34" charset="0"/>
        </a:defRPr>
      </a:lvl9pPr>
    </p:titleStyle>
    <p:bodyStyle>
      <a:lvl1pPr marL="319088" indent="-319088" algn="l" rtl="0" eaLnBrk="1" fontAlgn="base" hangingPunct="1">
        <a:lnSpc>
          <a:spcPct val="114000"/>
        </a:lnSpc>
        <a:spcBef>
          <a:spcPts val="700"/>
        </a:spcBef>
        <a:spcAft>
          <a:spcPct val="0"/>
        </a:spcAft>
        <a:buClr>
          <a:schemeClr val="accent2"/>
        </a:buClr>
        <a:buSzPct val="58000"/>
        <a:buFont typeface="Wingdings" pitchFamily="2" charset="2"/>
        <a:buChar char="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lnSpc>
          <a:spcPct val="114000"/>
        </a:lnSpc>
        <a:spcBef>
          <a:spcPts val="550"/>
        </a:spcBef>
        <a:spcAft>
          <a:spcPct val="0"/>
        </a:spcAft>
        <a:buClr>
          <a:schemeClr val="accent1"/>
        </a:buClr>
        <a:buSzPct val="60000"/>
        <a:buFont typeface="Wingdings 2" pitchFamily="18" charset="2"/>
        <a:buChar char="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lnSpc>
          <a:spcPct val="114000"/>
        </a:lnSpc>
        <a:spcBef>
          <a:spcPts val="5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lnSpc>
          <a:spcPct val="114000"/>
        </a:lnSpc>
        <a:spcBef>
          <a:spcPts val="400"/>
        </a:spcBef>
        <a:spcAft>
          <a:spcPct val="0"/>
        </a:spcAft>
        <a:buClr>
          <a:srgbClr val="08A1D9"/>
        </a:buClr>
        <a:buSzPct val="55000"/>
        <a:buFont typeface="Wingdings" pitchFamily="2" charset="2"/>
        <a:buChar char="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lnSpc>
          <a:spcPct val="114000"/>
        </a:lnSpc>
        <a:spcBef>
          <a:spcPts val="400"/>
        </a:spcBef>
        <a:spcAft>
          <a:spcPct val="0"/>
        </a:spcAft>
        <a:buClr>
          <a:srgbClr val="7C984A"/>
        </a:buClr>
        <a:buSzPct val="50000"/>
        <a:buFont typeface="Wingdings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gi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nlxbh3gAaGc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972616" y="0"/>
            <a:ext cx="10328313" cy="6858000"/>
          </a:xfrm>
          <a:prstGeom prst="rect">
            <a:avLst/>
          </a:prstGeom>
        </p:spPr>
      </p:pic>
      <p:sp>
        <p:nvSpPr>
          <p:cNvPr id="3" name="Obdĺžnik 2"/>
          <p:cNvSpPr/>
          <p:nvPr/>
        </p:nvSpPr>
        <p:spPr>
          <a:xfrm>
            <a:off x="2357422" y="2571744"/>
            <a:ext cx="4530406" cy="93871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sk-SK" sz="5500" b="1" cap="none" spc="50" dirty="0" smtClean="0">
                <a:ln w="11430"/>
                <a:solidFill>
                  <a:srgbClr val="FFC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Európska únia</a:t>
            </a:r>
            <a:endParaRPr lang="sk-SK" sz="5500" b="1" cap="none" spc="50" dirty="0">
              <a:ln w="11430"/>
              <a:solidFill>
                <a:srgbClr val="FFC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Európska únia (2004)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413446" y="1268759"/>
            <a:ext cx="9564228" cy="5622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08304" y="0"/>
            <a:ext cx="1835696" cy="1218902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7020272" y="2060848"/>
            <a:ext cx="1800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+ Estónsko</a:t>
            </a:r>
          </a:p>
          <a:p>
            <a:r>
              <a:rPr lang="sk-SK" dirty="0" smtClean="0"/>
              <a:t>+ Litva</a:t>
            </a:r>
          </a:p>
          <a:p>
            <a:r>
              <a:rPr lang="sk-SK" dirty="0" smtClean="0"/>
              <a:t>+ Lotyšsko</a:t>
            </a:r>
          </a:p>
          <a:p>
            <a:r>
              <a:rPr lang="sk-SK" dirty="0" smtClean="0"/>
              <a:t>+ Poľsko</a:t>
            </a:r>
          </a:p>
          <a:p>
            <a:r>
              <a:rPr lang="sk-SK" dirty="0" smtClean="0"/>
              <a:t>+ Česko</a:t>
            </a:r>
          </a:p>
          <a:p>
            <a:r>
              <a:rPr lang="sk-SK" dirty="0" smtClean="0"/>
              <a:t>+ Slovensko</a:t>
            </a:r>
          </a:p>
          <a:p>
            <a:r>
              <a:rPr lang="sk-SK" dirty="0" smtClean="0"/>
              <a:t>+ Maďarsko</a:t>
            </a:r>
          </a:p>
          <a:p>
            <a:r>
              <a:rPr lang="sk-SK" dirty="0" smtClean="0"/>
              <a:t>+ Slovinsko</a:t>
            </a:r>
          </a:p>
          <a:p>
            <a:r>
              <a:rPr lang="sk-SK" dirty="0" smtClean="0"/>
              <a:t>+ Cyprus</a:t>
            </a:r>
          </a:p>
          <a:p>
            <a:r>
              <a:rPr lang="sk-SK" dirty="0" smtClean="0"/>
              <a:t>+ Malta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216427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Európska únia (2007)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85016" y="1271445"/>
            <a:ext cx="9540551" cy="5604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08304" y="0"/>
            <a:ext cx="1835696" cy="1218902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7020272" y="2780928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+ Rumunsko</a:t>
            </a:r>
          </a:p>
          <a:p>
            <a:r>
              <a:rPr lang="sk-SK" dirty="0" smtClean="0"/>
              <a:t>+ Bulharsko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216427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Európska únia (2013)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67649" y="1268760"/>
            <a:ext cx="9512277" cy="558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08304" y="0"/>
            <a:ext cx="1835696" cy="1218902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7020272" y="2780928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+ Chorvátsko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258677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Podmienky členstva v EÚ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sz="2400" b="1" dirty="0" err="1" smtClean="0"/>
              <a:t>novoprijímané</a:t>
            </a:r>
            <a:r>
              <a:rPr lang="sk-SK" sz="2400" b="1" dirty="0" smtClean="0"/>
              <a:t> štáty</a:t>
            </a:r>
            <a:r>
              <a:rPr lang="sk-SK" sz="2400" dirty="0" smtClean="0"/>
              <a:t> </a:t>
            </a:r>
            <a:r>
              <a:rPr lang="sk-SK" sz="2400" b="1" dirty="0" smtClean="0">
                <a:solidFill>
                  <a:srgbClr val="FF0000"/>
                </a:solidFill>
              </a:rPr>
              <a:t>musia preukázať</a:t>
            </a:r>
            <a:r>
              <a:rPr lang="sk-SK" sz="2400" dirty="0" smtClean="0"/>
              <a:t>, </a:t>
            </a:r>
            <a:r>
              <a:rPr lang="sk-SK" sz="2400" b="1" dirty="0" smtClean="0"/>
              <a:t>že</a:t>
            </a:r>
            <a:r>
              <a:rPr lang="sk-SK" sz="2400" dirty="0" smtClean="0"/>
              <a:t>: </a:t>
            </a:r>
          </a:p>
          <a:p>
            <a:pPr lvl="1"/>
            <a:r>
              <a:rPr lang="sk-SK" sz="2000" dirty="0" smtClean="0"/>
              <a:t>budú </a:t>
            </a:r>
            <a:r>
              <a:rPr lang="sk-SK" sz="2000" b="1" dirty="0" smtClean="0"/>
              <a:t>dodržiavať normy a pravidlá EÚ</a:t>
            </a:r>
          </a:p>
          <a:p>
            <a:pPr lvl="1"/>
            <a:r>
              <a:rPr lang="sk-SK" sz="2000" dirty="0" smtClean="0"/>
              <a:t>majú </a:t>
            </a:r>
            <a:r>
              <a:rPr lang="sk-SK" sz="2000" b="1" dirty="0" smtClean="0"/>
              <a:t>súhlas inštitúcií EÚ</a:t>
            </a:r>
          </a:p>
          <a:p>
            <a:pPr lvl="1"/>
            <a:r>
              <a:rPr lang="sk-SK" sz="2000" dirty="0" smtClean="0"/>
              <a:t>majú </a:t>
            </a:r>
            <a:r>
              <a:rPr lang="sk-SK" sz="2000" b="1" dirty="0" smtClean="0"/>
              <a:t>súhlas svojich občanov </a:t>
            </a:r>
            <a:r>
              <a:rPr lang="sk-SK" sz="2000" dirty="0" smtClean="0"/>
              <a:t>(referendum)</a:t>
            </a:r>
          </a:p>
          <a:p>
            <a:r>
              <a:rPr lang="sk-SK" sz="2400" b="1" dirty="0" err="1" smtClean="0"/>
              <a:t>novoprijímané</a:t>
            </a:r>
            <a:r>
              <a:rPr lang="sk-SK" sz="2400" b="1" dirty="0" smtClean="0"/>
              <a:t> štáty</a:t>
            </a:r>
            <a:r>
              <a:rPr lang="sk-SK" sz="2400" dirty="0" smtClean="0"/>
              <a:t> </a:t>
            </a:r>
            <a:r>
              <a:rPr lang="sk-SK" sz="2400" b="1" dirty="0" smtClean="0">
                <a:solidFill>
                  <a:srgbClr val="FF0000"/>
                </a:solidFill>
              </a:rPr>
              <a:t>musia mať</a:t>
            </a:r>
            <a:r>
              <a:rPr lang="sk-SK" sz="2400" dirty="0" smtClean="0"/>
              <a:t>: </a:t>
            </a:r>
          </a:p>
          <a:p>
            <a:pPr lvl="1"/>
            <a:r>
              <a:rPr lang="sk-SK" sz="2000" b="1" dirty="0" smtClean="0"/>
              <a:t>stabilné inštitúcie zaručujúce demokraciu</a:t>
            </a:r>
            <a:r>
              <a:rPr lang="sk-SK" sz="2000" dirty="0" smtClean="0"/>
              <a:t>, ľudské práva, rešpektovanie ochrany menšín</a:t>
            </a:r>
          </a:p>
          <a:p>
            <a:pPr lvl="1"/>
            <a:r>
              <a:rPr lang="sk-SK" sz="2000" b="1" dirty="0" smtClean="0"/>
              <a:t>fungujúce trhové hospodárstvo</a:t>
            </a:r>
          </a:p>
          <a:p>
            <a:pPr lvl="1"/>
            <a:r>
              <a:rPr lang="sk-SK" sz="2000" dirty="0" smtClean="0"/>
              <a:t>schopnosť </a:t>
            </a:r>
            <a:r>
              <a:rPr lang="sk-SK" sz="2000" b="1" dirty="0" smtClean="0"/>
              <a:t>vyrovnať sa s konkurenciou</a:t>
            </a:r>
            <a:r>
              <a:rPr lang="sk-SK" sz="2000" dirty="0" smtClean="0"/>
              <a:t> a trhovými silami v EÚ</a:t>
            </a:r>
          </a:p>
          <a:p>
            <a:pPr lvl="1"/>
            <a:r>
              <a:rPr lang="sk-SK" sz="2000" dirty="0" smtClean="0"/>
              <a:t>schopnosť prijať a </a:t>
            </a:r>
            <a:r>
              <a:rPr lang="sk-SK" sz="2000" b="1" dirty="0" smtClean="0"/>
              <a:t>vykonávať záväzky vyplývajúce z členstva</a:t>
            </a:r>
            <a:r>
              <a:rPr lang="sk-SK" sz="2000" dirty="0" smtClean="0"/>
              <a:t> v EÚ</a:t>
            </a:r>
          </a:p>
          <a:p>
            <a:pPr lvl="1"/>
            <a:r>
              <a:rPr lang="sk-SK" sz="2000" dirty="0" smtClean="0"/>
              <a:t>schopnosť </a:t>
            </a:r>
            <a:r>
              <a:rPr lang="sk-SK" sz="2000" b="1" dirty="0" smtClean="0"/>
              <a:t>dodržiavať ciele politickej a hospodárskej únie</a:t>
            </a:r>
          </a:p>
          <a:p>
            <a:pPr lvl="1"/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08304" y="0"/>
            <a:ext cx="1835696" cy="1218902"/>
          </a:xfrm>
          <a:prstGeom prst="rect">
            <a:avLst/>
          </a:prstGeom>
        </p:spPr>
      </p:pic>
      <p:sp>
        <p:nvSpPr>
          <p:cNvPr id="5" name="Oblak 4"/>
          <p:cNvSpPr/>
          <p:nvPr/>
        </p:nvSpPr>
        <p:spPr>
          <a:xfrm>
            <a:off x="5786446" y="1857364"/>
            <a:ext cx="3000396" cy="1500198"/>
          </a:xfrm>
          <a:prstGeom prst="clou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rgbClr val="FF0000"/>
                </a:solidFill>
              </a:rPr>
              <a:t>Dobrovoľné na spracovanie!!</a:t>
            </a:r>
          </a:p>
          <a:p>
            <a:pPr algn="ctr"/>
            <a:r>
              <a:rPr lang="sk-SK" b="1" dirty="0" smtClean="0">
                <a:solidFill>
                  <a:srgbClr val="FF0000"/>
                </a:solidFill>
              </a:rPr>
              <a:t>Nie povinné si to spracovať!</a:t>
            </a:r>
            <a:endParaRPr lang="sk-SK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487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Úradné jazyky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539552" y="1412776"/>
            <a:ext cx="8712968" cy="5141168"/>
          </a:xfrm>
        </p:spPr>
        <p:txBody>
          <a:bodyPr/>
          <a:lstStyle/>
          <a:p>
            <a:pPr marL="0" indent="0">
              <a:buNone/>
            </a:pPr>
            <a:r>
              <a:rPr lang="sk-SK" b="1" dirty="0" smtClean="0">
                <a:solidFill>
                  <a:srgbClr val="002060"/>
                </a:solidFill>
              </a:rPr>
              <a:t>24 úradných </a:t>
            </a:r>
            <a:r>
              <a:rPr lang="sk-SK" b="1" dirty="0" smtClean="0">
                <a:solidFill>
                  <a:srgbClr val="002060"/>
                </a:solidFill>
              </a:rPr>
              <a:t>jazykov </a:t>
            </a:r>
            <a:r>
              <a:rPr lang="sk-SK" b="1" dirty="0" smtClean="0">
                <a:solidFill>
                  <a:srgbClr val="FF0000"/>
                </a:solidFill>
              </a:rPr>
              <a:t> (len vypísať počet)</a:t>
            </a:r>
            <a:endParaRPr lang="sk-SK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sk-SK" sz="1600" dirty="0" smtClean="0"/>
          </a:p>
          <a:p>
            <a:pPr marL="0" indent="0">
              <a:buNone/>
            </a:pPr>
            <a:r>
              <a:rPr lang="sk-SK" sz="2200" dirty="0" smtClean="0"/>
              <a:t>angličtina		holandčina		portugalčina</a:t>
            </a:r>
          </a:p>
          <a:p>
            <a:pPr marL="0" indent="0">
              <a:buNone/>
            </a:pPr>
            <a:r>
              <a:rPr lang="sk-SK" sz="2200" dirty="0" smtClean="0"/>
              <a:t>bulharčina		írčina			rumunčina</a:t>
            </a:r>
          </a:p>
          <a:p>
            <a:pPr marL="0" indent="0">
              <a:buNone/>
            </a:pPr>
            <a:r>
              <a:rPr lang="sk-SK" sz="2200" dirty="0" smtClean="0"/>
              <a:t>čeština			litovčina		</a:t>
            </a:r>
            <a:r>
              <a:rPr lang="sk-SK" sz="2200" b="1" dirty="0" smtClean="0"/>
              <a:t>slovenčina</a:t>
            </a:r>
          </a:p>
          <a:p>
            <a:pPr marL="0" indent="0">
              <a:buNone/>
            </a:pPr>
            <a:r>
              <a:rPr lang="sk-SK" sz="2200" dirty="0" smtClean="0"/>
              <a:t>dánčina		lotyština		slovinčina</a:t>
            </a:r>
          </a:p>
          <a:p>
            <a:pPr marL="0" indent="0">
              <a:buNone/>
            </a:pPr>
            <a:r>
              <a:rPr lang="sk-SK" sz="2200" dirty="0" smtClean="0"/>
              <a:t>estónčina		maďarčina		španielčina</a:t>
            </a:r>
          </a:p>
          <a:p>
            <a:pPr marL="0" indent="0">
              <a:buNone/>
            </a:pPr>
            <a:r>
              <a:rPr lang="sk-SK" sz="2200" dirty="0" smtClean="0"/>
              <a:t>fínčina			</a:t>
            </a:r>
            <a:r>
              <a:rPr lang="sk-SK" sz="2200" dirty="0" err="1" smtClean="0"/>
              <a:t>maltčina</a:t>
            </a:r>
            <a:r>
              <a:rPr lang="sk-SK" sz="2200" dirty="0" smtClean="0"/>
              <a:t>		švédčina</a:t>
            </a:r>
          </a:p>
          <a:p>
            <a:pPr marL="0" indent="0">
              <a:buNone/>
            </a:pPr>
            <a:r>
              <a:rPr lang="sk-SK" sz="2200" dirty="0" smtClean="0"/>
              <a:t>francúzština		nemčina		taliančina</a:t>
            </a:r>
          </a:p>
          <a:p>
            <a:pPr marL="0" indent="0">
              <a:buNone/>
            </a:pPr>
            <a:r>
              <a:rPr lang="sk-SK" sz="2200" dirty="0" smtClean="0"/>
              <a:t>gréčtina		poľština		chorvátčina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08304" y="0"/>
            <a:ext cx="1835696" cy="1218902"/>
          </a:xfrm>
          <a:prstGeom prst="rect">
            <a:avLst/>
          </a:prstGeom>
        </p:spPr>
      </p:pic>
      <p:sp>
        <p:nvSpPr>
          <p:cNvPr id="5" name="Šípka doľava 4"/>
          <p:cNvSpPr/>
          <p:nvPr/>
        </p:nvSpPr>
        <p:spPr>
          <a:xfrm>
            <a:off x="4643438" y="0"/>
            <a:ext cx="1500198" cy="1285884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69077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Euro = „spoločná“ mena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sz="2400" dirty="0" smtClean="0"/>
              <a:t>oficiálna mena v </a:t>
            </a:r>
            <a:r>
              <a:rPr lang="sk-SK" sz="2400" b="1" dirty="0" smtClean="0"/>
              <a:t>19 z 27 členských štátov EÚ</a:t>
            </a:r>
          </a:p>
          <a:p>
            <a:r>
              <a:rPr lang="sk-SK" sz="2400" dirty="0" smtClean="0"/>
              <a:t>bankovky a mince sú v obehu</a:t>
            </a:r>
            <a:r>
              <a:rPr lang="sk-SK" sz="2400" b="1" dirty="0" smtClean="0"/>
              <a:t> od 1. 1. 2002</a:t>
            </a:r>
          </a:p>
          <a:p>
            <a:r>
              <a:rPr lang="sk-SK" sz="2400" b="1" dirty="0" smtClean="0"/>
              <a:t>SR: od 1. 1. 2009</a:t>
            </a:r>
          </a:p>
          <a:p>
            <a:r>
              <a:rPr lang="sk-SK" sz="2400" b="1" dirty="0" smtClean="0"/>
              <a:t>výhody eura: </a:t>
            </a:r>
            <a:r>
              <a:rPr lang="sk-SK" sz="2400" dirty="0" smtClean="0"/>
              <a:t>??? </a:t>
            </a:r>
            <a:r>
              <a:rPr lang="sk-SK" sz="2400" b="1" dirty="0" smtClean="0">
                <a:solidFill>
                  <a:srgbClr val="FF0000"/>
                </a:solidFill>
              </a:rPr>
              <a:t>(nájsť aspoň 1)</a:t>
            </a:r>
            <a:endParaRPr lang="sk-SK" sz="2400" b="1" dirty="0" smtClean="0">
              <a:solidFill>
                <a:srgbClr val="FF0000"/>
              </a:solidFill>
            </a:endParaRPr>
          </a:p>
          <a:p>
            <a:r>
              <a:rPr lang="sk-SK" sz="2400" b="1" dirty="0" smtClean="0"/>
              <a:t>eurozóna:</a:t>
            </a:r>
            <a:r>
              <a:rPr lang="sk-SK" sz="2400" dirty="0" smtClean="0"/>
              <a:t> štáty, ktoré sú súčasťou EÚ                                    používajúce menu euro</a:t>
            </a:r>
            <a:endParaRPr lang="sk-SK" sz="24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08304" y="0"/>
            <a:ext cx="1835696" cy="1218902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48064" y="5982791"/>
            <a:ext cx="3973519" cy="830585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16216" y="1583471"/>
            <a:ext cx="2592288" cy="4460897"/>
          </a:xfrm>
          <a:prstGeom prst="rect">
            <a:avLst/>
          </a:prstGeom>
        </p:spPr>
      </p:pic>
      <p:sp>
        <p:nvSpPr>
          <p:cNvPr id="7" name="Šípka doľava 6"/>
          <p:cNvSpPr/>
          <p:nvPr/>
        </p:nvSpPr>
        <p:spPr>
          <a:xfrm>
            <a:off x="6643702" y="642918"/>
            <a:ext cx="1500198" cy="1285884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9166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6019" y="-3867"/>
            <a:ext cx="8182445" cy="699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0458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Schengenská</a:t>
            </a:r>
            <a:r>
              <a:rPr lang="sk-SK" dirty="0" smtClean="0"/>
              <a:t> dohoda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784976" cy="5141168"/>
          </a:xfrm>
        </p:spPr>
        <p:txBody>
          <a:bodyPr/>
          <a:lstStyle/>
          <a:p>
            <a:r>
              <a:rPr lang="sk-SK" sz="2200" dirty="0"/>
              <a:t>dohoda </a:t>
            </a:r>
            <a:r>
              <a:rPr lang="sk-SK" sz="2200" b="1" dirty="0"/>
              <a:t>o odstránení </a:t>
            </a:r>
            <a:r>
              <a:rPr lang="sk-SK" sz="2200" b="1" dirty="0" smtClean="0"/>
              <a:t> kontrol                                                                               na hraniciach</a:t>
            </a:r>
            <a:r>
              <a:rPr lang="sk-SK" sz="2200" dirty="0" smtClean="0"/>
              <a:t> medzi </a:t>
            </a:r>
            <a:r>
              <a:rPr lang="sk-SK" sz="2200" dirty="0"/>
              <a:t>členmi </a:t>
            </a:r>
            <a:r>
              <a:rPr lang="sk-SK" sz="2200" dirty="0" smtClean="0"/>
              <a:t>                                                                                tohto priestoru</a:t>
            </a:r>
          </a:p>
          <a:p>
            <a:r>
              <a:rPr lang="sk-SK" sz="2200" dirty="0" smtClean="0"/>
              <a:t>podpísaná </a:t>
            </a:r>
            <a:r>
              <a:rPr lang="sk-SK" sz="2200" b="1" dirty="0" smtClean="0"/>
              <a:t>1985</a:t>
            </a:r>
            <a:r>
              <a:rPr lang="sk-SK" sz="2200" dirty="0" smtClean="0"/>
              <a:t>v </a:t>
            </a:r>
            <a:r>
              <a:rPr lang="sk-SK" sz="2200" dirty="0" err="1" smtClean="0"/>
              <a:t>Schengene</a:t>
            </a:r>
            <a:r>
              <a:rPr lang="sk-SK" sz="2200" dirty="0" smtClean="0"/>
              <a:t>                                                         </a:t>
            </a:r>
            <a:r>
              <a:rPr lang="sk-SK" sz="2200" dirty="0"/>
              <a:t>(Luxembursko</a:t>
            </a:r>
            <a:r>
              <a:rPr lang="sk-SK" sz="2200" dirty="0" smtClean="0"/>
              <a:t>)</a:t>
            </a:r>
          </a:p>
          <a:p>
            <a:r>
              <a:rPr lang="sk-SK" sz="2200" b="1" dirty="0" smtClean="0"/>
              <a:t>SR: </a:t>
            </a:r>
            <a:r>
              <a:rPr lang="sk-SK" sz="2200" dirty="0" smtClean="0"/>
              <a:t>od 21. 12. 2007 </a:t>
            </a:r>
            <a:endParaRPr lang="sk-SK" sz="2200" dirty="0"/>
          </a:p>
          <a:p>
            <a:endParaRPr lang="sk-SK" dirty="0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39952" y="1520000"/>
            <a:ext cx="4993386" cy="5338000"/>
          </a:xfrm>
          <a:prstGeom prst="rect">
            <a:avLst/>
          </a:prstGeom>
        </p:spPr>
      </p:pic>
      <p:sp>
        <p:nvSpPr>
          <p:cNvPr id="5" name="Šípka doľava 4"/>
          <p:cNvSpPr/>
          <p:nvPr/>
        </p:nvSpPr>
        <p:spPr>
          <a:xfrm>
            <a:off x="6286512" y="0"/>
            <a:ext cx="1500198" cy="1285884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9166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Symboly EÚ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712968" cy="5141168"/>
          </a:xfrm>
        </p:spPr>
        <p:txBody>
          <a:bodyPr/>
          <a:lstStyle/>
          <a:p>
            <a:r>
              <a:rPr lang="sk-SK" sz="2400" b="1" dirty="0" smtClean="0"/>
              <a:t>európska vlajka</a:t>
            </a:r>
          </a:p>
          <a:p>
            <a:pPr lvl="1"/>
            <a:r>
              <a:rPr lang="sk-SK" sz="2000" b="1" dirty="0" smtClean="0"/>
              <a:t>12 zlatých hviezd</a:t>
            </a:r>
            <a:r>
              <a:rPr lang="sk-SK" sz="2000" dirty="0" smtClean="0"/>
              <a:t> na modrom podklade</a:t>
            </a:r>
          </a:p>
          <a:p>
            <a:pPr lvl="1"/>
            <a:r>
              <a:rPr lang="sk-SK" sz="2000" b="1" dirty="0" smtClean="0"/>
              <a:t>hviezdy:</a:t>
            </a:r>
            <a:r>
              <a:rPr lang="sk-SK" sz="2000" dirty="0" smtClean="0"/>
              <a:t> ideály jednoty, solidarity medzi ľuďmi</a:t>
            </a:r>
          </a:p>
          <a:p>
            <a:pPr marL="366713" lvl="1" indent="0">
              <a:buNone/>
            </a:pPr>
            <a:endParaRPr lang="sk-SK" sz="1400" dirty="0" smtClean="0"/>
          </a:p>
          <a:p>
            <a:r>
              <a:rPr lang="sk-SK" sz="2400" b="1" dirty="0" smtClean="0"/>
              <a:t>európska hymna:</a:t>
            </a:r>
            <a:r>
              <a:rPr lang="sk-SK" sz="2400" dirty="0" smtClean="0"/>
              <a:t> </a:t>
            </a:r>
            <a:r>
              <a:rPr lang="sk-SK" sz="2400" dirty="0" err="1" smtClean="0"/>
              <a:t>Ludwig</a:t>
            </a:r>
            <a:r>
              <a:rPr lang="sk-SK" sz="2400" dirty="0" smtClean="0"/>
              <a:t> </a:t>
            </a:r>
            <a:r>
              <a:rPr lang="sk-SK" sz="2400" dirty="0" err="1" smtClean="0"/>
              <a:t>van</a:t>
            </a:r>
            <a:r>
              <a:rPr lang="sk-SK" sz="2400" dirty="0" smtClean="0"/>
              <a:t> </a:t>
            </a:r>
            <a:r>
              <a:rPr lang="sk-SK" sz="2400" dirty="0" err="1" smtClean="0"/>
              <a:t>Beethoven</a:t>
            </a:r>
            <a:endParaRPr lang="sk-SK" sz="2400" dirty="0" smtClean="0"/>
          </a:p>
          <a:p>
            <a:pPr lvl="1"/>
            <a:r>
              <a:rPr lang="sk-SK" sz="2000" dirty="0" smtClean="0"/>
              <a:t>hudobný podklad (iba melódia, bez textu) pre verše </a:t>
            </a:r>
            <a:r>
              <a:rPr lang="sk-SK" sz="2000" dirty="0" err="1" smtClean="0"/>
              <a:t>Schillerovej</a:t>
            </a:r>
            <a:r>
              <a:rPr lang="sk-SK" sz="2000" dirty="0" smtClean="0"/>
              <a:t> </a:t>
            </a:r>
            <a:r>
              <a:rPr lang="sk-SK" sz="2400" dirty="0" smtClean="0"/>
              <a:t>Ódy na radosť</a:t>
            </a:r>
            <a:endParaRPr lang="sk-SK" sz="2000" dirty="0" smtClean="0"/>
          </a:p>
          <a:p>
            <a:pPr marL="366713" lvl="1" indent="0">
              <a:buNone/>
            </a:pPr>
            <a:endParaRPr lang="sk-SK" sz="1200" dirty="0" smtClean="0"/>
          </a:p>
          <a:p>
            <a:r>
              <a:rPr lang="sk-SK" sz="2400" b="1" dirty="0" smtClean="0"/>
              <a:t>Deň Európy:</a:t>
            </a:r>
            <a:r>
              <a:rPr lang="sk-SK" sz="2400" dirty="0" smtClean="0"/>
              <a:t> 9. máj</a:t>
            </a:r>
          </a:p>
          <a:p>
            <a:pPr lvl="1"/>
            <a:r>
              <a:rPr lang="sk-SK" sz="2000" dirty="0" smtClean="0"/>
              <a:t>oslava mieru a jednoty Európy (deň otvorených dverí v inštitúciách)</a:t>
            </a:r>
          </a:p>
          <a:p>
            <a:pPr marL="366713" lvl="1" indent="0">
              <a:buNone/>
            </a:pPr>
            <a:endParaRPr lang="sk-SK" sz="1400" dirty="0"/>
          </a:p>
          <a:p>
            <a:r>
              <a:rPr lang="sk-SK" sz="2400" b="1" dirty="0" smtClean="0"/>
              <a:t>Motto EÚ:</a:t>
            </a:r>
            <a:r>
              <a:rPr lang="sk-SK" sz="2400" dirty="0" smtClean="0"/>
              <a:t> „Zjednotení v rozmanitosti!“</a:t>
            </a:r>
            <a:endParaRPr lang="sk-SK" sz="24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08304" y="0"/>
            <a:ext cx="1835696" cy="1218902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04248" y="1628800"/>
            <a:ext cx="2051360" cy="1368152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3131840" y="4293096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FF00"/>
                </a:solidFill>
                <a:hlinkClick r:id="rId4"/>
              </a:rPr>
              <a:t>https://www.youtube.com/watch?v=nlxbh3gAaGc</a:t>
            </a:r>
            <a:endParaRPr lang="sk-SK" dirty="0" smtClean="0">
              <a:solidFill>
                <a:srgbClr val="FFFF00"/>
              </a:solidFill>
            </a:endParaRPr>
          </a:p>
          <a:p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7" name="Šípka doľava 6"/>
          <p:cNvSpPr/>
          <p:nvPr/>
        </p:nvSpPr>
        <p:spPr>
          <a:xfrm>
            <a:off x="4071934" y="0"/>
            <a:ext cx="1500198" cy="1285884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9166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Dôležité dátumy SR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b="1" dirty="0" smtClean="0"/>
              <a:t>vstup do NATO: 	</a:t>
            </a:r>
            <a:r>
              <a:rPr lang="sk-SK" dirty="0" smtClean="0"/>
              <a:t>29. 3. 2004</a:t>
            </a:r>
            <a:endParaRPr lang="sk-SK" b="1" dirty="0" smtClean="0"/>
          </a:p>
          <a:p>
            <a:endParaRPr lang="sk-SK" b="1" dirty="0" smtClean="0"/>
          </a:p>
          <a:p>
            <a:r>
              <a:rPr lang="sk-SK" b="1" dirty="0" smtClean="0"/>
              <a:t>vstup do EÚ:</a:t>
            </a:r>
            <a:r>
              <a:rPr lang="sk-SK" dirty="0" smtClean="0"/>
              <a:t> 	1. 5. 2004		</a:t>
            </a:r>
          </a:p>
          <a:p>
            <a:endParaRPr lang="sk-SK" b="1" dirty="0" smtClean="0"/>
          </a:p>
          <a:p>
            <a:r>
              <a:rPr lang="sk-SK" b="1" dirty="0" err="1"/>
              <a:t>Schengen</a:t>
            </a:r>
            <a:r>
              <a:rPr lang="sk-SK" b="1" dirty="0"/>
              <a:t>: </a:t>
            </a:r>
            <a:r>
              <a:rPr lang="sk-SK" dirty="0"/>
              <a:t>	21. 12. 2007</a:t>
            </a:r>
          </a:p>
          <a:p>
            <a:pPr marL="0" indent="0">
              <a:buNone/>
            </a:pPr>
            <a:endParaRPr lang="sk-SK" b="1" dirty="0" smtClean="0"/>
          </a:p>
          <a:p>
            <a:r>
              <a:rPr lang="sk-SK" b="1" dirty="0" smtClean="0"/>
              <a:t>zavedenie eura:</a:t>
            </a:r>
            <a:r>
              <a:rPr lang="sk-SK" dirty="0" smtClean="0"/>
              <a:t> 	1. 1. 2009</a:t>
            </a:r>
          </a:p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08304" y="0"/>
            <a:ext cx="1835696" cy="1218902"/>
          </a:xfrm>
          <a:prstGeom prst="rect">
            <a:avLst/>
          </a:prstGeom>
        </p:spPr>
      </p:pic>
      <p:pic>
        <p:nvPicPr>
          <p:cNvPr id="5" name="Zástupný symbol obsahu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70909" y="1930326"/>
            <a:ext cx="4065587" cy="229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Šípka doľava 5"/>
          <p:cNvSpPr/>
          <p:nvPr/>
        </p:nvSpPr>
        <p:spPr>
          <a:xfrm>
            <a:off x="5786446" y="0"/>
            <a:ext cx="1500198" cy="1285884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9166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Európska únia (EÚ 2020)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b="1" dirty="0" smtClean="0">
                <a:solidFill>
                  <a:srgbClr val="0070C0"/>
                </a:solidFill>
              </a:rPr>
              <a:t>Rozloha:</a:t>
            </a:r>
            <a:r>
              <a:rPr lang="sk-SK" b="1" dirty="0" smtClean="0"/>
              <a:t> </a:t>
            </a:r>
            <a:r>
              <a:rPr lang="sk-SK" dirty="0" smtClean="0"/>
              <a:t>			</a:t>
            </a:r>
            <a:r>
              <a:rPr lang="sk-SK" b="1" dirty="0" smtClean="0"/>
              <a:t>4 221 105 km</a:t>
            </a:r>
            <a:r>
              <a:rPr lang="sk-SK" b="1" baseline="30000" dirty="0" smtClean="0"/>
              <a:t>2</a:t>
            </a:r>
            <a:r>
              <a:rPr lang="sk-SK" baseline="30000" dirty="0" smtClean="0"/>
              <a:t> </a:t>
            </a:r>
            <a:r>
              <a:rPr lang="sk-SK" dirty="0" smtClean="0"/>
              <a:t> (EÚ 27)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b="1" dirty="0" smtClean="0">
                <a:solidFill>
                  <a:srgbClr val="0070C0"/>
                </a:solidFill>
              </a:rPr>
              <a:t>Počet obyvateľov:</a:t>
            </a:r>
            <a:r>
              <a:rPr lang="sk-SK" dirty="0" smtClean="0"/>
              <a:t>		asi </a:t>
            </a:r>
            <a:r>
              <a:rPr lang="sk-SK" b="1" dirty="0" smtClean="0"/>
              <a:t>454  mil.</a:t>
            </a:r>
            <a:r>
              <a:rPr lang="sk-SK" dirty="0" smtClean="0"/>
              <a:t> (EÚ </a:t>
            </a:r>
            <a:r>
              <a:rPr lang="sk-SK" dirty="0" smtClean="0"/>
              <a:t>27)</a:t>
            </a:r>
            <a:endParaRPr lang="sk-SK" dirty="0" smtClean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 smtClean="0"/>
              <a:t>Autor myšlienky: </a:t>
            </a:r>
            <a:r>
              <a:rPr lang="sk-SK" b="1" dirty="0" err="1" smtClean="0"/>
              <a:t>Robert</a:t>
            </a:r>
            <a:r>
              <a:rPr lang="sk-SK" b="1" dirty="0" smtClean="0"/>
              <a:t> </a:t>
            </a:r>
            <a:r>
              <a:rPr lang="sk-SK" b="1" dirty="0" err="1" smtClean="0"/>
              <a:t>Schuman</a:t>
            </a:r>
            <a:r>
              <a:rPr lang="sk-SK" b="1" dirty="0" smtClean="0"/>
              <a:t> </a:t>
            </a:r>
            <a:r>
              <a:rPr lang="sk-SK" sz="1800" dirty="0" smtClean="0"/>
              <a:t>(premiér a minister zahraničia Francúzska)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789040"/>
            <a:ext cx="2088232" cy="138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08304" y="0"/>
            <a:ext cx="1835696" cy="121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053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4400" dirty="0" smtClean="0"/>
              <a:t>Najväčšie štáty EÚ (podľa rozlohy)</a:t>
            </a:r>
            <a:endParaRPr lang="sk-SK" sz="4400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Napíš názvy </a:t>
            </a:r>
            <a:r>
              <a:rPr lang="sk-SK" b="1" dirty="0" smtClean="0"/>
              <a:t>5 najväčších štátov EÚ</a:t>
            </a:r>
            <a:r>
              <a:rPr lang="sk-SK" dirty="0" smtClean="0"/>
              <a:t> podľa rozlohy. 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graphicFrame>
        <p:nvGraphicFramePr>
          <p:cNvPr id="5" name="Tabuľ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76200758"/>
              </p:ext>
            </p:extLst>
          </p:nvPr>
        </p:nvGraphicFramePr>
        <p:xfrm>
          <a:off x="467544" y="2348880"/>
          <a:ext cx="8280919" cy="4089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936"/>
                <a:gridCol w="1812320"/>
                <a:gridCol w="1565332"/>
                <a:gridCol w="232175"/>
                <a:gridCol w="541742"/>
                <a:gridCol w="1909223"/>
                <a:gridCol w="1728191"/>
              </a:tblGrid>
              <a:tr h="432048"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>
                          <a:solidFill>
                            <a:schemeClr val="tx1"/>
                          </a:solidFill>
                        </a:rPr>
                        <a:t>P.</a:t>
                      </a:r>
                      <a:endParaRPr lang="sk-SK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b="1" dirty="0" smtClean="0">
                          <a:solidFill>
                            <a:schemeClr val="tx1"/>
                          </a:solidFill>
                        </a:rPr>
                        <a:t>Štát</a:t>
                      </a:r>
                      <a:endParaRPr lang="sk-SK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>
                          <a:solidFill>
                            <a:schemeClr val="tx1"/>
                          </a:solidFill>
                        </a:rPr>
                        <a:t>Rozloha</a:t>
                      </a:r>
                      <a:r>
                        <a:rPr lang="sk-SK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sk-SK" b="1" dirty="0" smtClean="0">
                          <a:solidFill>
                            <a:schemeClr val="tx1"/>
                          </a:solidFill>
                        </a:rPr>
                        <a:t>(km</a:t>
                      </a:r>
                      <a:r>
                        <a:rPr lang="sk-SK" b="1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sk-SK" b="1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sk-SK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>
                          <a:solidFill>
                            <a:schemeClr val="tx1"/>
                          </a:solidFill>
                        </a:rPr>
                        <a:t>P.</a:t>
                      </a:r>
                      <a:endParaRPr lang="sk-SK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b="1" dirty="0" smtClean="0">
                          <a:solidFill>
                            <a:schemeClr val="tx1"/>
                          </a:solidFill>
                        </a:rPr>
                        <a:t>Štát</a:t>
                      </a:r>
                      <a:endParaRPr lang="sk-SK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>
                          <a:solidFill>
                            <a:schemeClr val="tx1"/>
                          </a:solidFill>
                        </a:rPr>
                        <a:t>Rozloha</a:t>
                      </a:r>
                      <a:r>
                        <a:rPr lang="sk-SK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sk-SK" b="1" dirty="0" smtClean="0">
                          <a:solidFill>
                            <a:schemeClr val="tx1"/>
                          </a:solidFill>
                        </a:rPr>
                        <a:t>(km</a:t>
                      </a:r>
                      <a:r>
                        <a:rPr lang="sk-SK" b="1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sk-SK" b="1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sk-SK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9315"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1.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dirty="0" smtClean="0"/>
                        <a:t>Francúzsko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632 800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11.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Bulharsko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111 000</a:t>
                      </a:r>
                      <a:endParaRPr lang="sk-SK" dirty="0"/>
                    </a:p>
                  </a:txBody>
                  <a:tcPr/>
                </a:tc>
              </a:tr>
              <a:tr h="349315"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2.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dirty="0" smtClean="0"/>
                        <a:t>Španielsko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506 000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12.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Maďarsko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93 000</a:t>
                      </a:r>
                      <a:endParaRPr lang="sk-SK" dirty="0"/>
                    </a:p>
                  </a:txBody>
                  <a:tcPr/>
                </a:tc>
              </a:tr>
              <a:tr h="349315"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3.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dirty="0" smtClean="0"/>
                        <a:t>Švédsko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438 600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....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/>
                </a:tc>
              </a:tr>
              <a:tr h="349315"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4.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dirty="0" smtClean="0"/>
                        <a:t>Nemecko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357 300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15.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Česká republika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78 900</a:t>
                      </a:r>
                      <a:endParaRPr lang="sk-SK" dirty="0"/>
                    </a:p>
                  </a:txBody>
                  <a:tcPr/>
                </a:tc>
              </a:tr>
              <a:tr h="349315"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5.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dirty="0" smtClean="0"/>
                        <a:t>Fínsko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338 400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....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/>
                </a:tc>
              </a:tr>
              <a:tr h="349315"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6.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dirty="0" smtClean="0"/>
                        <a:t>Poľsko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312 700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20.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Slovensko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49 000</a:t>
                      </a:r>
                      <a:endParaRPr lang="sk-SK" dirty="0"/>
                    </a:p>
                  </a:txBody>
                  <a:tcPr/>
                </a:tc>
              </a:tr>
              <a:tr h="349315"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7.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dirty="0" smtClean="0"/>
                        <a:t>Taliansko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302 100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....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/>
                </a:tc>
              </a:tr>
              <a:tr h="349315"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8.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dirty="0" smtClean="0"/>
                        <a:t>Spojené</a:t>
                      </a:r>
                      <a:r>
                        <a:rPr lang="sk-SK" baseline="0" dirty="0" smtClean="0"/>
                        <a:t> </a:t>
                      </a:r>
                      <a:r>
                        <a:rPr lang="sk-SK" dirty="0" smtClean="0"/>
                        <a:t>kráľov.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248 500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26.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Cyprus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9 300</a:t>
                      </a:r>
                      <a:endParaRPr lang="sk-SK" dirty="0"/>
                    </a:p>
                  </a:txBody>
                  <a:tcPr/>
                </a:tc>
              </a:tr>
              <a:tr h="349315"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9.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dirty="0" smtClean="0"/>
                        <a:t>Rumunsko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238 400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27.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Luxembursko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2 600</a:t>
                      </a:r>
                      <a:endParaRPr lang="sk-SK" dirty="0"/>
                    </a:p>
                  </a:txBody>
                  <a:tcPr/>
                </a:tc>
              </a:tr>
              <a:tr h="349315"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10.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dirty="0" smtClean="0"/>
                        <a:t>Grécko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132 000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28.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Malta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300</a:t>
                      </a:r>
                      <a:endParaRPr lang="sk-SK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Obdĺžnik 5"/>
          <p:cNvSpPr/>
          <p:nvPr/>
        </p:nvSpPr>
        <p:spPr>
          <a:xfrm>
            <a:off x="971600" y="2780928"/>
            <a:ext cx="3384376" cy="3600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5076056" y="2780928"/>
            <a:ext cx="3672408" cy="3600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0" y="0"/>
            <a:ext cx="187968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sk-SK" dirty="0" smtClean="0"/>
              <a:t>DOMÁCA ÚLOHA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358628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3400" dirty="0" smtClean="0"/>
              <a:t>Najväčšie štáty EÚ (podľa počtu obyvateľov)</a:t>
            </a:r>
            <a:endParaRPr lang="sk-SK" sz="3400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sz="2500" dirty="0" smtClean="0"/>
              <a:t>Napíš názvy </a:t>
            </a:r>
            <a:r>
              <a:rPr lang="sk-SK" sz="2500" b="1" dirty="0" smtClean="0"/>
              <a:t>5 najväčších štátov EÚ</a:t>
            </a:r>
            <a:r>
              <a:rPr lang="sk-SK" sz="2500" dirty="0" smtClean="0"/>
              <a:t> podľa počtu obyvateľov. 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graphicFrame>
        <p:nvGraphicFramePr>
          <p:cNvPr id="5" name="Tabuľ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96845928"/>
              </p:ext>
            </p:extLst>
          </p:nvPr>
        </p:nvGraphicFramePr>
        <p:xfrm>
          <a:off x="467544" y="2348880"/>
          <a:ext cx="8280919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936"/>
                <a:gridCol w="1524288"/>
                <a:gridCol w="1853364"/>
                <a:gridCol w="232175"/>
                <a:gridCol w="541742"/>
                <a:gridCol w="1765207"/>
                <a:gridCol w="1872207"/>
              </a:tblGrid>
              <a:tr h="432048">
                <a:tc>
                  <a:txBody>
                    <a:bodyPr/>
                    <a:lstStyle/>
                    <a:p>
                      <a:pPr algn="r"/>
                      <a:r>
                        <a:rPr lang="sk-SK" sz="1600" b="1" dirty="0" smtClean="0">
                          <a:solidFill>
                            <a:schemeClr val="tx1"/>
                          </a:solidFill>
                        </a:rPr>
                        <a:t>P.</a:t>
                      </a:r>
                      <a:endParaRPr lang="sk-SK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1600" b="1" dirty="0" smtClean="0">
                          <a:solidFill>
                            <a:schemeClr val="tx1"/>
                          </a:solidFill>
                        </a:rPr>
                        <a:t>Štát</a:t>
                      </a:r>
                      <a:endParaRPr lang="sk-SK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b="1" baseline="0" dirty="0" smtClean="0">
                          <a:solidFill>
                            <a:schemeClr val="tx1"/>
                          </a:solidFill>
                        </a:rPr>
                        <a:t>Počet obyvateľov v roku 2015 (mil.)</a:t>
                      </a:r>
                      <a:endParaRPr lang="sk-SK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b="1" dirty="0" smtClean="0">
                          <a:solidFill>
                            <a:schemeClr val="tx1"/>
                          </a:solidFill>
                        </a:rPr>
                        <a:t>P.</a:t>
                      </a:r>
                      <a:endParaRPr lang="sk-SK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1600" b="1" dirty="0" smtClean="0">
                          <a:solidFill>
                            <a:schemeClr val="tx1"/>
                          </a:solidFill>
                        </a:rPr>
                        <a:t>Štát</a:t>
                      </a:r>
                      <a:endParaRPr lang="sk-SK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b="1" baseline="0" dirty="0" smtClean="0">
                          <a:solidFill>
                            <a:schemeClr val="tx1"/>
                          </a:solidFill>
                        </a:rPr>
                        <a:t>Počet obyvateľov v roku 2015 (mil.)</a:t>
                      </a:r>
                      <a:endParaRPr lang="sk-SK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9315"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1.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dirty="0" smtClean="0"/>
                        <a:t>Nemecko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80,7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11.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Česká republika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10,5</a:t>
                      </a:r>
                      <a:endParaRPr lang="sk-SK" dirty="0"/>
                    </a:p>
                  </a:txBody>
                  <a:tcPr/>
                </a:tc>
              </a:tr>
              <a:tr h="349315"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2.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dirty="0" smtClean="0"/>
                        <a:t>Francúzsko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65,8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12.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Portugalsko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10,4</a:t>
                      </a:r>
                      <a:endParaRPr lang="sk-SK" dirty="0"/>
                    </a:p>
                  </a:txBody>
                  <a:tcPr/>
                </a:tc>
              </a:tr>
              <a:tr h="349315"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3.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dirty="0" smtClean="0"/>
                        <a:t>Spojené kráľ.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64,3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....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/>
                </a:tc>
              </a:tr>
              <a:tr h="349315"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4.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dirty="0" smtClean="0"/>
                        <a:t>Taliansko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60,8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19.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Slovensko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5,4</a:t>
                      </a:r>
                      <a:endParaRPr lang="sk-SK" dirty="0"/>
                    </a:p>
                  </a:txBody>
                  <a:tcPr/>
                </a:tc>
              </a:tr>
              <a:tr h="349315"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5.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dirty="0" smtClean="0"/>
                        <a:t>Španielsko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46,5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....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/>
                </a:tc>
              </a:tr>
              <a:tr h="349315"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6.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dirty="0" smtClean="0"/>
                        <a:t>Poľsko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38,0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21.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Chorvátsko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4,2</a:t>
                      </a:r>
                      <a:endParaRPr lang="sk-SK" dirty="0"/>
                    </a:p>
                  </a:txBody>
                  <a:tcPr/>
                </a:tc>
              </a:tr>
              <a:tr h="349315"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7.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dirty="0" smtClean="0"/>
                        <a:t>Rumunsko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19,9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....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/>
                </a:tc>
              </a:tr>
              <a:tr h="349315"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8.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dirty="0" smtClean="0"/>
                        <a:t>Holandsko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16,8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26.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Cyprus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0,8</a:t>
                      </a:r>
                      <a:endParaRPr lang="sk-SK" dirty="0"/>
                    </a:p>
                  </a:txBody>
                  <a:tcPr/>
                </a:tc>
              </a:tr>
              <a:tr h="349315"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9.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dirty="0" smtClean="0"/>
                        <a:t>Belgicko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11,2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27.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Luxembursko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0,5</a:t>
                      </a:r>
                      <a:endParaRPr lang="sk-SK" dirty="0"/>
                    </a:p>
                  </a:txBody>
                  <a:tcPr/>
                </a:tc>
              </a:tr>
              <a:tr h="349315"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10.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dirty="0" smtClean="0"/>
                        <a:t>Grécko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10,9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28.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Malta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0,4</a:t>
                      </a:r>
                      <a:endParaRPr lang="sk-SK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Obdĺžnik 7"/>
          <p:cNvSpPr/>
          <p:nvPr/>
        </p:nvSpPr>
        <p:spPr>
          <a:xfrm>
            <a:off x="971600" y="2924944"/>
            <a:ext cx="3384376" cy="3672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7" name="Obdĺžnik 6"/>
          <p:cNvSpPr/>
          <p:nvPr/>
        </p:nvSpPr>
        <p:spPr>
          <a:xfrm>
            <a:off x="5076056" y="2924944"/>
            <a:ext cx="3672408" cy="3672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9" name="BlokTextu 8"/>
          <p:cNvSpPr txBox="1"/>
          <p:nvPr/>
        </p:nvSpPr>
        <p:spPr>
          <a:xfrm>
            <a:off x="0" y="0"/>
            <a:ext cx="187968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sk-SK" dirty="0" smtClean="0"/>
              <a:t>DOMÁCA ÚLOHA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336699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Európska únia – história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b="1" dirty="0" smtClean="0"/>
              <a:t>18. 4. 1951:</a:t>
            </a:r>
            <a:r>
              <a:rPr lang="sk-SK" dirty="0" smtClean="0"/>
              <a:t> </a:t>
            </a:r>
            <a:r>
              <a:rPr lang="sk-SK" b="1" dirty="0" smtClean="0">
                <a:solidFill>
                  <a:srgbClr val="FF0000"/>
                </a:solidFill>
              </a:rPr>
              <a:t>Parížska zmluva:</a:t>
            </a:r>
            <a:r>
              <a:rPr lang="sk-SK" dirty="0" smtClean="0"/>
              <a:t> vznik </a:t>
            </a:r>
            <a:r>
              <a:rPr lang="sk-SK" b="1" dirty="0" smtClean="0"/>
              <a:t>ESUO</a:t>
            </a:r>
            <a:r>
              <a:rPr lang="sk-SK" dirty="0" smtClean="0"/>
              <a:t> </a:t>
            </a:r>
          </a:p>
          <a:p>
            <a:pPr lvl="1"/>
            <a:r>
              <a:rPr lang="sk-SK" dirty="0" smtClean="0"/>
              <a:t>Európske spoločenstvo uhlia a ocele</a:t>
            </a:r>
          </a:p>
          <a:p>
            <a:pPr lvl="2"/>
            <a:r>
              <a:rPr lang="sk-SK" dirty="0" smtClean="0"/>
              <a:t>„predchodca“ EÚ</a:t>
            </a:r>
          </a:p>
          <a:p>
            <a:r>
              <a:rPr lang="sk-SK" b="1" dirty="0" smtClean="0"/>
              <a:t>7. 2. 1992:</a:t>
            </a:r>
            <a:r>
              <a:rPr lang="sk-SK" dirty="0" smtClean="0"/>
              <a:t> </a:t>
            </a:r>
            <a:r>
              <a:rPr lang="sk-SK" b="1" dirty="0" smtClean="0">
                <a:solidFill>
                  <a:srgbClr val="FF0000"/>
                </a:solidFill>
              </a:rPr>
              <a:t>Maastrichtská</a:t>
            </a:r>
            <a:r>
              <a:rPr lang="sk-SK" dirty="0" smtClean="0">
                <a:solidFill>
                  <a:srgbClr val="FF0000"/>
                </a:solidFill>
              </a:rPr>
              <a:t> </a:t>
            </a:r>
            <a:r>
              <a:rPr lang="sk-SK" b="1" dirty="0" smtClean="0">
                <a:solidFill>
                  <a:srgbClr val="FF0000"/>
                </a:solidFill>
              </a:rPr>
              <a:t>zmluva</a:t>
            </a:r>
            <a:r>
              <a:rPr lang="sk-SK" dirty="0" smtClean="0"/>
              <a:t> (zmluva o Európskej únii)</a:t>
            </a:r>
          </a:p>
          <a:p>
            <a:pPr lvl="1"/>
            <a:r>
              <a:rPr lang="sk-SK" dirty="0" smtClean="0"/>
              <a:t>stanovuje pravidlá budúcej spoločnej meny, zahraničnej a bezpečnostnej politiky a užšej spolupráce v oblasti spravodlivosti</a:t>
            </a:r>
          </a:p>
          <a:p>
            <a:pPr lvl="1"/>
            <a:r>
              <a:rPr lang="sk-SK" dirty="0" smtClean="0"/>
              <a:t>v zmluve sa pomenovanie „Európske spoločenstvo“ nahrádza pomenovaním „</a:t>
            </a:r>
            <a:r>
              <a:rPr lang="sk-SK" b="1" dirty="0" smtClean="0"/>
              <a:t>Európska únia</a:t>
            </a:r>
            <a:r>
              <a:rPr lang="sk-SK" dirty="0" smtClean="0"/>
              <a:t>“</a:t>
            </a:r>
          </a:p>
          <a:p>
            <a:r>
              <a:rPr lang="sk-SK" b="1" dirty="0" smtClean="0"/>
              <a:t>1. 1. 1993:</a:t>
            </a:r>
            <a:r>
              <a:rPr lang="sk-SK" dirty="0" smtClean="0"/>
              <a:t> vytvorenie </a:t>
            </a:r>
            <a:r>
              <a:rPr lang="sk-SK" b="1" dirty="0" smtClean="0"/>
              <a:t>jednotného trhu</a:t>
            </a:r>
            <a:r>
              <a:rPr lang="sk-SK" dirty="0" smtClean="0"/>
              <a:t> a jeho </a:t>
            </a:r>
            <a:r>
              <a:rPr lang="sk-SK" b="1" dirty="0" smtClean="0"/>
              <a:t>4 slobôd</a:t>
            </a:r>
            <a:r>
              <a:rPr lang="sk-SK" dirty="0" smtClean="0"/>
              <a:t>: </a:t>
            </a:r>
          </a:p>
          <a:p>
            <a:pPr lvl="1"/>
            <a:r>
              <a:rPr lang="sk-SK" b="1" dirty="0" smtClean="0"/>
              <a:t>1.</a:t>
            </a:r>
            <a:r>
              <a:rPr lang="sk-SK" dirty="0" smtClean="0"/>
              <a:t> voľný pohyb </a:t>
            </a:r>
            <a:r>
              <a:rPr lang="sk-SK" b="1" dirty="0" smtClean="0"/>
              <a:t>tovaru</a:t>
            </a:r>
            <a:r>
              <a:rPr lang="sk-SK" dirty="0" smtClean="0"/>
              <a:t>		</a:t>
            </a:r>
            <a:r>
              <a:rPr lang="sk-SK" b="1" dirty="0" smtClean="0"/>
              <a:t>3.</a:t>
            </a:r>
            <a:r>
              <a:rPr lang="sk-SK" dirty="0" smtClean="0"/>
              <a:t> voľný pohyb </a:t>
            </a:r>
            <a:r>
              <a:rPr lang="sk-SK" b="1" dirty="0" smtClean="0"/>
              <a:t>osôb</a:t>
            </a:r>
            <a:r>
              <a:rPr lang="sk-SK" dirty="0" smtClean="0"/>
              <a:t>	</a:t>
            </a:r>
          </a:p>
          <a:p>
            <a:pPr lvl="1"/>
            <a:r>
              <a:rPr lang="sk-SK" b="1" dirty="0" smtClean="0"/>
              <a:t>2.</a:t>
            </a:r>
            <a:r>
              <a:rPr lang="sk-SK" dirty="0" smtClean="0"/>
              <a:t> voľný pohyb </a:t>
            </a:r>
            <a:r>
              <a:rPr lang="sk-SK" b="1" dirty="0" smtClean="0"/>
              <a:t>služieb</a:t>
            </a:r>
            <a:r>
              <a:rPr lang="sk-SK" dirty="0" smtClean="0"/>
              <a:t>		</a:t>
            </a:r>
            <a:r>
              <a:rPr lang="sk-SK" b="1" dirty="0" smtClean="0"/>
              <a:t>4.</a:t>
            </a:r>
            <a:r>
              <a:rPr lang="sk-SK" dirty="0" smtClean="0"/>
              <a:t> voľný pohyb </a:t>
            </a:r>
            <a:r>
              <a:rPr lang="sk-SK" b="1" dirty="0" smtClean="0"/>
              <a:t>peňazí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5940152" y="2636912"/>
            <a:ext cx="1382110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(</a:t>
            </a:r>
            <a:r>
              <a:rPr lang="sk-SK" dirty="0" smtClean="0"/>
              <a:t>Holandsko)</a:t>
            </a:r>
            <a:endParaRPr lang="sk-SK" dirty="0"/>
          </a:p>
        </p:txBody>
      </p:sp>
      <p:cxnSp>
        <p:nvCxnSpPr>
          <p:cNvPr id="8" name="Rovná spojovacia šípka 7"/>
          <p:cNvCxnSpPr>
            <a:stCxn id="6" idx="1"/>
          </p:cNvCxnSpPr>
          <p:nvPr/>
        </p:nvCxnSpPr>
        <p:spPr>
          <a:xfrm flipH="1">
            <a:off x="3419872" y="2821578"/>
            <a:ext cx="2520280" cy="278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Obrázo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08304" y="0"/>
            <a:ext cx="1835696" cy="1218902"/>
          </a:xfrm>
          <a:prstGeom prst="rect">
            <a:avLst/>
          </a:prstGeom>
        </p:spPr>
      </p:pic>
      <p:sp>
        <p:nvSpPr>
          <p:cNvPr id="7" name="Šípka doľava 6"/>
          <p:cNvSpPr/>
          <p:nvPr/>
        </p:nvSpPr>
        <p:spPr>
          <a:xfrm>
            <a:off x="8001024" y="5715016"/>
            <a:ext cx="1142976" cy="857256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77805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Zakladajúci členovia EÚ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i="1" dirty="0" smtClean="0"/>
              <a:t>Belgicko</a:t>
            </a:r>
          </a:p>
          <a:p>
            <a:r>
              <a:rPr lang="sk-SK" i="1" dirty="0" smtClean="0"/>
              <a:t>Francúzsko</a:t>
            </a:r>
          </a:p>
          <a:p>
            <a:r>
              <a:rPr lang="sk-SK" i="1" dirty="0" smtClean="0"/>
              <a:t>Holandsko</a:t>
            </a:r>
          </a:p>
          <a:p>
            <a:r>
              <a:rPr lang="sk-SK" i="1" dirty="0" smtClean="0"/>
              <a:t>Luxembursko</a:t>
            </a:r>
          </a:p>
          <a:p>
            <a:r>
              <a:rPr lang="sk-SK" i="1" dirty="0" smtClean="0"/>
              <a:t>Nemecko</a:t>
            </a:r>
          </a:p>
          <a:p>
            <a:r>
              <a:rPr lang="sk-SK" i="1" dirty="0" smtClean="0"/>
              <a:t>Taliansko</a:t>
            </a:r>
            <a:endParaRPr lang="sk-SK" i="1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27984" y="1556791"/>
            <a:ext cx="1793776" cy="1197345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27227" y="2970325"/>
            <a:ext cx="1794533" cy="1196589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27984" y="4437112"/>
            <a:ext cx="1794533" cy="1196589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60232" y="1560739"/>
            <a:ext cx="1614500" cy="1193397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60232" y="2970324"/>
            <a:ext cx="1614500" cy="1196589"/>
          </a:xfrm>
          <a:prstGeom prst="rect">
            <a:avLst/>
          </a:prstGeom>
        </p:spPr>
      </p:pic>
      <p:pic>
        <p:nvPicPr>
          <p:cNvPr id="9" name="Obrázok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60232" y="4440288"/>
            <a:ext cx="1614500" cy="1193414"/>
          </a:xfrm>
          <a:prstGeom prst="rect">
            <a:avLst/>
          </a:prstGeom>
        </p:spPr>
      </p:pic>
      <p:pic>
        <p:nvPicPr>
          <p:cNvPr id="10" name="Obrázok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08304" y="0"/>
            <a:ext cx="1835696" cy="121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7804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Európska únia (vznik 1951)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432240" y="1268760"/>
            <a:ext cx="9587688" cy="5623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08304" y="0"/>
            <a:ext cx="1835696" cy="121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8016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Európska únia (1973)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96552" y="1268760"/>
            <a:ext cx="9537663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08304" y="0"/>
            <a:ext cx="1835696" cy="1218902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6516216" y="2780928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+ Dánsko</a:t>
            </a:r>
          </a:p>
          <a:p>
            <a:r>
              <a:rPr lang="sk-SK" dirty="0" smtClean="0"/>
              <a:t>+ Spojené kráľovstvo</a:t>
            </a:r>
          </a:p>
          <a:p>
            <a:r>
              <a:rPr lang="sk-SK" dirty="0" smtClean="0"/>
              <a:t>+ Írsko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301784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Európska únia (1981)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410501" y="1268761"/>
            <a:ext cx="9554501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08304" y="0"/>
            <a:ext cx="1835696" cy="1218902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7020272" y="2780928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+ Grécko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190375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Európska únia (1986)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96552" y="1268760"/>
            <a:ext cx="9547791" cy="5616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08304" y="0"/>
            <a:ext cx="1835696" cy="1218902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6876256" y="2780928"/>
            <a:ext cx="194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+ Španielsko</a:t>
            </a:r>
          </a:p>
          <a:p>
            <a:r>
              <a:rPr lang="sk-SK" dirty="0" smtClean="0"/>
              <a:t>+ Portugalsko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216427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Európska únia (1995)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96552" y="1268760"/>
            <a:ext cx="9540552" cy="5615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08304" y="0"/>
            <a:ext cx="1835696" cy="1218902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7020272" y="2780928"/>
            <a:ext cx="18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+ Švédsko</a:t>
            </a:r>
          </a:p>
          <a:p>
            <a:r>
              <a:rPr lang="sk-SK" dirty="0" smtClean="0"/>
              <a:t>+ Fínsko</a:t>
            </a:r>
          </a:p>
          <a:p>
            <a:r>
              <a:rPr lang="sk-SK" dirty="0" smtClean="0"/>
              <a:t>+ Rakúsko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216427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Šablóna 8 - oranžová + sivá">
  <a:themeElements>
    <a:clrScheme name="Živly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omáš Mikulovský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Bežný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Šablóna 8 - oranžová + sivá</Template>
  <TotalTime>511</TotalTime>
  <Words>684</Words>
  <Application>Microsoft Office PowerPoint</Application>
  <PresentationFormat>Prezentácia na obrazovke (4:3)</PresentationFormat>
  <Paragraphs>239</Paragraphs>
  <Slides>21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21</vt:i4>
      </vt:variant>
    </vt:vector>
  </HeadingPairs>
  <TitlesOfParts>
    <vt:vector size="22" baseType="lpstr">
      <vt:lpstr>Šablóna 8 - oranžová + sivá</vt:lpstr>
      <vt:lpstr>Snímka 1</vt:lpstr>
      <vt:lpstr>Európska únia (EÚ 2020)</vt:lpstr>
      <vt:lpstr>Európska únia – história </vt:lpstr>
      <vt:lpstr>Zakladajúci členovia EÚ</vt:lpstr>
      <vt:lpstr>Európska únia (vznik 1951)</vt:lpstr>
      <vt:lpstr>Európska únia (1973)</vt:lpstr>
      <vt:lpstr>Európska únia (1981)</vt:lpstr>
      <vt:lpstr>Európska únia (1986)</vt:lpstr>
      <vt:lpstr>Európska únia (1995)</vt:lpstr>
      <vt:lpstr>Európska únia (2004)</vt:lpstr>
      <vt:lpstr>Európska únia (2007)</vt:lpstr>
      <vt:lpstr>Európska únia (2013)</vt:lpstr>
      <vt:lpstr>Podmienky členstva v EÚ</vt:lpstr>
      <vt:lpstr>Úradné jazyky</vt:lpstr>
      <vt:lpstr>Euro = „spoločná“ mena</vt:lpstr>
      <vt:lpstr>Snímka 16</vt:lpstr>
      <vt:lpstr>Schengenská dohoda</vt:lpstr>
      <vt:lpstr>Symboly EÚ</vt:lpstr>
      <vt:lpstr>Dôležité dátumy SR</vt:lpstr>
      <vt:lpstr>Najväčšie štáty EÚ (podľa rozlohy)</vt:lpstr>
      <vt:lpstr>Najväčšie štáty EÚ (podľa počtu obyvateľov)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Tomáš Mikulovský</dc:creator>
  <cp:lastModifiedBy>hp</cp:lastModifiedBy>
  <cp:revision>58</cp:revision>
  <dcterms:created xsi:type="dcterms:W3CDTF">2015-10-04T10:53:02Z</dcterms:created>
  <dcterms:modified xsi:type="dcterms:W3CDTF">2020-11-11T11:47:52Z</dcterms:modified>
</cp:coreProperties>
</file>