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13552-4B26-4D91-92EE-C99FD2314EF9}" type="datetimeFigureOut">
              <a:rPr lang="sk-SK" smtClean="0"/>
              <a:pPr/>
              <a:t>30. 11. 2014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FD89790-39AC-438D-93F7-33D550E5019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75408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6000" dirty="0" smtClean="0"/>
              <a:t>POHYBOVÁ SÚSTAVA A POHYB ŽIVOČÍCHOV</a:t>
            </a:r>
            <a:endParaRPr lang="sk-SK" sz="6000" dirty="0"/>
          </a:p>
        </p:txBody>
      </p:sp>
      <p:pic>
        <p:nvPicPr>
          <p:cNvPr id="4" name="Obrázok 3" descr="photo_165_546px-African_Bush_Elephant_Mikumi_cropp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780928"/>
            <a:ext cx="3157314" cy="3465345"/>
          </a:xfrm>
          <a:prstGeom prst="rect">
            <a:avLst/>
          </a:prstGeom>
        </p:spPr>
      </p:pic>
      <p:pic>
        <p:nvPicPr>
          <p:cNvPr id="5" name="Obrázok 4" descr="pohyb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84984"/>
            <a:ext cx="2381250" cy="2305050"/>
          </a:xfrm>
          <a:prstGeom prst="rect">
            <a:avLst/>
          </a:prstGeom>
        </p:spPr>
      </p:pic>
      <p:pic>
        <p:nvPicPr>
          <p:cNvPr id="6" name="Obrázok 5" descr="platypus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501008"/>
            <a:ext cx="2769538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4785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/>
              <a:t>Pohyb</a:t>
            </a:r>
            <a:endParaRPr lang="sk-SK" dirty="0"/>
          </a:p>
        </p:txBody>
      </p:sp>
      <p:pic>
        <p:nvPicPr>
          <p:cNvPr id="4" name="Obrázok 3" descr="pijav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5"/>
            <a:ext cx="8208912" cy="1347527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539552" y="3068960"/>
            <a:ext cx="259228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.: ???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611560" y="4221088"/>
            <a:ext cx="259228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Delenie: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3419872" y="4437112"/>
            <a:ext cx="1296144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3491880" y="5445224"/>
            <a:ext cx="1296144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076056" y="4149080"/>
            <a:ext cx="3456384" cy="10801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AKTÍVNY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5076056" y="5373216"/>
            <a:ext cx="3456384" cy="10801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PASÍVNY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4785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MECHANIZMY POHYBU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44016" y="1412776"/>
            <a:ext cx="3491880" cy="7200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1.Ameboidný </a:t>
            </a:r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pohyb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107504" y="3212976"/>
            <a:ext cx="34918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2.P</a:t>
            </a:r>
            <a:r>
              <a:rPr lang="sk-SK" sz="2800" b="1" dirty="0" smtClean="0">
                <a:solidFill>
                  <a:schemeClr val="tx1"/>
                </a:solidFill>
              </a:rPr>
              <a:t>ohyb pomocou bŕv a bičíkov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79512" y="5229200"/>
            <a:ext cx="3491880" cy="72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3.Svaly</a:t>
            </a:r>
            <a:r>
              <a:rPr lang="sk-SK" sz="2800" b="1" dirty="0" smtClean="0">
                <a:solidFill>
                  <a:schemeClr val="tx1"/>
                </a:solidFill>
              </a:rPr>
              <a:t> </a:t>
            </a:r>
            <a:endParaRPr lang="sk-SK" sz="2800" b="1" dirty="0">
              <a:solidFill>
                <a:schemeClr val="tx1"/>
              </a:solidFill>
            </a:endParaRPr>
          </a:p>
        </p:txBody>
      </p:sp>
      <p:pic>
        <p:nvPicPr>
          <p:cNvPr id="7" name="Obrázok 6" descr="ek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124744"/>
            <a:ext cx="378142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9c40f22a28cb3cbcbbe0b4a31f15bac1.jpg"/>
          <p:cNvPicPr>
            <a:picLocks noChangeAspect="1"/>
          </p:cNvPicPr>
          <p:nvPr/>
        </p:nvPicPr>
        <p:blipFill>
          <a:blip r:embed="rId3" cstate="print"/>
          <a:srcRect r="51643" b="8914"/>
          <a:stretch>
            <a:fillRect/>
          </a:stretch>
        </p:blipFill>
        <p:spPr>
          <a:xfrm>
            <a:off x="5004048" y="1124744"/>
            <a:ext cx="2118742" cy="39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c20715de37_72164261_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076764"/>
            <a:ext cx="3539452" cy="378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0384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Osobité formy pohybu: 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aoblený obdĺžnik 3"/>
          <p:cNvSpPr/>
          <p:nvPr/>
        </p:nvSpPr>
        <p:spPr>
          <a:xfrm>
            <a:off x="323528" y="1412776"/>
            <a:ext cx="2592288" cy="98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Kinéza</a:t>
            </a:r>
            <a:r>
              <a:rPr lang="sk-SK" sz="4400" dirty="0" smtClean="0"/>
              <a:t> </a:t>
            </a:r>
            <a:endParaRPr lang="sk-SK" sz="4400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3933056"/>
            <a:ext cx="2592288" cy="98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Taxia</a:t>
            </a:r>
            <a:r>
              <a:rPr lang="sk-SK" sz="4400" dirty="0" smtClean="0"/>
              <a:t> </a:t>
            </a:r>
            <a:endParaRPr lang="sk-SK" sz="4400" dirty="0"/>
          </a:p>
        </p:txBody>
      </p:sp>
      <p:sp>
        <p:nvSpPr>
          <p:cNvPr id="6" name="BlokTextu 5"/>
          <p:cNvSpPr txBox="1"/>
          <p:nvPr/>
        </p:nvSpPr>
        <p:spPr>
          <a:xfrm>
            <a:off x="2987824" y="1484784"/>
            <a:ext cx="6032934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2400" b="1" u="sng" dirty="0" smtClean="0"/>
              <a:t>=zrýchlenie </a:t>
            </a:r>
            <a:r>
              <a:rPr lang="sk-SK" sz="2400" b="1" u="sng" dirty="0" smtClean="0"/>
              <a:t>alebo spomalenie pohybu</a:t>
            </a:r>
            <a:r>
              <a:rPr lang="sk-SK" sz="2400" u="sng" dirty="0" smtClean="0"/>
              <a:t> </a:t>
            </a:r>
            <a:endParaRPr lang="sk-SK" sz="2400" u="sng" dirty="0" smtClean="0"/>
          </a:p>
          <a:p>
            <a:pPr lvl="0"/>
            <a:r>
              <a:rPr lang="sk-SK" sz="2400" u="sng" dirty="0" smtClean="0"/>
              <a:t>vzhľadom </a:t>
            </a:r>
            <a:r>
              <a:rPr lang="sk-SK" sz="2400" u="sng" dirty="0" smtClean="0"/>
              <a:t>na nejaký podnet, </a:t>
            </a:r>
            <a:endParaRPr lang="sk-SK" sz="2400" u="sng" dirty="0" smtClean="0"/>
          </a:p>
          <a:p>
            <a:pPr lvl="0"/>
            <a:r>
              <a:rPr lang="sk-SK" sz="2400" u="sng" dirty="0" smtClean="0"/>
              <a:t>napr</a:t>
            </a:r>
            <a:r>
              <a:rPr lang="sk-SK" sz="2400" u="sng" dirty="0" smtClean="0"/>
              <a:t>. pohybová aktivita črievičky </a:t>
            </a:r>
            <a:endParaRPr lang="sk-SK" sz="2400" u="sng" dirty="0" smtClean="0"/>
          </a:p>
          <a:p>
            <a:pPr lvl="0"/>
            <a:r>
              <a:rPr lang="sk-SK" sz="2400" u="sng" dirty="0" smtClean="0"/>
              <a:t>vo </a:t>
            </a:r>
            <a:r>
              <a:rPr lang="sk-SK" sz="2400" u="sng" dirty="0" smtClean="0"/>
              <a:t>vzťahu k svetlu a teplote.</a:t>
            </a:r>
          </a:p>
          <a:p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915816" y="4005064"/>
            <a:ext cx="603293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sk-SK" sz="2400" b="1" u="sng" dirty="0" smtClean="0"/>
              <a:t>=</a:t>
            </a:r>
            <a:r>
              <a:rPr lang="sk-SK" sz="2400" u="sng" dirty="0" smtClean="0"/>
              <a:t> pohybová reakcia súvisiaca </a:t>
            </a:r>
            <a:r>
              <a:rPr lang="sk-SK" sz="2400" b="1" u="sng" dirty="0" smtClean="0"/>
              <a:t>so zmenou smeru pohybu</a:t>
            </a:r>
            <a:r>
              <a:rPr lang="sk-SK" sz="2400" u="sng" dirty="0" smtClean="0"/>
              <a:t> vzhľadom na nejaký vonkajší podnet, napr. </a:t>
            </a:r>
            <a:r>
              <a:rPr lang="sk-SK" sz="2400" u="sng" dirty="0" err="1" smtClean="0"/>
              <a:t>fototaxia</a:t>
            </a:r>
            <a:r>
              <a:rPr lang="sk-SK" sz="2400" u="sng" dirty="0" smtClean="0"/>
              <a:t> - pohyb švábov smerom od svetla, </a:t>
            </a:r>
            <a:r>
              <a:rPr lang="sk-SK" sz="2400" u="sng" dirty="0" err="1" smtClean="0"/>
              <a:t>chemotaxia</a:t>
            </a:r>
            <a:r>
              <a:rPr lang="sk-SK" sz="2400" u="sng" dirty="0" smtClean="0"/>
              <a:t> – pohyb spermií k vajíčku.</a:t>
            </a:r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84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Svalová sústava </a:t>
            </a:r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–bezstavovcov</a:t>
            </a:r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25658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u="sng" dirty="0" smtClean="0"/>
              <a:t>Svalové epitely </a:t>
            </a:r>
            <a:r>
              <a:rPr lang="sk-SK" dirty="0" smtClean="0"/>
              <a:t>– medúzy – reaktívny pohyb</a:t>
            </a:r>
          </a:p>
          <a:p>
            <a:endParaRPr lang="sk-SK" dirty="0" smtClean="0"/>
          </a:p>
          <a:p>
            <a:r>
              <a:rPr lang="sk-SK" b="1" u="sng" dirty="0" err="1" smtClean="0"/>
              <a:t>Kožnosvalový</a:t>
            </a:r>
            <a:r>
              <a:rPr lang="sk-SK" b="1" u="sng" dirty="0" smtClean="0"/>
              <a:t> vak </a:t>
            </a:r>
            <a:r>
              <a:rPr lang="sk-SK" dirty="0" smtClean="0"/>
              <a:t>–vyvinutý u bezstavovcov bez kostry (mäkkýše </a:t>
            </a:r>
            <a:r>
              <a:rPr lang="sk-SK" dirty="0" err="1" smtClean="0"/>
              <a:t>obrúčkavce</a:t>
            </a:r>
            <a:r>
              <a:rPr lang="sk-SK" dirty="0" smtClean="0"/>
              <a:t> ...)</a:t>
            </a:r>
          </a:p>
          <a:p>
            <a:endParaRPr lang="sk-SK" dirty="0" smtClean="0"/>
          </a:p>
          <a:p>
            <a:r>
              <a:rPr lang="sk-SK" b="1" u="sng" dirty="0" smtClean="0"/>
              <a:t>Priečne pruhované svalstvo článkonožcov – </a:t>
            </a:r>
            <a:r>
              <a:rPr lang="sk-SK" dirty="0" smtClean="0"/>
              <a:t>upína sa z vnútornej strany o </a:t>
            </a:r>
            <a:r>
              <a:rPr lang="sk-SK" dirty="0" err="1" smtClean="0"/>
              <a:t>exoskelet</a:t>
            </a:r>
            <a:endParaRPr lang="sk-SK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84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Svalová sústava </a:t>
            </a:r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stavovcov</a:t>
            </a:r>
            <a:r>
              <a:rPr lang="sk-SK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39552" y="1124744"/>
            <a:ext cx="601959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1.Hladké (útrobné svalstvo)</a:t>
            </a:r>
            <a:endParaRPr lang="sk-SK" sz="3600" dirty="0"/>
          </a:p>
        </p:txBody>
      </p:sp>
      <p:pic>
        <p:nvPicPr>
          <p:cNvPr id="6" name="Obrázok 5" descr="400px-Svalove-tkaniva.jpg"/>
          <p:cNvPicPr>
            <a:picLocks noChangeAspect="1"/>
          </p:cNvPicPr>
          <p:nvPr/>
        </p:nvPicPr>
        <p:blipFill>
          <a:blip r:embed="rId2" cstate="print"/>
          <a:srcRect l="35827" t="7746" r="36092" b="14790"/>
          <a:stretch>
            <a:fillRect/>
          </a:stretch>
        </p:blipFill>
        <p:spPr>
          <a:xfrm>
            <a:off x="2699792" y="1844824"/>
            <a:ext cx="4968552" cy="3426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400px-Svalove-tkani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48" t="7021" r="71324" b="15752"/>
          <a:stretch>
            <a:fillRect/>
          </a:stretch>
        </p:blipFill>
        <p:spPr>
          <a:xfrm>
            <a:off x="2123728" y="980727"/>
            <a:ext cx="5760640" cy="4224469"/>
          </a:xfrm>
        </p:spPr>
      </p:pic>
      <p:sp>
        <p:nvSpPr>
          <p:cNvPr id="4" name="BlokTextu 3"/>
          <p:cNvSpPr txBox="1"/>
          <p:nvPr/>
        </p:nvSpPr>
        <p:spPr>
          <a:xfrm>
            <a:off x="179512" y="332656"/>
            <a:ext cx="84854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1.Priečne pruhované(kostrové svalstvo)</a:t>
            </a:r>
            <a:endParaRPr lang="sk-SK" sz="3600" dirty="0"/>
          </a:p>
        </p:txBody>
      </p:sp>
      <p:pic>
        <p:nvPicPr>
          <p:cNvPr id="6" name="Obrázok 5" descr="220px-SlidingMyofibril-775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481511"/>
            <a:ext cx="5616624" cy="434011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Obrázok 6" descr="struktura_sval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15288"/>
            <a:ext cx="4824536" cy="6727022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467544" y="764704"/>
            <a:ext cx="828092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Poznáme 2 druhy kostrových svalov: </a:t>
            </a:r>
          </a:p>
          <a:p>
            <a:pPr algn="ctr"/>
            <a:r>
              <a:rPr lang="sk-SK" sz="4000" b="1" dirty="0" smtClean="0">
                <a:solidFill>
                  <a:srgbClr val="C00000"/>
                </a:solidFill>
              </a:rPr>
              <a:t>a.) Červené - pomalé</a:t>
            </a:r>
          </a:p>
          <a:p>
            <a:pPr algn="ctr"/>
            <a:r>
              <a:rPr lang="sk-SK" sz="4000" b="1" dirty="0" smtClean="0"/>
              <a:t>b.) Biele - rýchle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84785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C00000"/>
                </a:solidFill>
              </a:rPr>
              <a:t>SRDCOVÝ </a:t>
            </a:r>
            <a:r>
              <a:rPr lang="sk-SK" b="1" dirty="0" err="1" smtClean="0">
                <a:solidFill>
                  <a:srgbClr val="C00000"/>
                </a:solidFill>
              </a:rPr>
              <a:t>SVAL:Myokard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4" name="Zástupný symbol obsahu 3" descr="telo-profimedia-mikroskop-ludske-fotoreportaz-makro-elektronko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0616" y="1124743"/>
            <a:ext cx="6411744" cy="5629511"/>
          </a:xfrm>
        </p:spPr>
      </p:pic>
      <p:pic>
        <p:nvPicPr>
          <p:cNvPr id="5" name="Obrázok 4" descr="srd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969318"/>
            <a:ext cx="5888682" cy="588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107</TotalTime>
  <Words>143</Words>
  <Application>Microsoft Office PowerPoint</Application>
  <PresentationFormat>Prezentácia na obrazovke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POHYBOVÁ SÚSTAVA A POHYB ŽIVOČÍCHOV</vt:lpstr>
      <vt:lpstr>Pohyb</vt:lpstr>
      <vt:lpstr>MECHANIZMY POHYBU</vt:lpstr>
      <vt:lpstr>Osobité formy pohybu: </vt:lpstr>
      <vt:lpstr>Svalová sústava –bezstavovcov:</vt:lpstr>
      <vt:lpstr>Svalová sústava stavovcov:</vt:lpstr>
      <vt:lpstr>Snímka 7</vt:lpstr>
      <vt:lpstr>SRDCOVÝ SVAL:Myokard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POHYBOVÁ SÚSTAVA A POHYB ŽIVOČÍCHOV</dc:title>
  <dc:creator>PC</dc:creator>
  <cp:lastModifiedBy>PC</cp:lastModifiedBy>
  <cp:revision>39</cp:revision>
  <dcterms:created xsi:type="dcterms:W3CDTF">2014-11-30T08:34:33Z</dcterms:created>
  <dcterms:modified xsi:type="dcterms:W3CDTF">2014-11-30T12:12:03Z</dcterms:modified>
</cp:coreProperties>
</file>