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69" r:id="rId3"/>
    <p:sldId id="273" r:id="rId4"/>
    <p:sldId id="270" r:id="rId5"/>
    <p:sldId id="274" r:id="rId6"/>
    <p:sldId id="271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972" autoAdjust="0"/>
  </p:normalViewPr>
  <p:slideViewPr>
    <p:cSldViewPr>
      <p:cViewPr varScale="1">
        <p:scale>
          <a:sx n="80" d="100"/>
          <a:sy n="80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7CDE-BEEB-4767-B4A3-492FCB05CEC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5DA72-8C12-4120-8F53-11581F62A87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7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5DA72-8C12-4120-8F53-11581F62A873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1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C7FADF-AA5D-483D-BD8E-917AD03C821A}" type="datetimeFigureOut">
              <a:rPr lang="sk-SK" smtClean="0"/>
              <a:pPr/>
              <a:t>18. 3. 2020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A9B861-385D-45E8-AF88-18BA1CCA741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779686"/>
          </a:xfrm>
        </p:spPr>
        <p:txBody>
          <a:bodyPr/>
          <a:lstStyle/>
          <a:p>
            <a:pPr algn="ctr"/>
            <a:r>
              <a:rPr lang="sk-SK" dirty="0" smtClean="0"/>
              <a:t>JEDNODUCHÉ ÚROKOVANIE (JÚ)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objekt pre text 5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1412777"/>
                <a:ext cx="7643813" cy="4835624"/>
              </a:xfrm>
            </p:spPr>
            <p:txBody>
              <a:bodyPr/>
              <a:lstStyle/>
              <a:p>
                <a:r>
                  <a:rPr lang="sk-SK" dirty="0" smtClean="0"/>
                  <a:t>Označenie: </a:t>
                </a:r>
              </a:p>
              <a:p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PV </a:t>
                </a:r>
                <a:r>
                  <a:rPr lang="sk-SK" dirty="0"/>
                  <a:t>- istina, začiatočná (súčasná) hodnota </a:t>
                </a:r>
                <a:r>
                  <a:rPr lang="sk-SK" dirty="0" smtClean="0"/>
                  <a:t>kapitálu (</a:t>
                </a:r>
                <a:r>
                  <a:rPr lang="sk-SK" dirty="0" err="1" smtClean="0"/>
                  <a:t>present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value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:r>
                  <a:rPr lang="sk-SK" dirty="0" smtClean="0"/>
                  <a:t>u </a:t>
                </a:r>
                <a:r>
                  <a:rPr lang="sk-SK" dirty="0"/>
                  <a:t>- úrok 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p </a:t>
                </a:r>
                <a:r>
                  <a:rPr lang="sk-SK" dirty="0"/>
                  <a:t>- úroková miera v % 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n </a:t>
                </a:r>
                <a:r>
                  <a:rPr lang="sk-SK" dirty="0"/>
                  <a:t>- počet úrokových periód </a:t>
                </a:r>
              </a:p>
              <a:p>
                <a:pPr marL="0" indent="0">
                  <a:buNone/>
                </a:pPr>
                <a:r>
                  <a:rPr lang="sk-SK" dirty="0" smtClean="0"/>
                  <a:t>FV </a:t>
                </a:r>
                <a:r>
                  <a:rPr lang="sk-SK" dirty="0"/>
                  <a:t>- budúca hodnota kapitálu po n úrokových periódach </a:t>
                </a:r>
                <a:r>
                  <a:rPr lang="sk-SK" dirty="0" smtClean="0"/>
                  <a:t>(</a:t>
                </a:r>
                <a:r>
                  <a:rPr lang="sk-SK" dirty="0" err="1" smtClean="0"/>
                  <a:t>future</a:t>
                </a:r>
                <a:r>
                  <a:rPr lang="sk-SK" dirty="0" smtClean="0"/>
                  <a:t> </a:t>
                </a:r>
                <a:r>
                  <a:rPr lang="sk-SK" dirty="0" err="1" smtClean="0"/>
                  <a:t>value</a:t>
                </a:r>
                <a:r>
                  <a:rPr lang="sk-SK" dirty="0" smtClean="0"/>
                  <a:t>)</a:t>
                </a:r>
              </a:p>
              <a:p>
                <a:pPr marL="0" indent="0">
                  <a:buNone/>
                </a:pPr>
                <a:r>
                  <a:rPr lang="sk-SK" dirty="0" smtClean="0"/>
                  <a:t>		FV = PV .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 smtClean="0"/>
                  <a:t> . </a:t>
                </a:r>
                <a:r>
                  <a:rPr lang="sk-SK" dirty="0"/>
                  <a:t>n</a:t>
                </a:r>
                <a:r>
                  <a:rPr lang="sk-SK" dirty="0" smtClean="0"/>
                  <a:t>)</a:t>
                </a:r>
                <a:endParaRPr lang="sk-SK" dirty="0"/>
              </a:p>
            </p:txBody>
          </p:sp>
        </mc:Choice>
        <mc:Fallback xmlns="">
          <p:sp>
            <p:nvSpPr>
              <p:cNvPr id="7" name="Zástupný objekt pre text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1412777"/>
                <a:ext cx="7643813" cy="4835624"/>
              </a:xfrm>
              <a:blipFill>
                <a:blip r:embed="rId2"/>
                <a:stretch>
                  <a:fillRect l="-1196" t="-100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69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/>
          <a:lstStyle/>
          <a:p>
            <a:r>
              <a:rPr lang="sk-SK" dirty="0" smtClean="0"/>
              <a:t>Príklad 7: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24744"/>
                <a:ext cx="7467600" cy="5349208"/>
              </a:xfrm>
            </p:spPr>
            <p:txBody>
              <a:bodyPr/>
              <a:lstStyle/>
              <a:p>
                <a:pPr algn="just"/>
                <a:r>
                  <a:rPr lang="sk-SK" dirty="0"/>
                  <a:t>Aká suma bude po jednom roku na účte s počiatočným vkladom 1000 €, ak úroková miera je 8 % </a:t>
                </a:r>
                <a:r>
                  <a:rPr lang="sk-SK" dirty="0" err="1"/>
                  <a:t>p.a</a:t>
                </a:r>
                <a:r>
                  <a:rPr lang="sk-SK" dirty="0"/>
                  <a:t>., ale banka pripíše úroky na účet po každom polroku</a:t>
                </a:r>
                <a:r>
                  <a:rPr lang="sk-SK" dirty="0" smtClean="0"/>
                  <a:t>?</a:t>
                </a:r>
              </a:p>
              <a:p>
                <a:pPr algn="just"/>
                <a:r>
                  <a:rPr lang="sk-SK" dirty="0" smtClean="0"/>
                  <a:t>Riešenie:</a:t>
                </a:r>
              </a:p>
              <a:p>
                <a:pPr algn="just"/>
                <a:r>
                  <a:rPr lang="sk-SK" dirty="0" smtClean="0"/>
                  <a:t>PV = 1000, p = 8%, m = 2, </a:t>
                </a:r>
              </a:p>
              <a:p>
                <a:pPr algn="just"/>
                <a:r>
                  <a:rPr lang="sk-SK" dirty="0" smtClean="0"/>
                  <a:t>FV = ?</a:t>
                </a:r>
              </a:p>
              <a:p>
                <a:pPr algn="just"/>
                <a:r>
                  <a:rPr lang="sk-SK" dirty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k-SK" dirty="0"/>
                  <a:t> )</a:t>
                </a:r>
                <a:r>
                  <a:rPr lang="sk-SK" baseline="30000" dirty="0"/>
                  <a:t>m</a:t>
                </a:r>
                <a:r>
                  <a:rPr lang="sk-SK" dirty="0"/>
                  <a:t> </a:t>
                </a:r>
              </a:p>
              <a:p>
                <a:pPr algn="just"/>
                <a:r>
                  <a:rPr lang="sk-SK" dirty="0" smtClean="0"/>
                  <a:t>FV = 1000.(1 + 0,08.0,5)</a:t>
                </a:r>
                <a:r>
                  <a:rPr lang="sk-SK" baseline="30000" dirty="0" smtClean="0"/>
                  <a:t>2</a:t>
                </a:r>
              </a:p>
              <a:p>
                <a:pPr algn="just"/>
                <a:r>
                  <a:rPr lang="sk-SK" dirty="0" smtClean="0"/>
                  <a:t>FV = 1081,6 €</a:t>
                </a:r>
              </a:p>
              <a:p>
                <a:pPr algn="just"/>
                <a:r>
                  <a:rPr lang="sk-SK" dirty="0" smtClean="0"/>
                  <a:t>Po roku bude na účte 1081,6 €</a:t>
                </a:r>
              </a:p>
              <a:p>
                <a:pPr algn="just"/>
                <a:endParaRPr lang="sk-SK" dirty="0" smtClean="0"/>
              </a:p>
              <a:p>
                <a:pPr algn="just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24744"/>
                <a:ext cx="7467600" cy="5349208"/>
              </a:xfrm>
              <a:blipFill>
                <a:blip r:embed="rId2"/>
                <a:stretch>
                  <a:fillRect l="-327" t="-912" r="-12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11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sk-SK" dirty="0" smtClean="0"/>
              <a:t>Príklad 8: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68760"/>
                <a:ext cx="7467600" cy="5205192"/>
              </a:xfrm>
            </p:spPr>
            <p:txBody>
              <a:bodyPr/>
              <a:lstStyle/>
              <a:p>
                <a:pPr algn="just"/>
                <a:r>
                  <a:rPr lang="sk-SK" dirty="0"/>
                  <a:t>Aká suma bude po jednom roku na účte s počiatočným vkladom 1000 €, ak úroková miera je 8 % </a:t>
                </a:r>
                <a:r>
                  <a:rPr lang="sk-SK" dirty="0" err="1"/>
                  <a:t>p.a</a:t>
                </a:r>
                <a:r>
                  <a:rPr lang="sk-SK" dirty="0"/>
                  <a:t>., ale banka pripíše úroky na účet po každom štvrťroku</a:t>
                </a:r>
                <a:r>
                  <a:rPr lang="sk-SK" dirty="0" smtClean="0"/>
                  <a:t>?</a:t>
                </a:r>
              </a:p>
              <a:p>
                <a:pPr algn="just"/>
                <a:r>
                  <a:rPr lang="sk-SK" dirty="0"/>
                  <a:t>Riešenie:</a:t>
                </a:r>
              </a:p>
              <a:p>
                <a:pPr algn="just"/>
                <a:r>
                  <a:rPr lang="sk-SK" dirty="0"/>
                  <a:t>PV = 1000, p = 8%, m = </a:t>
                </a:r>
                <a:r>
                  <a:rPr lang="sk-SK" dirty="0" smtClean="0"/>
                  <a:t>4, </a:t>
                </a:r>
                <a:endParaRPr lang="sk-SK" dirty="0"/>
              </a:p>
              <a:p>
                <a:pPr algn="just"/>
                <a:r>
                  <a:rPr lang="sk-SK" dirty="0"/>
                  <a:t>FV = ?</a:t>
                </a:r>
              </a:p>
              <a:p>
                <a:pPr algn="just"/>
                <a:r>
                  <a:rPr lang="sk-SK" dirty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k-SK" dirty="0"/>
                  <a:t> )</a:t>
                </a:r>
                <a:r>
                  <a:rPr lang="sk-SK" baseline="30000" dirty="0"/>
                  <a:t>m</a:t>
                </a:r>
                <a:r>
                  <a:rPr lang="sk-SK" dirty="0"/>
                  <a:t> </a:t>
                </a:r>
              </a:p>
              <a:p>
                <a:pPr algn="just"/>
                <a:r>
                  <a:rPr lang="sk-SK" dirty="0"/>
                  <a:t>FV = 1000.(1 + </a:t>
                </a:r>
                <a:r>
                  <a:rPr lang="sk-SK" dirty="0" smtClean="0"/>
                  <a:t>0,08.0,25)</a:t>
                </a:r>
                <a:r>
                  <a:rPr lang="sk-SK" baseline="30000" dirty="0"/>
                  <a:t>4</a:t>
                </a:r>
              </a:p>
              <a:p>
                <a:pPr algn="just"/>
                <a:r>
                  <a:rPr lang="sk-SK" dirty="0"/>
                  <a:t>FV = </a:t>
                </a:r>
                <a:r>
                  <a:rPr lang="sk-SK" dirty="0" smtClean="0"/>
                  <a:t>1082,43 </a:t>
                </a:r>
                <a:r>
                  <a:rPr lang="sk-SK" dirty="0"/>
                  <a:t>€</a:t>
                </a:r>
              </a:p>
              <a:p>
                <a:pPr algn="just"/>
                <a:r>
                  <a:rPr lang="sk-SK" dirty="0"/>
                  <a:t>Po roku bude na </a:t>
                </a:r>
                <a:r>
                  <a:rPr lang="sk-SK"/>
                  <a:t>účte </a:t>
                </a:r>
                <a:r>
                  <a:rPr lang="sk-SK" smtClean="0"/>
                  <a:t>1082,43 €</a:t>
                </a:r>
                <a:endParaRPr lang="sk-SK" dirty="0"/>
              </a:p>
              <a:p>
                <a:pPr algn="just"/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68760"/>
                <a:ext cx="7467600" cy="5205192"/>
              </a:xfrm>
              <a:blipFill>
                <a:blip r:embed="rId2"/>
                <a:stretch>
                  <a:fillRect l="-327" t="-937" r="-12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6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7543800" cy="504056"/>
          </a:xfrm>
        </p:spPr>
        <p:txBody>
          <a:bodyPr>
            <a:normAutofit fontScale="90000"/>
          </a:bodyPr>
          <a:lstStyle/>
          <a:p>
            <a:r>
              <a:rPr lang="sk-SK" cap="none" dirty="0" smtClean="0"/>
              <a:t> </a:t>
            </a:r>
            <a:endParaRPr lang="sk-SK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525694" y="2492896"/>
                <a:ext cx="7776864" cy="378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Riešenie: </a:t>
                </a:r>
                <a:endParaRPr lang="sk-SK" dirty="0" smtClean="0"/>
              </a:p>
              <a:p>
                <a:endParaRPr lang="sk-SK" dirty="0" smtClean="0"/>
              </a:p>
              <a:p>
                <a:r>
                  <a:rPr lang="sk-SK" dirty="0" smtClean="0"/>
                  <a:t>PV = 2000</a:t>
                </a:r>
              </a:p>
              <a:p>
                <a:r>
                  <a:rPr lang="sk-SK" dirty="0"/>
                  <a:t>n</a:t>
                </a:r>
                <a:r>
                  <a:rPr lang="sk-SK" dirty="0" smtClean="0"/>
                  <a:t> = 3</a:t>
                </a:r>
              </a:p>
              <a:p>
                <a:r>
                  <a:rPr lang="sk-SK" dirty="0" smtClean="0"/>
                  <a:t>p = 3,5 %</a:t>
                </a:r>
              </a:p>
              <a:p>
                <a:r>
                  <a:rPr lang="sk-SK" dirty="0" smtClean="0"/>
                  <a:t>FV = ?</a:t>
                </a:r>
              </a:p>
              <a:p>
                <a:endParaRPr lang="sk-SK" dirty="0"/>
              </a:p>
              <a:p>
                <a:r>
                  <a:rPr lang="sk-SK" dirty="0"/>
                  <a:t>FV = PV .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n)</a:t>
                </a:r>
              </a:p>
              <a:p>
                <a:endParaRPr lang="sk-SK" dirty="0" smtClean="0"/>
              </a:p>
              <a:p>
                <a:r>
                  <a:rPr lang="sk-SK" dirty="0" smtClean="0"/>
                  <a:t>FV = 2000.(1 + 0,035.3)</a:t>
                </a:r>
              </a:p>
              <a:p>
                <a:r>
                  <a:rPr lang="sk-SK" dirty="0" smtClean="0"/>
                  <a:t>FV = 22010</a:t>
                </a:r>
              </a:p>
              <a:p>
                <a:endParaRPr lang="pl-PL" dirty="0"/>
              </a:p>
              <a:p>
                <a:r>
                  <a:rPr lang="pl-PL" dirty="0" smtClean="0"/>
                  <a:t>Úrok </a:t>
                </a:r>
                <a:r>
                  <a:rPr lang="pl-PL" dirty="0"/>
                  <a:t>za 3 roky bude 210 € a hodnota vkladu vzrastie na 2210 €</a:t>
                </a:r>
                <a:r>
                  <a:rPr lang="pl-PL" dirty="0" smtClean="0"/>
                  <a:t>.</a:t>
                </a:r>
                <a:endParaRPr lang="sk-SK" dirty="0"/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4" y="2492896"/>
                <a:ext cx="7776864" cy="3787191"/>
              </a:xfrm>
              <a:prstGeom prst="rect">
                <a:avLst/>
              </a:prstGeom>
              <a:blipFill>
                <a:blip r:embed="rId2"/>
                <a:stretch>
                  <a:fillRect l="-627" t="-966" b="-161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dĺžnik 3"/>
          <p:cNvSpPr/>
          <p:nvPr/>
        </p:nvSpPr>
        <p:spPr>
          <a:xfrm>
            <a:off x="539552" y="18864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Príklad 1: </a:t>
            </a:r>
            <a:br>
              <a:rPr lang="sk-SK" dirty="0"/>
            </a:br>
            <a:r>
              <a:rPr lang="sk-SK" dirty="0"/>
              <a:t/>
            </a:r>
            <a:br>
              <a:rPr lang="sk-SK" dirty="0"/>
            </a:br>
            <a:r>
              <a:rPr lang="sk-SK" dirty="0"/>
              <a:t>Vypočítajte výšku úroku, ktorý nám vyplatí banka za obdobie 3 rokov pri jednoduchom úrokovaní, ak počiatočný vklad bol 2 000 € pri ročnej úrokovej miere 3,5%. Aká bude budúca hodnota vkladu?</a:t>
            </a:r>
          </a:p>
        </p:txBody>
      </p:sp>
    </p:spTree>
    <p:extLst>
      <p:ext uri="{BB962C8B-B14F-4D97-AF65-F5344CB8AC3E}">
        <p14:creationId xmlns:p14="http://schemas.microsoft.com/office/powerpoint/2010/main" val="371491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71504"/>
          </a:xfrm>
        </p:spPr>
        <p:txBody>
          <a:bodyPr/>
          <a:lstStyle/>
          <a:p>
            <a:pPr algn="ctr"/>
            <a:r>
              <a:rPr lang="sk-SK" dirty="0" smtClean="0"/>
              <a:t>Zdaňovanie úrokov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4282" y="714356"/>
                <a:ext cx="8572560" cy="6143644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buNone/>
                </a:pPr>
                <a:r>
                  <a:rPr lang="sk-SK" i="1" dirty="0" smtClean="0"/>
                  <a:t>  </a:t>
                </a:r>
                <a:r>
                  <a:rPr lang="sk-SK" dirty="0" smtClean="0"/>
                  <a:t>V </a:t>
                </a:r>
                <a:r>
                  <a:rPr lang="sk-SK" dirty="0"/>
                  <a:t>skutočnosti sú však výnosy z úrokov </a:t>
                </a:r>
                <a:r>
                  <a:rPr lang="sk-SK" b="1" dirty="0"/>
                  <a:t>zdaňované</a:t>
                </a:r>
                <a:r>
                  <a:rPr lang="sk-SK" dirty="0" smtClean="0"/>
                  <a:t>.</a:t>
                </a:r>
              </a:p>
              <a:p>
                <a:pPr algn="just">
                  <a:buNone/>
                </a:pPr>
                <a:endParaRPr lang="sk-SK" dirty="0"/>
              </a:p>
              <a:p>
                <a:pPr algn="just">
                  <a:buNone/>
                </a:pPr>
                <a:r>
                  <a:rPr lang="sk-SK" dirty="0" smtClean="0"/>
                  <a:t>Príklad </a:t>
                </a:r>
                <a:r>
                  <a:rPr lang="sk-SK" dirty="0"/>
                  <a:t>2: Na vkladnú knižku si pani Vargová vložila na </a:t>
                </a:r>
                <a:r>
                  <a:rPr lang="sk-SK" b="1" dirty="0"/>
                  <a:t>jeden</a:t>
                </a:r>
                <a:r>
                  <a:rPr lang="sk-SK" dirty="0"/>
                  <a:t> rok sumu </a:t>
                </a:r>
                <a:r>
                  <a:rPr lang="sk-SK" b="1" dirty="0"/>
                  <a:t>12 000 € </a:t>
                </a:r>
                <a:r>
                  <a:rPr lang="sk-SK" dirty="0"/>
                  <a:t>pri úrokovej miere </a:t>
                </a:r>
                <a:r>
                  <a:rPr lang="sk-SK" b="1" dirty="0"/>
                  <a:t>3,2 %</a:t>
                </a:r>
                <a:r>
                  <a:rPr lang="sk-SK" dirty="0"/>
                  <a:t>. Akú čiastku pripíše banka pani Vargovej na účet, ak úrok banka zdanila </a:t>
                </a:r>
                <a:r>
                  <a:rPr lang="sk-SK" dirty="0" smtClean="0"/>
                  <a:t> </a:t>
                </a:r>
                <a:r>
                  <a:rPr lang="sk-SK" dirty="0"/>
                  <a:t>daňou? </a:t>
                </a:r>
                <a:endParaRPr lang="sk-SK" dirty="0" smtClean="0"/>
              </a:p>
              <a:p>
                <a:pPr algn="just">
                  <a:buNone/>
                </a:pPr>
                <a:r>
                  <a:rPr lang="sk-SK" dirty="0" smtClean="0"/>
                  <a:t>Riešenie</a:t>
                </a:r>
                <a:r>
                  <a:rPr lang="sk-SK" dirty="0"/>
                  <a:t>: </a:t>
                </a:r>
                <a:endParaRPr lang="sk-SK" dirty="0" smtClean="0"/>
              </a:p>
              <a:p>
                <a:pPr algn="just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p = 3,2 %</a:t>
                </a:r>
              </a:p>
              <a:p>
                <a:pPr algn="just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PV = 12 000 </a:t>
                </a:r>
              </a:p>
              <a:p>
                <a:pPr algn="just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n = 1</a:t>
                </a:r>
              </a:p>
              <a:p>
                <a:pPr algn="just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   FV = ?</a:t>
                </a:r>
              </a:p>
              <a:p>
                <a:pPr algn="just">
                  <a:buNone/>
                </a:pPr>
                <a:endParaRPr lang="sk-SK" dirty="0" smtClean="0"/>
              </a:p>
              <a:p>
                <a:pPr algn="just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FV </a:t>
                </a:r>
                <a:r>
                  <a:rPr lang="sk-SK" dirty="0"/>
                  <a:t>= PV .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n</a:t>
                </a:r>
                <a:r>
                  <a:rPr lang="sk-SK" dirty="0" smtClean="0"/>
                  <a:t>)</a:t>
                </a:r>
              </a:p>
              <a:p>
                <a:pPr algn="just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FV = 12000. (1 + 0,032.1)</a:t>
                </a:r>
              </a:p>
              <a:p>
                <a:pPr algn="just">
                  <a:buNone/>
                </a:pPr>
                <a:r>
                  <a:rPr lang="sk-SK" dirty="0" smtClean="0"/>
                  <a:t>    FV = 12384</a:t>
                </a:r>
              </a:p>
              <a:p>
                <a:pPr algn="just">
                  <a:buNone/>
                </a:pPr>
                <a:r>
                  <a:rPr lang="sk-SK" dirty="0" smtClean="0"/>
                  <a:t>Úrok = 12 384 – 12 000 = 384</a:t>
                </a:r>
              </a:p>
              <a:p>
                <a:pPr algn="just">
                  <a:buNone/>
                </a:pPr>
                <a:r>
                  <a:rPr lang="sk-SK" dirty="0" smtClean="0"/>
                  <a:t>Daň 384 . 0,19 = 72,96</a:t>
                </a:r>
              </a:p>
              <a:p>
                <a:pPr algn="just">
                  <a:buNone/>
                </a:pPr>
                <a:r>
                  <a:rPr lang="sk-SK" dirty="0" smtClean="0"/>
                  <a:t>Čistý výnos 384 – 72,96 = </a:t>
                </a:r>
                <a:r>
                  <a:rPr lang="sk-SK" b="1" dirty="0" smtClean="0"/>
                  <a:t>311,04</a:t>
                </a:r>
                <a:endParaRPr lang="sk-SK" b="1" dirty="0"/>
              </a:p>
              <a:p>
                <a:pPr algn="just">
                  <a:buNone/>
                </a:pPr>
                <a:endParaRPr lang="sk-SK" dirty="0" smtClean="0"/>
              </a:p>
              <a:p>
                <a:pPr algn="just">
                  <a:buNone/>
                </a:pPr>
                <a:r>
                  <a:rPr lang="sk-SK" dirty="0" smtClean="0"/>
                  <a:t>Pani </a:t>
                </a:r>
                <a:r>
                  <a:rPr lang="sk-SK" dirty="0"/>
                  <a:t>Vargovej banka pripíše 311,04 €. </a:t>
                </a:r>
                <a:endParaRPr lang="sk-SK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4282" y="714356"/>
                <a:ext cx="8572560" cy="6143644"/>
              </a:xfrm>
              <a:blipFill>
                <a:blip r:embed="rId3"/>
                <a:stretch>
                  <a:fillRect l="-711" t="-1488" r="-78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6327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71480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95159" y="428604"/>
            <a:ext cx="8948841" cy="150019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sk-SK" dirty="0" smtClean="0"/>
          </a:p>
          <a:p>
            <a:pPr algn="ctr">
              <a:buNone/>
            </a:pPr>
            <a:r>
              <a:rPr lang="sk-SK" dirty="0" smtClean="0"/>
              <a:t>ZLOŽENÉ ÚROKOVANIE (ZÚ)</a:t>
            </a:r>
            <a:endParaRPr lang="sk-SK" dirty="0"/>
          </a:p>
        </p:txBody>
      </p:sp>
      <p:pic>
        <p:nvPicPr>
          <p:cNvPr id="9" name="Zástupný objekt pre obsah 8"/>
          <p:cNvPicPr>
            <a:picLocks noGrp="1" noChangeAspect="1"/>
          </p:cNvPicPr>
          <p:nvPr>
            <p:ph sz="quarter" idx="2"/>
          </p:nvPr>
        </p:nvPicPr>
        <p:blipFill rotWithShape="1">
          <a:blip r:embed="rId3"/>
          <a:srcRect l="18226" t="37254" r="18246" b="42492"/>
          <a:stretch/>
        </p:blipFill>
        <p:spPr>
          <a:xfrm>
            <a:off x="195159" y="2492896"/>
            <a:ext cx="8448807" cy="150766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14282" y="1928802"/>
            <a:ext cx="842968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123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14282" y="6000768"/>
            <a:ext cx="771530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8" name="Picture 2" descr="C:\Documents and Settings\E-51\My Documents\_Mama\S Š - P R I E M Y S L O V K A\Animácie akékoľvek\Peniaze\390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5338" y="5572140"/>
            <a:ext cx="609600" cy="77152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BlokTextu 9"/>
              <p:cNvSpPr txBox="1"/>
              <p:nvPr/>
            </p:nvSpPr>
            <p:spPr>
              <a:xfrm>
                <a:off x="683568" y="4273071"/>
                <a:ext cx="8108515" cy="463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k-SK" dirty="0" smtClean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 smtClean="0"/>
                  <a:t>)</a:t>
                </a:r>
                <a:r>
                  <a:rPr lang="sk-SK" baseline="30000" dirty="0" smtClean="0"/>
                  <a:t>n</a:t>
                </a:r>
                <a:r>
                  <a:rPr lang="sk-SK" dirty="0" smtClean="0"/>
                  <a:t> </a:t>
                </a:r>
                <a:endParaRPr lang="sk-SK" dirty="0"/>
              </a:p>
            </p:txBody>
          </p:sp>
        </mc:Choice>
        <mc:Fallback xmlns="">
          <p:sp>
            <p:nvSpPr>
              <p:cNvPr id="10" name="BlokText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273071"/>
                <a:ext cx="8108515" cy="463204"/>
              </a:xfrm>
              <a:prstGeom prst="rect">
                <a:avLst/>
              </a:prstGeom>
              <a:blipFill>
                <a:blip r:embed="rId5"/>
                <a:stretch>
                  <a:fillRect t="-2632" b="-52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470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60648"/>
                <a:ext cx="7467600" cy="6213304"/>
              </a:xfrm>
            </p:spPr>
            <p:txBody>
              <a:bodyPr>
                <a:normAutofit/>
              </a:bodyPr>
              <a:lstStyle/>
              <a:p>
                <a:r>
                  <a:rPr lang="sk-SK" dirty="0" smtClean="0"/>
                  <a:t>Príklad 3: </a:t>
                </a:r>
              </a:p>
              <a:p>
                <a:r>
                  <a:rPr lang="sk-SK" dirty="0" smtClean="0"/>
                  <a:t>Pán </a:t>
                </a:r>
                <a:r>
                  <a:rPr lang="sk-SK" dirty="0"/>
                  <a:t>Varga uložil 3000 € na účet s 8,5% -</a:t>
                </a:r>
                <a:r>
                  <a:rPr lang="sk-SK" dirty="0" err="1"/>
                  <a:t>nou</a:t>
                </a:r>
                <a:r>
                  <a:rPr lang="sk-SK" dirty="0"/>
                  <a:t> úrokovou mierou. Koľko </a:t>
                </a:r>
                <a:r>
                  <a:rPr lang="sk-SK" dirty="0" err="1"/>
                  <a:t>eúr</a:t>
                </a:r>
                <a:r>
                  <a:rPr lang="sk-SK" dirty="0"/>
                  <a:t> bude mať na účte po 7 rokoch pri zloženom úrokovaní? </a:t>
                </a:r>
              </a:p>
              <a:p>
                <a:pPr marL="0" indent="0">
                  <a:buNone/>
                </a:pPr>
                <a:endParaRPr lang="sk-SK" dirty="0" smtClean="0"/>
              </a:p>
              <a:p>
                <a:r>
                  <a:rPr lang="sk-SK" dirty="0" smtClean="0"/>
                  <a:t>Riešenie: </a:t>
                </a:r>
              </a:p>
              <a:p>
                <a:pPr marL="0" indent="0">
                  <a:buNone/>
                </a:pPr>
                <a:r>
                  <a:rPr lang="sk-SK" dirty="0" smtClean="0"/>
                  <a:t>    PV = 3 000</a:t>
                </a:r>
              </a:p>
              <a:p>
                <a:pPr marL="0" indent="0">
                  <a:buNone/>
                </a:pPr>
                <a:r>
                  <a:rPr lang="sk-SK" dirty="0" smtClean="0"/>
                  <a:t>    p = 8,5 %</a:t>
                </a:r>
              </a:p>
              <a:p>
                <a:pPr marL="0" indent="0">
                  <a:buNone/>
                </a:pPr>
                <a:r>
                  <a:rPr lang="sk-SK" dirty="0" smtClean="0"/>
                  <a:t>    n = 7</a:t>
                </a:r>
              </a:p>
              <a:p>
                <a:pPr marL="0" indent="0">
                  <a:buNone/>
                </a:pPr>
                <a:r>
                  <a:rPr lang="sk-SK" dirty="0" smtClean="0"/>
                  <a:t>    FV = ?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   FV </a:t>
                </a:r>
                <a:r>
                  <a:rPr lang="sk-SK" dirty="0"/>
                  <a:t>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)</a:t>
                </a:r>
                <a:r>
                  <a:rPr lang="sk-SK" baseline="30000" dirty="0"/>
                  <a:t>n</a:t>
                </a:r>
                <a:r>
                  <a:rPr lang="sk-SK" dirty="0"/>
                  <a:t> </a:t>
                </a:r>
                <a:endParaRPr lang="sk-SK" dirty="0" smtClean="0"/>
              </a:p>
              <a:p>
                <a:pPr marL="0" indent="0">
                  <a:buNone/>
                </a:pPr>
                <a:r>
                  <a:rPr lang="sk-SK" dirty="0" smtClean="0"/>
                  <a:t>    FV = 3000.(1 + 0,085)</a:t>
                </a:r>
                <a:r>
                  <a:rPr lang="sk-SK" baseline="30000" dirty="0" smtClean="0"/>
                  <a:t>7</a:t>
                </a:r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   FV = 5310,42 </a:t>
                </a:r>
                <a:endParaRPr lang="sk-SK" dirty="0"/>
              </a:p>
              <a:p>
                <a:pPr marL="0" indent="0">
                  <a:buNone/>
                </a:pPr>
                <a:r>
                  <a:rPr lang="sk-SK" dirty="0" smtClean="0"/>
                  <a:t>    Po </a:t>
                </a:r>
                <a:r>
                  <a:rPr lang="sk-SK" dirty="0"/>
                  <a:t>7 rokoch bude mať na účte 5 310,42 €. </a:t>
                </a:r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60648"/>
                <a:ext cx="7467600" cy="6213304"/>
              </a:xfrm>
              <a:blipFill>
                <a:blip r:embed="rId2"/>
                <a:stretch>
                  <a:fillRect l="-327" t="-785" r="-735" b="-16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4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ástupný objekt pre obsah 3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79512" y="332656"/>
                <a:ext cx="7748336" cy="5839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 smtClean="0"/>
                  <a:t>Príklad 4:</a:t>
                </a:r>
              </a:p>
              <a:p>
                <a:endParaRPr lang="sk-SK" dirty="0"/>
              </a:p>
              <a:p>
                <a:r>
                  <a:rPr lang="sk-SK" dirty="0" smtClean="0"/>
                  <a:t>Koľko </a:t>
                </a:r>
                <a:r>
                  <a:rPr lang="sk-SK" dirty="0" err="1"/>
                  <a:t>eúr</a:t>
                </a:r>
                <a:r>
                  <a:rPr lang="sk-SK" dirty="0"/>
                  <a:t> by ste museli vložiť na účet s 12 % </a:t>
                </a:r>
                <a:r>
                  <a:rPr lang="sk-SK" dirty="0" err="1"/>
                  <a:t>p.a</a:t>
                </a:r>
                <a:r>
                  <a:rPr lang="sk-SK" dirty="0"/>
                  <a:t>., ak o 4 roky chcete mať 2 000 € na stužkovú slávnosť? </a:t>
                </a:r>
                <a:endParaRPr lang="sk-SK" dirty="0" smtClean="0"/>
              </a:p>
              <a:p>
                <a:endParaRPr lang="sk-SK" dirty="0"/>
              </a:p>
              <a:p>
                <a:r>
                  <a:rPr lang="sk-SK" dirty="0" smtClean="0"/>
                  <a:t>Riešenie:</a:t>
                </a:r>
              </a:p>
              <a:p>
                <a:r>
                  <a:rPr lang="sk-SK" dirty="0" smtClean="0"/>
                  <a:t>p = 12 %</a:t>
                </a:r>
              </a:p>
              <a:p>
                <a:r>
                  <a:rPr lang="sk-SK" dirty="0"/>
                  <a:t>n</a:t>
                </a:r>
                <a:r>
                  <a:rPr lang="sk-SK" dirty="0" smtClean="0"/>
                  <a:t> = 4</a:t>
                </a:r>
              </a:p>
              <a:p>
                <a:r>
                  <a:rPr lang="sk-SK" dirty="0" smtClean="0"/>
                  <a:t>FV = 2000</a:t>
                </a:r>
              </a:p>
              <a:p>
                <a:r>
                  <a:rPr lang="sk-SK" dirty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)</a:t>
                </a:r>
                <a:r>
                  <a:rPr lang="sk-SK" baseline="30000" dirty="0"/>
                  <a:t>n</a:t>
                </a:r>
                <a:r>
                  <a:rPr lang="sk-SK" dirty="0"/>
                  <a:t> </a:t>
                </a:r>
              </a:p>
              <a:p>
                <a:r>
                  <a:rPr lang="sk-SK" dirty="0" smtClean="0"/>
                  <a:t>2000 = PV.(1 + 0,12)</a:t>
                </a:r>
                <a:r>
                  <a:rPr lang="sk-SK" baseline="30000" dirty="0" smtClean="0"/>
                  <a:t>4</a:t>
                </a:r>
              </a:p>
              <a:p>
                <a:r>
                  <a:rPr lang="sk-SK" baseline="30000" dirty="0" smtClean="0"/>
                  <a:t>PV = 1271</a:t>
                </a:r>
              </a:p>
              <a:p>
                <a:r>
                  <a:rPr lang="sk-SK" dirty="0"/>
                  <a:t>Do banky by sme museli vložiť približne 1 271 €. </a:t>
                </a:r>
                <a:endParaRPr lang="sk-SK" dirty="0" smtClean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4" name="Zástupný objekt pre obsah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79512" y="332656"/>
                <a:ext cx="7748336" cy="5839544"/>
              </a:xfrm>
              <a:blipFill>
                <a:blip r:embed="rId2"/>
                <a:stretch>
                  <a:fillRect l="-314" t="-14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98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Príklad 5: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764704"/>
                <a:ext cx="7467600" cy="5709248"/>
              </a:xfrm>
            </p:spPr>
            <p:txBody>
              <a:bodyPr>
                <a:normAutofit/>
              </a:bodyPr>
              <a:lstStyle/>
              <a:p>
                <a:r>
                  <a:rPr lang="sk-SK" sz="1200" dirty="0" smtClean="0"/>
                  <a:t>Eva </a:t>
                </a:r>
                <a:r>
                  <a:rPr lang="sk-SK" sz="1200" dirty="0"/>
                  <a:t>uložila 30. 12. 2010 na vkladnú knižku s 3 % - </a:t>
                </a:r>
                <a:r>
                  <a:rPr lang="sk-SK" sz="1200" dirty="0" err="1"/>
                  <a:t>nou</a:t>
                </a:r>
                <a:r>
                  <a:rPr lang="sk-SK" sz="1200" dirty="0"/>
                  <a:t> ročnou úrokovou mierou sumu 1 000 €. Presne o rok neskôr, 30. 12. 2011 si uložila na túto vkladnú knižku sumu 1 500 €. V januári 2013 si </a:t>
                </a:r>
                <a:r>
                  <a:rPr lang="sk-SK" sz="1200" dirty="0" smtClean="0"/>
                  <a:t>Eva </a:t>
                </a:r>
                <a:r>
                  <a:rPr lang="sk-SK" sz="1200" dirty="0"/>
                  <a:t>pôjde dať zapísať úroky. Akú celkovú sumu aj s úrokmi jej do vkladnej knižky zapíšu</a:t>
                </a:r>
                <a:r>
                  <a:rPr lang="sk-SK" sz="1200" dirty="0" smtClean="0"/>
                  <a:t>?</a:t>
                </a:r>
              </a:p>
              <a:p>
                <a:endParaRPr lang="sk-SK" sz="1200" dirty="0"/>
              </a:p>
              <a:p>
                <a:r>
                  <a:rPr lang="sk-SK" sz="1200" dirty="0" smtClean="0"/>
                  <a:t>Riešenie:</a:t>
                </a:r>
              </a:p>
              <a:p>
                <a:r>
                  <a:rPr lang="sk-SK" sz="1200" dirty="0" smtClean="0"/>
                  <a:t>Po 1. roku </a:t>
                </a:r>
              </a:p>
              <a:p>
                <a:r>
                  <a:rPr lang="sk-SK" sz="1200" dirty="0" smtClean="0"/>
                  <a:t>PV = 1000</a:t>
                </a:r>
              </a:p>
              <a:p>
                <a:r>
                  <a:rPr lang="sk-SK" sz="1200" dirty="0" smtClean="0"/>
                  <a:t>p = 3 %</a:t>
                </a:r>
              </a:p>
              <a:p>
                <a:r>
                  <a:rPr lang="sk-SK" sz="1200" dirty="0" smtClean="0"/>
                  <a:t>n = 1</a:t>
                </a:r>
              </a:p>
              <a:p>
                <a:r>
                  <a:rPr lang="sk-SK" sz="1200" dirty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2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sz="12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1200" dirty="0"/>
                  <a:t>)</a:t>
                </a:r>
                <a:r>
                  <a:rPr lang="sk-SK" sz="1200" baseline="30000" dirty="0"/>
                  <a:t>n</a:t>
                </a:r>
                <a:r>
                  <a:rPr lang="sk-SK" sz="1200" dirty="0"/>
                  <a:t> </a:t>
                </a:r>
              </a:p>
              <a:p>
                <a:r>
                  <a:rPr lang="sk-SK" sz="1200" dirty="0" smtClean="0"/>
                  <a:t>FV = 1000.1,03</a:t>
                </a:r>
              </a:p>
              <a:p>
                <a:r>
                  <a:rPr lang="sk-SK" sz="1200" dirty="0" smtClean="0"/>
                  <a:t>FV = 1030 €</a:t>
                </a:r>
              </a:p>
              <a:p>
                <a:endParaRPr lang="sk-SK" sz="1200" dirty="0" smtClean="0"/>
              </a:p>
              <a:p>
                <a:r>
                  <a:rPr lang="sk-SK" sz="1200" dirty="0" smtClean="0"/>
                  <a:t>po 2. roku</a:t>
                </a:r>
              </a:p>
              <a:p>
                <a:r>
                  <a:rPr lang="sk-SK" sz="1200" dirty="0" smtClean="0"/>
                  <a:t>PV = 1030 + 1500 = 2530</a:t>
                </a:r>
              </a:p>
              <a:p>
                <a:r>
                  <a:rPr lang="sk-SK" sz="1200" dirty="0" smtClean="0"/>
                  <a:t>p = 3%</a:t>
                </a:r>
              </a:p>
              <a:p>
                <a:r>
                  <a:rPr lang="sk-SK" sz="1200" dirty="0"/>
                  <a:t>n</a:t>
                </a:r>
                <a:r>
                  <a:rPr lang="sk-SK" sz="1200" dirty="0" smtClean="0"/>
                  <a:t> = 1</a:t>
                </a:r>
              </a:p>
              <a:p>
                <a:r>
                  <a:rPr lang="sk-SK" sz="1200" dirty="0" smtClean="0"/>
                  <a:t>FV = 2530.1,03</a:t>
                </a:r>
              </a:p>
              <a:p>
                <a:r>
                  <a:rPr lang="sk-SK" sz="1200" dirty="0" smtClean="0"/>
                  <a:t>FV = 2605,9 €</a:t>
                </a:r>
              </a:p>
              <a:p>
                <a:endParaRPr lang="sk-SK" sz="1200" dirty="0" smtClean="0"/>
              </a:p>
              <a:p>
                <a:pPr marL="0" indent="0">
                  <a:buNone/>
                </a:pPr>
                <a:r>
                  <a:rPr lang="sk-SK" sz="1200" smtClean="0"/>
                  <a:t>Eve zapíšu </a:t>
                </a:r>
                <a:r>
                  <a:rPr lang="sk-SK" sz="1200"/>
                  <a:t>2 </a:t>
                </a:r>
                <a:r>
                  <a:rPr lang="sk-SK" sz="1200" smtClean="0"/>
                  <a:t>605,9€.</a:t>
                </a:r>
                <a:endParaRPr lang="sk-SK" sz="1200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764704"/>
                <a:ext cx="7467600" cy="5709248"/>
              </a:xfrm>
              <a:blipFill>
                <a:blip r:embed="rId2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4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sk-SK" dirty="0" smtClean="0"/>
              <a:t>Príklad 6: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7467600" cy="5493224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sk-SK" sz="1800" dirty="0"/>
                  <a:t>Čo je výhodnejšie? Uložiť 15 000 € na účet s 8 % ročnou úrokovou mierou pri zloženom úrokovaní, alebo na účet s 8,5 % ročnou úrokovou mierou s jednoduchým úrokovaním na obdobie: </a:t>
                </a:r>
                <a:endParaRPr lang="sk-SK" sz="1800" dirty="0" smtClean="0"/>
              </a:p>
              <a:p>
                <a:pPr algn="just"/>
                <a:r>
                  <a:rPr lang="sk-SK" sz="1800" dirty="0" smtClean="0"/>
                  <a:t>a)2 </a:t>
                </a:r>
                <a:r>
                  <a:rPr lang="sk-SK" sz="1800" dirty="0"/>
                  <a:t>rokov; b)3 rokov? </a:t>
                </a:r>
                <a:endParaRPr lang="sk-SK" sz="1800" dirty="0" smtClean="0"/>
              </a:p>
              <a:p>
                <a:pPr algn="just"/>
                <a:r>
                  <a:rPr lang="sk-SK" sz="1800" dirty="0" smtClean="0"/>
                  <a:t>Riešenie</a:t>
                </a:r>
                <a:r>
                  <a:rPr lang="sk-SK" sz="1800" dirty="0"/>
                  <a:t>: </a:t>
                </a:r>
                <a:endParaRPr lang="sk-SK" sz="1800" dirty="0" smtClean="0"/>
              </a:p>
              <a:p>
                <a:pPr algn="just"/>
                <a:r>
                  <a:rPr lang="pt-BR" dirty="0" smtClean="0"/>
                  <a:t>a)</a:t>
                </a:r>
                <a:r>
                  <a:rPr lang="sk-SK" dirty="0" smtClean="0"/>
                  <a:t> </a:t>
                </a:r>
                <a:r>
                  <a:rPr lang="sk-SK" sz="1600" dirty="0" smtClean="0"/>
                  <a:t>PV = 15000, i = 8%, n = 2</a:t>
                </a:r>
              </a:p>
              <a:p>
                <a:pPr algn="just"/>
                <a:r>
                  <a:rPr lang="sk-SK" sz="1600" b="1" dirty="0" smtClean="0"/>
                  <a:t>ZÚ</a:t>
                </a:r>
                <a:r>
                  <a:rPr lang="sk-SK" sz="1600" dirty="0" smtClean="0"/>
                  <a:t>: </a:t>
                </a:r>
                <a:r>
                  <a:rPr lang="sk-SK" sz="1600" dirty="0"/>
                  <a:t>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1600" dirty="0"/>
                  <a:t>)</a:t>
                </a:r>
                <a:r>
                  <a:rPr lang="sk-SK" sz="1600" baseline="30000" dirty="0"/>
                  <a:t>n</a:t>
                </a:r>
                <a:r>
                  <a:rPr lang="sk-SK" sz="1600" dirty="0"/>
                  <a:t> </a:t>
                </a:r>
                <a:endParaRPr lang="sk-SK" sz="1600" dirty="0" smtClean="0"/>
              </a:p>
              <a:p>
                <a:pPr algn="just"/>
                <a:r>
                  <a:rPr lang="sk-SK" sz="1600" dirty="0" smtClean="0"/>
                  <a:t>FV = 15000.(1,08)</a:t>
                </a:r>
                <a:r>
                  <a:rPr lang="sk-SK" sz="1600" baseline="30000" dirty="0" smtClean="0"/>
                  <a:t>2,</a:t>
                </a:r>
                <a:r>
                  <a:rPr lang="sk-SK" sz="1600" dirty="0" smtClean="0"/>
                  <a:t> FV = 17496</a:t>
                </a:r>
              </a:p>
              <a:p>
                <a:pPr algn="just"/>
                <a:r>
                  <a:rPr lang="sk-SK" sz="1600" b="1" dirty="0" smtClean="0"/>
                  <a:t>JÚ</a:t>
                </a:r>
                <a:r>
                  <a:rPr lang="sk-SK" sz="1600" dirty="0" smtClean="0"/>
                  <a:t>: </a:t>
                </a:r>
                <a:r>
                  <a:rPr lang="sk-SK" sz="1600" dirty="0"/>
                  <a:t>FV = PV .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1600" dirty="0"/>
                  <a:t> . n</a:t>
                </a:r>
                <a:r>
                  <a:rPr lang="sk-SK" sz="1600" dirty="0" smtClean="0"/>
                  <a:t>)</a:t>
                </a:r>
              </a:p>
              <a:p>
                <a:pPr algn="just"/>
                <a:r>
                  <a:rPr lang="sk-SK" sz="1600" dirty="0"/>
                  <a:t>PV = 15000, i = </a:t>
                </a:r>
                <a:r>
                  <a:rPr lang="sk-SK" sz="1600" dirty="0" smtClean="0"/>
                  <a:t>8,5%, </a:t>
                </a:r>
                <a:r>
                  <a:rPr lang="sk-SK" sz="1600" dirty="0"/>
                  <a:t>n = </a:t>
                </a:r>
                <a:r>
                  <a:rPr lang="sk-SK" sz="1600" dirty="0" smtClean="0"/>
                  <a:t>2</a:t>
                </a:r>
                <a:endParaRPr lang="sk-SK" sz="1600" dirty="0"/>
              </a:p>
              <a:p>
                <a:pPr algn="just"/>
                <a:r>
                  <a:rPr lang="sk-SK" sz="1600" dirty="0" smtClean="0"/>
                  <a:t>FV = 15000.(1 + 0,085.2), FV = 17550</a:t>
                </a:r>
              </a:p>
              <a:p>
                <a:pPr algn="just"/>
                <a:endParaRPr lang="sk-SK" sz="1600" dirty="0"/>
              </a:p>
              <a:p>
                <a:pPr algn="just"/>
                <a:r>
                  <a:rPr lang="sk-SK" sz="1600" dirty="0"/>
                  <a:t>b</a:t>
                </a:r>
                <a:r>
                  <a:rPr lang="sk-SK" sz="1600" dirty="0" smtClean="0"/>
                  <a:t>) </a:t>
                </a:r>
                <a:r>
                  <a:rPr lang="pt-BR" sz="1600" dirty="0"/>
                  <a:t>)</a:t>
                </a:r>
                <a:r>
                  <a:rPr lang="sk-SK" sz="1600" dirty="0"/>
                  <a:t> PV = 15000, i = 8%, n = </a:t>
                </a:r>
                <a:r>
                  <a:rPr lang="sk-SK" sz="1600" dirty="0" smtClean="0"/>
                  <a:t>3</a:t>
                </a:r>
              </a:p>
              <a:p>
                <a:pPr algn="just"/>
                <a:r>
                  <a:rPr lang="sk-SK" sz="1600" b="1" dirty="0" smtClean="0"/>
                  <a:t>ZÚ</a:t>
                </a:r>
                <a:r>
                  <a:rPr lang="sk-SK" sz="1600" dirty="0"/>
                  <a:t>: FV = PV.(1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1600" dirty="0"/>
                  <a:t>)</a:t>
                </a:r>
                <a:r>
                  <a:rPr lang="sk-SK" sz="1600" baseline="30000" dirty="0"/>
                  <a:t>n</a:t>
                </a:r>
                <a:r>
                  <a:rPr lang="sk-SK" sz="1600" dirty="0"/>
                  <a:t> </a:t>
                </a:r>
              </a:p>
              <a:p>
                <a:pPr algn="just"/>
                <a:r>
                  <a:rPr lang="sk-SK" sz="1600" dirty="0"/>
                  <a:t>FV = 15000.(</a:t>
                </a:r>
                <a:r>
                  <a:rPr lang="sk-SK" sz="1600" dirty="0" smtClean="0"/>
                  <a:t>1,08)</a:t>
                </a:r>
                <a:r>
                  <a:rPr lang="sk-SK" sz="1600" baseline="30000" dirty="0" smtClean="0"/>
                  <a:t>3,</a:t>
                </a:r>
                <a:r>
                  <a:rPr lang="sk-SK" sz="1600" dirty="0" smtClean="0"/>
                  <a:t> </a:t>
                </a:r>
                <a:r>
                  <a:rPr lang="sk-SK" sz="1600" dirty="0"/>
                  <a:t>FV = </a:t>
                </a:r>
                <a:r>
                  <a:rPr lang="sk-SK" sz="1600" dirty="0" smtClean="0"/>
                  <a:t>18895,68</a:t>
                </a:r>
                <a:endParaRPr lang="sk-SK" sz="1600" dirty="0"/>
              </a:p>
              <a:p>
                <a:pPr algn="just"/>
                <a:r>
                  <a:rPr lang="sk-SK" sz="1600" b="1" dirty="0"/>
                  <a:t>JÚ</a:t>
                </a:r>
                <a:r>
                  <a:rPr lang="sk-SK" sz="1600" dirty="0"/>
                  <a:t>: FV = PV . 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sz="1600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sz="1600" dirty="0"/>
                  <a:t> . n)</a:t>
                </a:r>
              </a:p>
              <a:p>
                <a:pPr algn="just"/>
                <a:r>
                  <a:rPr lang="sk-SK" sz="1600" dirty="0"/>
                  <a:t>PV = 15000, i = 8,5%, n = </a:t>
                </a:r>
                <a:r>
                  <a:rPr lang="sk-SK" sz="1600" dirty="0" smtClean="0"/>
                  <a:t>3</a:t>
                </a:r>
                <a:endParaRPr lang="sk-SK" sz="1600" dirty="0"/>
              </a:p>
              <a:p>
                <a:pPr algn="just"/>
                <a:r>
                  <a:rPr lang="sk-SK" sz="1600" dirty="0"/>
                  <a:t>FV = 15000.(1 + </a:t>
                </a:r>
                <a:r>
                  <a:rPr lang="sk-SK" sz="1600" dirty="0" smtClean="0"/>
                  <a:t>0,085.3), </a:t>
                </a:r>
                <a:r>
                  <a:rPr lang="sk-SK" sz="1600" dirty="0"/>
                  <a:t>FV = </a:t>
                </a:r>
                <a:r>
                  <a:rPr lang="sk-SK" sz="1600" dirty="0" smtClean="0"/>
                  <a:t>18825</a:t>
                </a:r>
                <a:endParaRPr lang="sk-SK" sz="1600" dirty="0"/>
              </a:p>
              <a:p>
                <a:pPr algn="just"/>
                <a:endParaRPr lang="sk-SK" sz="1600" dirty="0" smtClean="0"/>
              </a:p>
              <a:p>
                <a:pPr algn="just"/>
                <a:endParaRPr lang="sk-SK" dirty="0"/>
              </a:p>
              <a:p>
                <a:pPr algn="just"/>
                <a:r>
                  <a:rPr lang="sk-SK" sz="1800" dirty="0" smtClean="0"/>
                  <a:t>Po dvoch </a:t>
                </a:r>
                <a:r>
                  <a:rPr lang="sk-SK" sz="1800" dirty="0"/>
                  <a:t>rokoch je ešte stále výhodnejšie jednoduché úrokovanie, po troch rokoch už bude výhodnejšie zložené úrokovanie.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7467600" cy="5493224"/>
              </a:xfrm>
              <a:blipFill>
                <a:blip r:embed="rId2"/>
                <a:stretch>
                  <a:fillRect l="-82" t="-999" r="-2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sk-SK" dirty="0" smtClean="0"/>
              <a:t>ČASTEJŠIE PRIPISOVANIE ÚROKOV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80728"/>
                <a:ext cx="7467600" cy="549322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sk-SK" dirty="0" smtClean="0"/>
                  <a:t> Niekedy sa úroky pripisujú častejšie, napr.:</a:t>
                </a:r>
              </a:p>
              <a:p>
                <a:pPr lvl="0"/>
                <a:r>
                  <a:rPr lang="sk-SK" b="1" dirty="0" smtClean="0"/>
                  <a:t>štvrťročne</a:t>
                </a:r>
                <a:r>
                  <a:rPr lang="sk-SK" dirty="0"/>
                  <a:t>, po štyroch štvrťrokoch bude na účte:  </a:t>
                </a:r>
                <a:r>
                  <a:rPr lang="sk-SK" dirty="0" smtClean="0"/>
                  <a:t>FV = PV</a:t>
                </a:r>
                <a:r>
                  <a:rPr lang="sk-SK" dirty="0"/>
                  <a:t>.(1+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sk-SK" dirty="0"/>
                  <a:t>)</a:t>
                </a:r>
                <a:r>
                  <a:rPr lang="sk-SK" b="1" baseline="30000" dirty="0"/>
                  <a:t>4</a:t>
                </a:r>
                <a:endParaRPr lang="sk-SK" b="1" dirty="0"/>
              </a:p>
              <a:p>
                <a:pPr lvl="0"/>
                <a:r>
                  <a:rPr lang="sk-SK" b="1" dirty="0"/>
                  <a:t>mesačne</a:t>
                </a:r>
                <a:r>
                  <a:rPr lang="sk-SK" dirty="0"/>
                  <a:t>, po 12 mesiacoch bude na účte:  </a:t>
                </a:r>
                <a:endParaRPr lang="sk-SK" dirty="0" smtClean="0"/>
              </a:p>
              <a:p>
                <a:pPr marL="0" lvl="0" indent="0">
                  <a:buNone/>
                </a:pPr>
                <a:r>
                  <a:rPr lang="sk-SK" dirty="0"/>
                  <a:t> </a:t>
                </a:r>
                <a:r>
                  <a:rPr lang="sk-SK" dirty="0" smtClean="0"/>
                  <a:t>  FV = PV</a:t>
                </a:r>
                <a:r>
                  <a:rPr lang="sk-SK" dirty="0"/>
                  <a:t>.(1+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sk-SK" dirty="0" smtClean="0"/>
                  <a:t>)</a:t>
                </a:r>
                <a:r>
                  <a:rPr lang="sk-SK" b="1" baseline="30000" dirty="0" smtClean="0"/>
                  <a:t>12</a:t>
                </a:r>
              </a:p>
              <a:p>
                <a:pPr marL="0" lvl="0" indent="0">
                  <a:buNone/>
                </a:pPr>
                <a:r>
                  <a:rPr lang="sk-SK" b="1" dirty="0" smtClean="0"/>
                  <a:t>všeobecne</a:t>
                </a:r>
                <a:r>
                  <a:rPr lang="sk-SK" dirty="0" smtClean="0"/>
                  <a:t>: ak sa úrok p pripíše </a:t>
                </a:r>
                <a:r>
                  <a:rPr lang="sk-SK" b="1" dirty="0" smtClean="0"/>
                  <a:t>m-krát</a:t>
                </a:r>
                <a:r>
                  <a:rPr lang="sk-SK" dirty="0" smtClean="0"/>
                  <a:t> za rok,</a:t>
                </a:r>
              </a:p>
              <a:p>
                <a:pPr marL="0" lvl="0" indent="0">
                  <a:buNone/>
                </a:pPr>
                <a:r>
                  <a:rPr lang="sk-SK" dirty="0"/>
                  <a:t>t</a:t>
                </a:r>
                <a:r>
                  <a:rPr lang="sk-SK" dirty="0" smtClean="0"/>
                  <a:t>ak platí vzťah</a:t>
                </a:r>
              </a:p>
              <a:p>
                <a:pPr marL="0" indent="0">
                  <a:buNone/>
                </a:pPr>
                <a:r>
                  <a:rPr lang="sk-SK" dirty="0" smtClean="0"/>
                  <a:t>		</a:t>
                </a:r>
              </a:p>
              <a:p>
                <a:pPr marL="0" indent="0">
                  <a:buNone/>
                </a:pPr>
                <a:r>
                  <a:rPr lang="sk-SK" dirty="0"/>
                  <a:t>	</a:t>
                </a:r>
                <a:r>
                  <a:rPr lang="sk-SK" dirty="0" smtClean="0"/>
                  <a:t>	FV = PV</a:t>
                </a:r>
                <a:r>
                  <a:rPr lang="sk-SK" dirty="0"/>
                  <a:t>.(1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sk-SK" i="1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sk-SK" dirty="0" smtClean="0"/>
                  <a:t> .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sk-SK" dirty="0" smtClean="0"/>
                  <a:t> )</a:t>
                </a:r>
                <a:r>
                  <a:rPr lang="sk-SK" baseline="30000" dirty="0"/>
                  <a:t>m</a:t>
                </a:r>
                <a:r>
                  <a:rPr lang="sk-SK" dirty="0" smtClean="0"/>
                  <a:t> </a:t>
                </a:r>
                <a:endParaRPr lang="sk-SK" dirty="0"/>
              </a:p>
              <a:p>
                <a:pPr marL="0" lvl="0" indent="0">
                  <a:buNone/>
                </a:pP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80728"/>
                <a:ext cx="7467600" cy="5493224"/>
              </a:xfrm>
              <a:blipFill>
                <a:blip r:embed="rId2"/>
                <a:stretch>
                  <a:fillRect l="-1224" t="-888" r="-26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5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6517</TotalTime>
  <Words>544</Words>
  <Application>Microsoft Office PowerPoint</Application>
  <PresentationFormat>Prezentácia na obrazovke (4:3)</PresentationFormat>
  <Paragraphs>138</Paragraphs>
  <Slides>11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Wingdings</vt:lpstr>
      <vt:lpstr>Wingdings 2</vt:lpstr>
      <vt:lpstr>Oriel</vt:lpstr>
      <vt:lpstr>JEDNODUCHÉ ÚROKOVANIE (JÚ)</vt:lpstr>
      <vt:lpstr> </vt:lpstr>
      <vt:lpstr>Zdaňovanie úrokov</vt:lpstr>
      <vt:lpstr>Prezentácia programu PowerPoint</vt:lpstr>
      <vt:lpstr>Prezentácia programu PowerPoint</vt:lpstr>
      <vt:lpstr>Prezentácia programu PowerPoint</vt:lpstr>
      <vt:lpstr>Príklad 5:</vt:lpstr>
      <vt:lpstr>Príklad 6:</vt:lpstr>
      <vt:lpstr>ČASTEJŠIE PRIPISOVANIE ÚROKOV</vt:lpstr>
      <vt:lpstr>Príklad 7:</vt:lpstr>
      <vt:lpstr>Príklad 8:</vt:lpstr>
    </vt:vector>
  </TitlesOfParts>
  <Company>lol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ÚROKOVÝ  POČET</dc:title>
  <dc:creator>lolo</dc:creator>
  <cp:lastModifiedBy>Beata Var</cp:lastModifiedBy>
  <cp:revision>350</cp:revision>
  <dcterms:created xsi:type="dcterms:W3CDTF">2010-04-03T20:44:18Z</dcterms:created>
  <dcterms:modified xsi:type="dcterms:W3CDTF">2020-03-19T12:56:52Z</dcterms:modified>
</cp:coreProperties>
</file>