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3" r:id="rId9"/>
    <p:sldId id="269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4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kumenty\_w\PD\Matematika\V&#253;ukov&#233;%20materi&#225;ly\MAT-4\&#352;tatistika\&#353;tatistika%20s%20excelom%20MJ\uloha2-rie&#353;enie.xlsm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kumenty\_w\PD\Matematika\V&#253;ukov&#233;%20materi&#225;ly\MAT-4\&#352;tatistika\&#353;tatistika%20s%20excelom%20MJ\uloha2-rie&#353;enie.xlsm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kumenty\_w\PD\Matematika\V&#253;ukov&#233;%20materi&#225;ly\MAT-4\&#352;tatistika\&#353;tatistika%20s%20excelom%20MJ\uloha2-rie&#353;enie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kumenty\_w\PD\Matematika\V&#253;ukov&#233;%20materi&#225;ly\MAT-4\&#352;tatistika\&#353;tatistika%20s%20excelom%20MJ\Triedenie.xlsm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kumenty\_w\PD\Matematika\V&#253;ukov&#233;%20materi&#225;ly\MAT-4\&#352;tatistika\&#353;tatistika%20s%20excelom%20MJ\Triedenie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k-SK" sz="1800" baseline="0" dirty="0" smtClean="0"/>
              <a:t> Výška maturantov v cm</a:t>
            </a:r>
            <a:endParaRPr lang="sk-SK" sz="1800" baseline="0" dirty="0"/>
          </a:p>
        </c:rich>
      </c:tx>
      <c:layout>
        <c:manualLayout>
          <c:xMode val="edge"/>
          <c:yMode val="edge"/>
          <c:x val="0.3579095422855923"/>
          <c:y val="1.6836195965366927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3.9426858467579179E-2"/>
          <c:y val="0.10972294735949012"/>
          <c:w val="0.88922445947687967"/>
          <c:h val="0.73404621292750294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Dáta!$F$2:$F$51</c:f>
              <c:numCache>
                <c:formatCode>General</c:formatCode>
                <c:ptCount val="50"/>
                <c:pt idx="0">
                  <c:v>175</c:v>
                </c:pt>
                <c:pt idx="1">
                  <c:v>171</c:v>
                </c:pt>
                <c:pt idx="2">
                  <c:v>163</c:v>
                </c:pt>
                <c:pt idx="3">
                  <c:v>175</c:v>
                </c:pt>
                <c:pt idx="4">
                  <c:v>185</c:v>
                </c:pt>
                <c:pt idx="5">
                  <c:v>185</c:v>
                </c:pt>
                <c:pt idx="6">
                  <c:v>185</c:v>
                </c:pt>
                <c:pt idx="7">
                  <c:v>166</c:v>
                </c:pt>
                <c:pt idx="8">
                  <c:v>164</c:v>
                </c:pt>
                <c:pt idx="9">
                  <c:v>164</c:v>
                </c:pt>
                <c:pt idx="10">
                  <c:v>178</c:v>
                </c:pt>
                <c:pt idx="11">
                  <c:v>180</c:v>
                </c:pt>
                <c:pt idx="12">
                  <c:v>170</c:v>
                </c:pt>
                <c:pt idx="13">
                  <c:v>168</c:v>
                </c:pt>
                <c:pt idx="14">
                  <c:v>176</c:v>
                </c:pt>
                <c:pt idx="15">
                  <c:v>174</c:v>
                </c:pt>
                <c:pt idx="16">
                  <c:v>175</c:v>
                </c:pt>
                <c:pt idx="17">
                  <c:v>185</c:v>
                </c:pt>
                <c:pt idx="18">
                  <c:v>165</c:v>
                </c:pt>
                <c:pt idx="19">
                  <c:v>167</c:v>
                </c:pt>
                <c:pt idx="20">
                  <c:v>175</c:v>
                </c:pt>
                <c:pt idx="21">
                  <c:v>163</c:v>
                </c:pt>
                <c:pt idx="22">
                  <c:v>172</c:v>
                </c:pt>
                <c:pt idx="23">
                  <c:v>180</c:v>
                </c:pt>
                <c:pt idx="24">
                  <c:v>185</c:v>
                </c:pt>
                <c:pt idx="25">
                  <c:v>176</c:v>
                </c:pt>
                <c:pt idx="26">
                  <c:v>166</c:v>
                </c:pt>
                <c:pt idx="27">
                  <c:v>188</c:v>
                </c:pt>
                <c:pt idx="28">
                  <c:v>157</c:v>
                </c:pt>
                <c:pt idx="29">
                  <c:v>178</c:v>
                </c:pt>
                <c:pt idx="30">
                  <c:v>170</c:v>
                </c:pt>
                <c:pt idx="31">
                  <c:v>167</c:v>
                </c:pt>
                <c:pt idx="32">
                  <c:v>169</c:v>
                </c:pt>
                <c:pt idx="33">
                  <c:v>177</c:v>
                </c:pt>
                <c:pt idx="34">
                  <c:v>171</c:v>
                </c:pt>
                <c:pt idx="35">
                  <c:v>172</c:v>
                </c:pt>
                <c:pt idx="36">
                  <c:v>185</c:v>
                </c:pt>
                <c:pt idx="37">
                  <c:v>173</c:v>
                </c:pt>
                <c:pt idx="38">
                  <c:v>178</c:v>
                </c:pt>
                <c:pt idx="39">
                  <c:v>177</c:v>
                </c:pt>
                <c:pt idx="40">
                  <c:v>170</c:v>
                </c:pt>
                <c:pt idx="41">
                  <c:v>167</c:v>
                </c:pt>
                <c:pt idx="42">
                  <c:v>173</c:v>
                </c:pt>
                <c:pt idx="43">
                  <c:v>190</c:v>
                </c:pt>
                <c:pt idx="44">
                  <c:v>182</c:v>
                </c:pt>
                <c:pt idx="45">
                  <c:v>172</c:v>
                </c:pt>
                <c:pt idx="46">
                  <c:v>191</c:v>
                </c:pt>
                <c:pt idx="47">
                  <c:v>182</c:v>
                </c:pt>
                <c:pt idx="48">
                  <c:v>170</c:v>
                </c:pt>
                <c:pt idx="49">
                  <c:v>194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5"/>
        <c:axId val="-1318422544"/>
        <c:axId val="-1318421456"/>
      </c:barChart>
      <c:catAx>
        <c:axId val="-1318422544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-1318421456"/>
        <c:crosses val="autoZero"/>
        <c:auto val="1"/>
        <c:lblAlgn val="ctr"/>
        <c:lblOffset val="100"/>
        <c:noMultiLvlLbl val="0"/>
      </c:catAx>
      <c:valAx>
        <c:axId val="-1318421456"/>
        <c:scaling>
          <c:orientation val="minMax"/>
          <c:max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-13184225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sk-SK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868085933702729E-2"/>
          <c:y val="1.6758422461694893E-2"/>
          <c:w val="0.94140043258481576"/>
          <c:h val="0.82089071430765126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Výška!$A$5:$A$54</c:f>
              <c:numCache>
                <c:formatCode>General</c:formatCode>
                <c:ptCount val="50"/>
                <c:pt idx="0">
                  <c:v>157</c:v>
                </c:pt>
                <c:pt idx="1">
                  <c:v>163</c:v>
                </c:pt>
                <c:pt idx="2">
                  <c:v>163</c:v>
                </c:pt>
                <c:pt idx="3">
                  <c:v>164</c:v>
                </c:pt>
                <c:pt idx="4">
                  <c:v>164</c:v>
                </c:pt>
                <c:pt idx="5">
                  <c:v>165</c:v>
                </c:pt>
                <c:pt idx="6">
                  <c:v>166</c:v>
                </c:pt>
                <c:pt idx="7">
                  <c:v>166</c:v>
                </c:pt>
                <c:pt idx="8">
                  <c:v>167</c:v>
                </c:pt>
                <c:pt idx="9">
                  <c:v>167</c:v>
                </c:pt>
                <c:pt idx="10">
                  <c:v>167</c:v>
                </c:pt>
                <c:pt idx="11">
                  <c:v>168</c:v>
                </c:pt>
                <c:pt idx="12">
                  <c:v>169</c:v>
                </c:pt>
                <c:pt idx="13">
                  <c:v>170</c:v>
                </c:pt>
                <c:pt idx="14">
                  <c:v>170</c:v>
                </c:pt>
                <c:pt idx="15">
                  <c:v>170</c:v>
                </c:pt>
                <c:pt idx="16">
                  <c:v>170</c:v>
                </c:pt>
                <c:pt idx="17">
                  <c:v>171</c:v>
                </c:pt>
                <c:pt idx="18">
                  <c:v>171</c:v>
                </c:pt>
                <c:pt idx="19">
                  <c:v>172</c:v>
                </c:pt>
                <c:pt idx="20">
                  <c:v>172</c:v>
                </c:pt>
                <c:pt idx="21">
                  <c:v>172</c:v>
                </c:pt>
                <c:pt idx="22">
                  <c:v>173</c:v>
                </c:pt>
                <c:pt idx="23">
                  <c:v>173</c:v>
                </c:pt>
                <c:pt idx="24">
                  <c:v>174</c:v>
                </c:pt>
                <c:pt idx="25">
                  <c:v>175</c:v>
                </c:pt>
                <c:pt idx="26">
                  <c:v>175</c:v>
                </c:pt>
                <c:pt idx="27">
                  <c:v>175</c:v>
                </c:pt>
                <c:pt idx="28">
                  <c:v>175</c:v>
                </c:pt>
                <c:pt idx="29">
                  <c:v>176</c:v>
                </c:pt>
                <c:pt idx="30">
                  <c:v>176</c:v>
                </c:pt>
                <c:pt idx="31">
                  <c:v>177</c:v>
                </c:pt>
                <c:pt idx="32">
                  <c:v>177</c:v>
                </c:pt>
                <c:pt idx="33">
                  <c:v>178</c:v>
                </c:pt>
                <c:pt idx="34">
                  <c:v>178</c:v>
                </c:pt>
                <c:pt idx="35">
                  <c:v>178</c:v>
                </c:pt>
                <c:pt idx="36">
                  <c:v>180</c:v>
                </c:pt>
                <c:pt idx="37">
                  <c:v>180</c:v>
                </c:pt>
                <c:pt idx="38">
                  <c:v>182</c:v>
                </c:pt>
                <c:pt idx="39">
                  <c:v>182</c:v>
                </c:pt>
                <c:pt idx="40">
                  <c:v>185</c:v>
                </c:pt>
                <c:pt idx="41">
                  <c:v>185</c:v>
                </c:pt>
                <c:pt idx="42">
                  <c:v>185</c:v>
                </c:pt>
                <c:pt idx="43">
                  <c:v>185</c:v>
                </c:pt>
                <c:pt idx="44">
                  <c:v>185</c:v>
                </c:pt>
                <c:pt idx="45">
                  <c:v>185</c:v>
                </c:pt>
                <c:pt idx="46">
                  <c:v>188</c:v>
                </c:pt>
                <c:pt idx="47">
                  <c:v>190</c:v>
                </c:pt>
                <c:pt idx="48">
                  <c:v>191</c:v>
                </c:pt>
                <c:pt idx="49">
                  <c:v>194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541734304"/>
        <c:axId val="-1541902112"/>
      </c:barChart>
      <c:catAx>
        <c:axId val="-1541734304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-1541902112"/>
        <c:crosses val="autoZero"/>
        <c:auto val="1"/>
        <c:lblAlgn val="ctr"/>
        <c:lblOffset val="100"/>
        <c:noMultiLvlLbl val="0"/>
      </c:catAx>
      <c:valAx>
        <c:axId val="-1541902112"/>
        <c:scaling>
          <c:orientation val="minMax"/>
          <c:max val="200"/>
          <c:min val="1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-15417343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sk-SK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4060873146531"/>
          <c:y val="4.7240844767248082E-2"/>
          <c:w val="0.86783581285581068"/>
          <c:h val="0.73400134360071101"/>
        </c:manualLayout>
      </c:layout>
      <c:barChart>
        <c:barDir val="col"/>
        <c:grouping val="clustered"/>
        <c:varyColors val="0"/>
        <c:ser>
          <c:idx val="0"/>
          <c:order val="0"/>
          <c:tx>
            <c:v>Výška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Výška!$M$4:$M$41</c:f>
              <c:numCache>
                <c:formatCode>General</c:formatCode>
                <c:ptCount val="38"/>
                <c:pt idx="0">
                  <c:v>157</c:v>
                </c:pt>
                <c:pt idx="1">
                  <c:v>158</c:v>
                </c:pt>
                <c:pt idx="2">
                  <c:v>159</c:v>
                </c:pt>
                <c:pt idx="3">
                  <c:v>160</c:v>
                </c:pt>
                <c:pt idx="4">
                  <c:v>161</c:v>
                </c:pt>
                <c:pt idx="5">
                  <c:v>162</c:v>
                </c:pt>
                <c:pt idx="6">
                  <c:v>163</c:v>
                </c:pt>
                <c:pt idx="7">
                  <c:v>164</c:v>
                </c:pt>
                <c:pt idx="8">
                  <c:v>165</c:v>
                </c:pt>
                <c:pt idx="9">
                  <c:v>166</c:v>
                </c:pt>
                <c:pt idx="10">
                  <c:v>167</c:v>
                </c:pt>
                <c:pt idx="11">
                  <c:v>168</c:v>
                </c:pt>
                <c:pt idx="12">
                  <c:v>169</c:v>
                </c:pt>
                <c:pt idx="13">
                  <c:v>170</c:v>
                </c:pt>
                <c:pt idx="14">
                  <c:v>171</c:v>
                </c:pt>
                <c:pt idx="15">
                  <c:v>172</c:v>
                </c:pt>
                <c:pt idx="16">
                  <c:v>173</c:v>
                </c:pt>
                <c:pt idx="17">
                  <c:v>174</c:v>
                </c:pt>
                <c:pt idx="18">
                  <c:v>175</c:v>
                </c:pt>
                <c:pt idx="19">
                  <c:v>176</c:v>
                </c:pt>
                <c:pt idx="20">
                  <c:v>177</c:v>
                </c:pt>
                <c:pt idx="21">
                  <c:v>178</c:v>
                </c:pt>
                <c:pt idx="22">
                  <c:v>179</c:v>
                </c:pt>
                <c:pt idx="23">
                  <c:v>180</c:v>
                </c:pt>
                <c:pt idx="24">
                  <c:v>181</c:v>
                </c:pt>
                <c:pt idx="25">
                  <c:v>182</c:v>
                </c:pt>
                <c:pt idx="26">
                  <c:v>183</c:v>
                </c:pt>
                <c:pt idx="27">
                  <c:v>184</c:v>
                </c:pt>
                <c:pt idx="28">
                  <c:v>185</c:v>
                </c:pt>
                <c:pt idx="29">
                  <c:v>186</c:v>
                </c:pt>
                <c:pt idx="30">
                  <c:v>187</c:v>
                </c:pt>
                <c:pt idx="31">
                  <c:v>188</c:v>
                </c:pt>
                <c:pt idx="32">
                  <c:v>189</c:v>
                </c:pt>
                <c:pt idx="33">
                  <c:v>190</c:v>
                </c:pt>
                <c:pt idx="34">
                  <c:v>191</c:v>
                </c:pt>
                <c:pt idx="35">
                  <c:v>192</c:v>
                </c:pt>
                <c:pt idx="36">
                  <c:v>193</c:v>
                </c:pt>
                <c:pt idx="37">
                  <c:v>194</c:v>
                </c:pt>
              </c:numCache>
            </c:numRef>
          </c:cat>
          <c:val>
            <c:numRef>
              <c:f>Výška!$N$4:$N$41</c:f>
              <c:numCache>
                <c:formatCode>General</c:formatCode>
                <c:ptCount val="38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  <c:pt idx="13">
                  <c:v>4</c:v>
                </c:pt>
                <c:pt idx="14">
                  <c:v>2</c:v>
                </c:pt>
                <c:pt idx="15">
                  <c:v>3</c:v>
                </c:pt>
                <c:pt idx="16">
                  <c:v>2</c:v>
                </c:pt>
                <c:pt idx="17">
                  <c:v>1</c:v>
                </c:pt>
                <c:pt idx="18">
                  <c:v>4</c:v>
                </c:pt>
                <c:pt idx="19">
                  <c:v>2</c:v>
                </c:pt>
                <c:pt idx="20">
                  <c:v>2</c:v>
                </c:pt>
                <c:pt idx="21">
                  <c:v>3</c:v>
                </c:pt>
                <c:pt idx="22">
                  <c:v>0</c:v>
                </c:pt>
                <c:pt idx="23">
                  <c:v>2</c:v>
                </c:pt>
                <c:pt idx="24">
                  <c:v>0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6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1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64846032"/>
        <c:axId val="-1264857456"/>
      </c:barChart>
      <c:catAx>
        <c:axId val="-1264846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k-SK" sz="1800" dirty="0" smtClean="0"/>
                  <a:t>Výška žiakov v cm</a:t>
                </a:r>
                <a:endParaRPr lang="sk-SK" sz="1800" dirty="0"/>
              </a:p>
            </c:rich>
          </c:tx>
          <c:layout>
            <c:manualLayout>
              <c:xMode val="edge"/>
              <c:yMode val="edge"/>
              <c:x val="0.45556470156514595"/>
              <c:y val="0.905518310465503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k-S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-1264857456"/>
        <c:crosses val="autoZero"/>
        <c:auto val="1"/>
        <c:lblAlgn val="ctr"/>
        <c:lblOffset val="100"/>
        <c:noMultiLvlLbl val="0"/>
      </c:catAx>
      <c:valAx>
        <c:axId val="-126485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k-SK" sz="1800" dirty="0" smtClean="0"/>
                  <a:t>Počet</a:t>
                </a:r>
                <a:endParaRPr lang="sk-SK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k-S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-1264846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k-SK" sz="2000" dirty="0" smtClean="0"/>
              <a:t>Výška </a:t>
            </a:r>
            <a:r>
              <a:rPr lang="sk-SK" sz="2000" dirty="0" smtClean="0"/>
              <a:t>maturantov v cm</a:t>
            </a:r>
            <a:endParaRPr lang="sk-SK" sz="2000" dirty="0"/>
          </a:p>
        </c:rich>
      </c:tx>
      <c:layout>
        <c:manualLayout>
          <c:xMode val="edge"/>
          <c:yMode val="edge"/>
          <c:x val="0.34618266815669713"/>
          <c:y val="1.9146535158644925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Triedenie!$A$6:$A$13</c:f>
              <c:strCache>
                <c:ptCount val="8"/>
                <c:pt idx="0">
                  <c:v>&lt;155,160)</c:v>
                </c:pt>
                <c:pt idx="1">
                  <c:v>&lt;160,165)</c:v>
                </c:pt>
                <c:pt idx="2">
                  <c:v>&lt;165,170)</c:v>
                </c:pt>
                <c:pt idx="3">
                  <c:v>&lt;170,175)</c:v>
                </c:pt>
                <c:pt idx="4">
                  <c:v>&lt;175,180)</c:v>
                </c:pt>
                <c:pt idx="5">
                  <c:v>&lt;180,185)</c:v>
                </c:pt>
                <c:pt idx="6">
                  <c:v>&lt;185,190)</c:v>
                </c:pt>
                <c:pt idx="7">
                  <c:v>&lt;190,195)</c:v>
                </c:pt>
              </c:strCache>
            </c:strRef>
          </c:cat>
          <c:val>
            <c:numRef>
              <c:f>Triedenie!$E$6:$E$13</c:f>
              <c:numCache>
                <c:formatCode>General</c:formatCode>
                <c:ptCount val="8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11</c:v>
                </c:pt>
                <c:pt idx="5">
                  <c:v>4</c:v>
                </c:pt>
                <c:pt idx="6">
                  <c:v>7</c:v>
                </c:pt>
                <c:pt idx="7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-27"/>
        <c:axId val="-1264846576"/>
        <c:axId val="-1264844400"/>
      </c:barChart>
      <c:catAx>
        <c:axId val="-126484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-1264844400"/>
        <c:crosses val="autoZero"/>
        <c:auto val="1"/>
        <c:lblAlgn val="ctr"/>
        <c:lblOffset val="100"/>
        <c:noMultiLvlLbl val="0"/>
      </c:catAx>
      <c:valAx>
        <c:axId val="-126484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-12648465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sk-SK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k-SK" sz="2000" dirty="0" smtClean="0"/>
              <a:t>Výška </a:t>
            </a:r>
            <a:r>
              <a:rPr lang="sk-SK" sz="2000" dirty="0" smtClean="0"/>
              <a:t>maturantov v cm</a:t>
            </a:r>
            <a:endParaRPr lang="sk-SK" sz="2000" dirty="0"/>
          </a:p>
        </c:rich>
      </c:tx>
      <c:layout>
        <c:manualLayout>
          <c:xMode val="edge"/>
          <c:yMode val="edge"/>
          <c:x val="0.3679551861572859"/>
          <c:y val="1.619361339188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>
        <c:manualLayout>
          <c:layoutTarget val="inner"/>
          <c:xMode val="edge"/>
          <c:yMode val="edge"/>
          <c:x val="6.479683095168659E-2"/>
          <c:y val="0.14639220414489462"/>
          <c:w val="0.90915078885342604"/>
          <c:h val="0.6227375009334117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Triedenie!$F$6:$F$13</c:f>
              <c:numCache>
                <c:formatCode>General</c:formatCode>
                <c:ptCount val="8"/>
                <c:pt idx="0">
                  <c:v>157</c:v>
                </c:pt>
                <c:pt idx="1">
                  <c:v>162</c:v>
                </c:pt>
                <c:pt idx="2">
                  <c:v>167</c:v>
                </c:pt>
                <c:pt idx="3">
                  <c:v>172</c:v>
                </c:pt>
                <c:pt idx="4">
                  <c:v>177</c:v>
                </c:pt>
                <c:pt idx="5">
                  <c:v>182</c:v>
                </c:pt>
                <c:pt idx="6">
                  <c:v>187</c:v>
                </c:pt>
                <c:pt idx="7">
                  <c:v>192</c:v>
                </c:pt>
              </c:numCache>
            </c:numRef>
          </c:cat>
          <c:val>
            <c:numRef>
              <c:f>Triedenie!$E$6:$E$13</c:f>
              <c:numCache>
                <c:formatCode>General</c:formatCode>
                <c:ptCount val="8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11</c:v>
                </c:pt>
                <c:pt idx="5">
                  <c:v>4</c:v>
                </c:pt>
                <c:pt idx="6">
                  <c:v>7</c:v>
                </c:pt>
                <c:pt idx="7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"/>
        <c:overlap val="-27"/>
        <c:axId val="-1264845488"/>
        <c:axId val="-1264847664"/>
      </c:barChart>
      <c:catAx>
        <c:axId val="-126484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-1264847664"/>
        <c:crosses val="autoZero"/>
        <c:auto val="1"/>
        <c:lblAlgn val="ctr"/>
        <c:lblOffset val="100"/>
        <c:noMultiLvlLbl val="0"/>
      </c:catAx>
      <c:valAx>
        <c:axId val="-126484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-1264845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85CF-CD42-4E45-B03E-50A7507A0B44}" type="datetimeFigureOut">
              <a:rPr lang="sk-SK" smtClean="0"/>
              <a:t>15.09.2016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35DA-8EAF-456B-9817-4EF306FF3056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27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85CF-CD42-4E45-B03E-50A7507A0B44}" type="datetimeFigureOut">
              <a:rPr lang="sk-SK" smtClean="0"/>
              <a:t>15.09.2016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35DA-8EAF-456B-9817-4EF306FF30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688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85CF-CD42-4E45-B03E-50A7507A0B44}" type="datetimeFigureOut">
              <a:rPr lang="sk-SK" smtClean="0"/>
              <a:t>15.09.2016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35DA-8EAF-456B-9817-4EF306FF30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732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85CF-CD42-4E45-B03E-50A7507A0B44}" type="datetimeFigureOut">
              <a:rPr lang="sk-SK" smtClean="0"/>
              <a:t>15.09.2016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35DA-8EAF-456B-9817-4EF306FF30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951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85CF-CD42-4E45-B03E-50A7507A0B44}" type="datetimeFigureOut">
              <a:rPr lang="sk-SK" smtClean="0"/>
              <a:t>15.09.2016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35DA-8EAF-456B-9817-4EF306FF3056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66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85CF-CD42-4E45-B03E-50A7507A0B44}" type="datetimeFigureOut">
              <a:rPr lang="sk-SK" smtClean="0"/>
              <a:t>15.09.2016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35DA-8EAF-456B-9817-4EF306FF30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283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85CF-CD42-4E45-B03E-50A7507A0B44}" type="datetimeFigureOut">
              <a:rPr lang="sk-SK" smtClean="0"/>
              <a:t>15.09.2016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35DA-8EAF-456B-9817-4EF306FF30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49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85CF-CD42-4E45-B03E-50A7507A0B44}" type="datetimeFigureOut">
              <a:rPr lang="sk-SK" smtClean="0"/>
              <a:t>15.09.2016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35DA-8EAF-456B-9817-4EF306FF30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045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85CF-CD42-4E45-B03E-50A7507A0B44}" type="datetimeFigureOut">
              <a:rPr lang="sk-SK" smtClean="0"/>
              <a:t>15.09.2016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35DA-8EAF-456B-9817-4EF306FF30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64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A5F85CF-CD42-4E45-B03E-50A7507A0B44}" type="datetimeFigureOut">
              <a:rPr lang="sk-SK" smtClean="0"/>
              <a:t>15.09.2016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5935DA-8EAF-456B-9817-4EF306FF30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946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85CF-CD42-4E45-B03E-50A7507A0B44}" type="datetimeFigureOut">
              <a:rPr lang="sk-SK" smtClean="0"/>
              <a:t>15.09.2016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35DA-8EAF-456B-9817-4EF306FF30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032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5F85CF-CD42-4E45-B03E-50A7507A0B44}" type="datetimeFigureOut">
              <a:rPr lang="sk-SK" smtClean="0"/>
              <a:t>15.09.2016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5935DA-8EAF-456B-9817-4EF306FF3056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2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Triedenie štatistického súboru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Štatistika 3. hodina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07504" y="6488668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/>
              <a:t>Mgr. Martin Janček, Gymnázium sv. Andreja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13131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Triedne rozdelenie početností</a:t>
            </a:r>
            <a:endParaRPr lang="sk-SK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322146"/>
              </p:ext>
            </p:extLst>
          </p:nvPr>
        </p:nvGraphicFramePr>
        <p:xfrm>
          <a:off x="2051720" y="1844824"/>
          <a:ext cx="5039816" cy="3907895"/>
        </p:xfrm>
        <a:graphic>
          <a:graphicData uri="http://schemas.openxmlformats.org/drawingml/2006/table">
            <a:tbl>
              <a:tblPr/>
              <a:tblGrid>
                <a:gridCol w="2376263"/>
                <a:gridCol w="72008"/>
                <a:gridCol w="72008"/>
                <a:gridCol w="72008"/>
                <a:gridCol w="2447529"/>
              </a:tblGrid>
              <a:tr h="522059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sk-S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interval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počet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&lt;155,160)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&lt;160,165)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&lt;165,170)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&lt;170,175)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&lt;175,180)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&lt;180,185)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&lt;185,190)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sk-SK" sz="2400" b="1" i="0" u="none" strike="noStrike" dirty="0" smtClean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190,195)</a:t>
                      </a:r>
                      <a:endParaRPr lang="sk-SK" sz="2400" b="1" i="0" u="none" strike="noStrike" dirty="0">
                        <a:solidFill>
                          <a:srgbClr val="C6591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 smtClean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sk-SK" sz="2400" b="1" i="0" u="none" strike="noStrike" dirty="0">
                        <a:solidFill>
                          <a:srgbClr val="C6591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7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Triedne rozdelenie početnosti graficky</a:t>
            </a:r>
          </a:p>
        </p:txBody>
      </p:sp>
      <p:graphicFrame>
        <p:nvGraphicFramePr>
          <p:cNvPr id="4" name="Graf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0856930"/>
              </p:ext>
            </p:extLst>
          </p:nvPr>
        </p:nvGraphicFramePr>
        <p:xfrm>
          <a:off x="822960" y="2348880"/>
          <a:ext cx="7344816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BlokTextu 6"/>
          <p:cNvSpPr txBox="1"/>
          <p:nvPr/>
        </p:nvSpPr>
        <p:spPr>
          <a:xfrm>
            <a:off x="3164789" y="1858454"/>
            <a:ext cx="286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Na vodorovnej </a:t>
            </a:r>
            <a:r>
              <a:rPr lang="sk-SK" dirty="0"/>
              <a:t>osi je </a:t>
            </a:r>
            <a:r>
              <a:rPr lang="sk-SK" dirty="0" smtClean="0"/>
              <a:t>interval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5133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Reprezentant triedy</a:t>
            </a:r>
            <a:endParaRPr lang="sk-SK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033765"/>
              </p:ext>
            </p:extLst>
          </p:nvPr>
        </p:nvGraphicFramePr>
        <p:xfrm>
          <a:off x="2267744" y="3146003"/>
          <a:ext cx="4392489" cy="2678550"/>
        </p:xfrm>
        <a:graphic>
          <a:graphicData uri="http://schemas.openxmlformats.org/drawingml/2006/table">
            <a:tbl>
              <a:tblPr/>
              <a:tblGrid>
                <a:gridCol w="1443460"/>
                <a:gridCol w="62759"/>
                <a:gridCol w="1317941"/>
                <a:gridCol w="62759"/>
                <a:gridCol w="1505570"/>
              </a:tblGrid>
              <a:tr h="407790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interval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reprezentant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počet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183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&lt;155,160)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157</a:t>
                      </a:r>
                      <a:endParaRPr lang="sk-SK" sz="18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 sz="180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47183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&lt;160,165)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162</a:t>
                      </a:r>
                      <a:endParaRPr lang="sk-SK" sz="18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 sz="180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47183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&lt;165,170)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167</a:t>
                      </a:r>
                      <a:endParaRPr lang="sk-SK" sz="18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 sz="180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47183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&lt;170,175)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172</a:t>
                      </a:r>
                      <a:endParaRPr lang="sk-SK" sz="18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 sz="180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47183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&lt;175,180)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177</a:t>
                      </a:r>
                      <a:endParaRPr lang="sk-SK" sz="18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 sz="1800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47183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&lt;180,185)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182</a:t>
                      </a:r>
                      <a:endParaRPr lang="sk-SK" sz="18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 sz="180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47183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&lt;185,190)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187</a:t>
                      </a:r>
                      <a:endParaRPr lang="sk-SK" sz="18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 sz="180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47183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&lt;190,195)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192</a:t>
                      </a:r>
                      <a:endParaRPr lang="sk-SK" sz="18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 sz="180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 dirty="0" smtClean="0">
                          <a:solidFill>
                            <a:srgbClr val="C65911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sk-SK" sz="1800" b="1" i="0" u="none" strike="noStrike" dirty="0">
                        <a:solidFill>
                          <a:srgbClr val="C6591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9592" y="1700808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 každom intervale zvolíme hodnotu, ktorá bude zastupovať daný interval (napr. stred intervalu).</a:t>
            </a:r>
          </a:p>
          <a:p>
            <a:r>
              <a:rPr lang="sk-SK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Táto hodnota sa nazýva </a:t>
            </a:r>
            <a:r>
              <a:rPr lang="sk-SK" sz="2400" b="1" dirty="0" smtClean="0">
                <a:solidFill>
                  <a:srgbClr val="FF0000"/>
                </a:solidFill>
                <a:latin typeface="+mj-lt"/>
              </a:rPr>
              <a:t>reprezentant</a:t>
            </a:r>
            <a:r>
              <a:rPr lang="sk-SK" sz="2400" dirty="0" smtClean="0">
                <a:solidFill>
                  <a:schemeClr val="accent6"/>
                </a:solidFill>
                <a:latin typeface="+mj-lt"/>
              </a:rPr>
              <a:t>.</a:t>
            </a:r>
          </a:p>
          <a:p>
            <a:endParaRPr lang="sk-SK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141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Triedne rozdelenie početnosti graficky</a:t>
            </a: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472285"/>
              </p:ext>
            </p:extLst>
          </p:nvPr>
        </p:nvGraphicFramePr>
        <p:xfrm>
          <a:off x="457200" y="2204864"/>
          <a:ext cx="8229600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BlokTextu 2"/>
          <p:cNvSpPr txBox="1"/>
          <p:nvPr/>
        </p:nvSpPr>
        <p:spPr>
          <a:xfrm>
            <a:off x="2036865" y="1835532"/>
            <a:ext cx="507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Predošlý graf, ale na vodorovnej osi je </a:t>
            </a:r>
            <a:r>
              <a:rPr lang="sk-SK" dirty="0" smtClean="0"/>
              <a:t>reprezentant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43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Žiakov maturitných ročníkov sme sa opýtali na ich výšku. Získali sme tieto výsledky: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175, 171, 163, 175, 185, 185, 185, 166, 164, 164, 178, 180, 170, 168, 176, 174, 175, 185, 165, 167, 175, 163, 172, 180, 185, 176, 166, 188, 157, 178, 170, 167, 169, 177, 171, 172, 185, 173, 178, 177, 170, 167, 173, 190, 182, 172, 191, 182, 170, 194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Aké informácie môžeme zistiť z tohto súboru?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0744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Výška maturantov</a:t>
            </a:r>
            <a:endParaRPr lang="sk-SK" dirty="0"/>
          </a:p>
        </p:txBody>
      </p:sp>
      <p:graphicFrame>
        <p:nvGraphicFramePr>
          <p:cNvPr id="4" name="Graf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518798"/>
              </p:ext>
            </p:extLst>
          </p:nvPr>
        </p:nvGraphicFramePr>
        <p:xfrm>
          <a:off x="755576" y="1772816"/>
          <a:ext cx="7571184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613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Usporiadame hodnoty podľa veľkosti</a:t>
            </a:r>
            <a:endParaRPr lang="sk-SK" dirty="0"/>
          </a:p>
        </p:txBody>
      </p:sp>
      <p:graphicFrame>
        <p:nvGraphicFramePr>
          <p:cNvPr id="4" name="Graf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957037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46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Rozdelenie absolútnej početnosti</a:t>
            </a:r>
            <a:endParaRPr lang="sk-SK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333268"/>
              </p:ext>
            </p:extLst>
          </p:nvPr>
        </p:nvGraphicFramePr>
        <p:xfrm>
          <a:off x="1115615" y="1844823"/>
          <a:ext cx="7056786" cy="4426720"/>
        </p:xfrm>
        <a:graphic>
          <a:graphicData uri="http://schemas.openxmlformats.org/drawingml/2006/table">
            <a:tbl>
              <a:tblPr/>
              <a:tblGrid>
                <a:gridCol w="1202166"/>
                <a:gridCol w="869364"/>
                <a:gridCol w="407515"/>
                <a:gridCol w="1202166"/>
                <a:gridCol w="869364"/>
                <a:gridCol w="434681"/>
                <a:gridCol w="1202166"/>
                <a:gridCol w="869364"/>
              </a:tblGrid>
              <a:tr h="330433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hodnota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početnosť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hodnota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početnosť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hodnota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početnosť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699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699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699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699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699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699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699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699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699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699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699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273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85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19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Graf rozloženia absolútnych početností</a:t>
            </a:r>
            <a:endParaRPr lang="sk-SK" dirty="0"/>
          </a:p>
        </p:txBody>
      </p:sp>
      <p:graphicFrame>
        <p:nvGraphicFramePr>
          <p:cNvPr id="10" name="Graf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555393"/>
              </p:ext>
            </p:extLst>
          </p:nvPr>
        </p:nvGraphicFramePr>
        <p:xfrm>
          <a:off x="1043608" y="1700808"/>
          <a:ext cx="7128792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69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Údaje sprehľadníme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 súbore je veľa </a:t>
            </a:r>
            <a:r>
              <a:rPr lang="sk-SK" b="1" dirty="0" smtClean="0"/>
              <a:t>rôznych hodnôt</a:t>
            </a:r>
            <a:r>
              <a:rPr lang="sk-SK" dirty="0" smtClean="0"/>
              <a:t> štatistického </a:t>
            </a:r>
            <a:r>
              <a:rPr lang="sk-SK" b="1" dirty="0" smtClean="0"/>
              <a:t>znaku</a:t>
            </a:r>
            <a:r>
              <a:rPr lang="sk-SK" dirty="0" smtClean="0"/>
              <a:t> (výška maturanta) – súbor je neprehľadný</a:t>
            </a:r>
            <a:br>
              <a:rPr lang="sk-SK" dirty="0" smtClean="0"/>
            </a:br>
            <a:endParaRPr lang="sk-SK" dirty="0" smtClean="0"/>
          </a:p>
          <a:p>
            <a:r>
              <a:rPr lang="sk-SK" dirty="0" smtClean="0"/>
              <a:t>Informácia o súbore bude prehľadnejšia, ak použijeme </a:t>
            </a:r>
            <a:r>
              <a:rPr lang="sk-SK" b="1" dirty="0" smtClean="0">
                <a:solidFill>
                  <a:srgbClr val="FF0000"/>
                </a:solidFill>
              </a:rPr>
              <a:t>triedenie</a:t>
            </a:r>
            <a:r>
              <a:rPr lang="sk-SK" dirty="0" smtClean="0"/>
              <a:t>.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0002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Triedenie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sk-SK" sz="2400" dirty="0" smtClean="0">
                <a:latin typeface="Arial Black" panose="020B0A04020102020204" pitchFamily="34" charset="0"/>
              </a:rPr>
              <a:t>Pri veľkom počte hodnôt štatistického znaku rozdelíme údaje na menší počet skupín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smtClean="0"/>
              <a:t>Nájdeme interval, v ktorom ležia všetky hodnoty nášho súboru. (Zistíme max. a min. hodnotu)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smtClean="0"/>
              <a:t>Tento interval rozdelíme na konečný počet menších (rovnako širokých) intervalov – </a:t>
            </a:r>
            <a:r>
              <a:rPr lang="sk-SK" b="1" dirty="0" smtClean="0">
                <a:solidFill>
                  <a:srgbClr val="FF0000"/>
                </a:solidFill>
              </a:rPr>
              <a:t>triedne intervaly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smtClean="0"/>
              <a:t>Zistíme počet prvkov súboru v jednotlivých triedach – </a:t>
            </a:r>
            <a:r>
              <a:rPr lang="sk-SK" b="1" dirty="0" smtClean="0">
                <a:solidFill>
                  <a:srgbClr val="FF0000"/>
                </a:solidFill>
              </a:rPr>
              <a:t>absolútnu početnosť triedy</a:t>
            </a:r>
            <a:endParaRPr lang="sk-SK" b="1" dirty="0"/>
          </a:p>
          <a:p>
            <a:pPr marL="457200" indent="-457200">
              <a:buFont typeface="+mj-lt"/>
              <a:buAutoNum type="arabicPeriod"/>
            </a:pPr>
            <a:r>
              <a:rPr lang="sk-SK" dirty="0" smtClean="0"/>
              <a:t>Okrem tohto čísla sa používa aj </a:t>
            </a:r>
            <a:r>
              <a:rPr lang="sk-SK" b="1" dirty="0" smtClean="0">
                <a:solidFill>
                  <a:srgbClr val="FF0000"/>
                </a:solidFill>
              </a:rPr>
              <a:t>relatívna</a:t>
            </a:r>
            <a:r>
              <a:rPr lang="sk-SK" dirty="0" smtClean="0"/>
              <a:t> </a:t>
            </a:r>
            <a:r>
              <a:rPr lang="sk-SK" b="1" dirty="0" smtClean="0">
                <a:solidFill>
                  <a:srgbClr val="FF0000"/>
                </a:solidFill>
              </a:rPr>
              <a:t>početnosť triedy</a:t>
            </a:r>
            <a:endParaRPr lang="sk-SK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32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Triedne absolútne </a:t>
            </a:r>
            <a:r>
              <a:rPr lang="sk-SK" dirty="0" smtClean="0"/>
              <a:t>početnosti</a:t>
            </a:r>
            <a:endParaRPr lang="sk-SK" dirty="0"/>
          </a:p>
        </p:txBody>
      </p:sp>
      <p:graphicFrame>
        <p:nvGraphicFramePr>
          <p:cNvPr id="9" name="Tabuľ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878650"/>
              </p:ext>
            </p:extLst>
          </p:nvPr>
        </p:nvGraphicFramePr>
        <p:xfrm>
          <a:off x="1009650" y="1844823"/>
          <a:ext cx="7124700" cy="403479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2667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34326"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hodnota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v intervale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hodnota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v intervale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hodnota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v intervale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07"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F0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9E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F0"/>
                    </a:solidFill>
                  </a:tcPr>
                </a:tc>
              </a:tr>
              <a:tr h="271007"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9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271007"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71007"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F0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271007"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271007"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271007"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271007"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sk-SK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sk-SK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F0"/>
                    </a:solidFill>
                  </a:tcPr>
                </a:tc>
              </a:tr>
              <a:tr h="271007"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271007"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271007"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9E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FE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271007"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9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271007"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6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9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BlokTextu 9"/>
          <p:cNvSpPr txBox="1"/>
          <p:nvPr/>
        </p:nvSpPr>
        <p:spPr>
          <a:xfrm>
            <a:off x="2411760" y="5879613"/>
            <a:ext cx="4959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Vytvoríme intervaly so šírkou 5 cm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64978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a">
  <a:themeElements>
    <a:clrScheme name="Retrospektí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260</TotalTime>
  <Words>573</Words>
  <Application>Microsoft Office PowerPoint</Application>
  <PresentationFormat>Prezentácia na obrazovke (4:3)</PresentationFormat>
  <Paragraphs>307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Retrospektíva</vt:lpstr>
      <vt:lpstr>Triedenie štatistického súboru</vt:lpstr>
      <vt:lpstr>Príklad</vt:lpstr>
      <vt:lpstr>Výška maturantov</vt:lpstr>
      <vt:lpstr>Usporiadame hodnoty podľa veľkosti</vt:lpstr>
      <vt:lpstr>Rozdelenie absolútnej početnosti</vt:lpstr>
      <vt:lpstr>Graf rozloženia absolútnych početností</vt:lpstr>
      <vt:lpstr>Údaje sprehľadníme</vt:lpstr>
      <vt:lpstr>Triedenie</vt:lpstr>
      <vt:lpstr>Triedne absolútne početnosti</vt:lpstr>
      <vt:lpstr>Triedne rozdelenie početností</vt:lpstr>
      <vt:lpstr>Triedne rozdelenie početnosti graficky</vt:lpstr>
      <vt:lpstr>Reprezentant triedy</vt:lpstr>
      <vt:lpstr>Triedne rozdelenie početnosti graficky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Triedenie</dc:title>
  <dc:creator>Martin Janček</dc:creator>
  <cp:lastModifiedBy>Martin Janček</cp:lastModifiedBy>
  <cp:revision>29</cp:revision>
  <dcterms:created xsi:type="dcterms:W3CDTF">2015-09-12T10:10:49Z</dcterms:created>
  <dcterms:modified xsi:type="dcterms:W3CDTF">2016-09-15T15:14:13Z</dcterms:modified>
</cp:coreProperties>
</file>