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1"/>
  </p:sldMasterIdLst>
  <p:notesMasterIdLst>
    <p:notesMasterId r:id="rId13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6" r:id="rId9"/>
    <p:sldId id="264" r:id="rId10"/>
    <p:sldId id="265" r:id="rId11"/>
    <p:sldId id="267" r:id="rId12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E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6" autoAdjust="0"/>
    <p:restoredTop sz="94660"/>
  </p:normalViewPr>
  <p:slideViewPr>
    <p:cSldViewPr snapToGrid="0">
      <p:cViewPr varScale="1">
        <p:scale>
          <a:sx n="90" d="100"/>
          <a:sy n="90" d="100"/>
        </p:scale>
        <p:origin x="8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sk-SK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sk-SK" sz="1600" dirty="0" smtClean="0"/>
              <a:t>Výsledky písomky,</a:t>
            </a:r>
            <a:r>
              <a:rPr lang="sk-SK" sz="1600" baseline="0" dirty="0" smtClean="0"/>
              <a:t> 1.skupina</a:t>
            </a:r>
          </a:p>
        </c:rich>
      </c:tx>
      <c:layout>
        <c:manualLayout>
          <c:xMode val="edge"/>
          <c:yMode val="edge"/>
          <c:x val="0.10336012654389792"/>
          <c:y val="4.823890030500659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k-SK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Hárok1!$B$1</c:f>
              <c:strCache>
                <c:ptCount val="1"/>
                <c:pt idx="0">
                  <c:v>Počet žiakov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Hárok1!$A$2:$A$12</c:f>
              <c:numCache>
                <c:formatCode>General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</c:numCache>
            </c:numRef>
          </c:cat>
          <c:val>
            <c:numRef>
              <c:f>Hárok1!$B$2:$B$12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5</c:v>
                </c:pt>
                <c:pt idx="8">
                  <c:v>5</c:v>
                </c:pt>
                <c:pt idx="9">
                  <c:v>3</c:v>
                </c:pt>
                <c:pt idx="10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5"/>
        <c:overlap val="-27"/>
        <c:axId val="-2078687328"/>
        <c:axId val="-2078686784"/>
      </c:barChart>
      <c:catAx>
        <c:axId val="-20786873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k-SK"/>
          </a:p>
        </c:txPr>
        <c:crossAx val="-2078686784"/>
        <c:crosses val="autoZero"/>
        <c:auto val="1"/>
        <c:lblAlgn val="ctr"/>
        <c:lblOffset val="100"/>
        <c:noMultiLvlLbl val="0"/>
      </c:catAx>
      <c:valAx>
        <c:axId val="-20786867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k-SK"/>
          </a:p>
        </c:txPr>
        <c:crossAx val="-20786873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sk-SK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sk-SK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sk-SK" sz="1600" dirty="0" smtClean="0"/>
              <a:t>Výsledky písomky,</a:t>
            </a:r>
            <a:r>
              <a:rPr lang="sk-SK" sz="1600" baseline="0" dirty="0" smtClean="0"/>
              <a:t> 2.skupina</a:t>
            </a:r>
          </a:p>
        </c:rich>
      </c:tx>
      <c:layout>
        <c:manualLayout>
          <c:xMode val="edge"/>
          <c:yMode val="edge"/>
          <c:x val="0.10336012654389792"/>
          <c:y val="4.823890030500659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k-SK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Hárok1!$B$1</c:f>
              <c:strCache>
                <c:ptCount val="1"/>
                <c:pt idx="0">
                  <c:v>Počet žiakov</c:v>
                </c:pt>
              </c:strCache>
            </c:strRef>
          </c:tx>
          <c:spPr>
            <a:solidFill>
              <a:schemeClr val="accent4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numRef>
              <c:f>Hárok1!$A$2:$A$12</c:f>
              <c:numCache>
                <c:formatCode>General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</c:numCache>
            </c:numRef>
          </c:cat>
          <c:val>
            <c:numRef>
              <c:f>Hárok1!$B$2:$B$12</c:f>
              <c:numCache>
                <c:formatCode>General</c:formatCode>
                <c:ptCount val="11"/>
                <c:pt idx="0">
                  <c:v>1</c:v>
                </c:pt>
                <c:pt idx="1">
                  <c:v>1</c:v>
                </c:pt>
                <c:pt idx="2">
                  <c:v>2</c:v>
                </c:pt>
                <c:pt idx="3">
                  <c:v>2</c:v>
                </c:pt>
                <c:pt idx="4">
                  <c:v>5</c:v>
                </c:pt>
                <c:pt idx="5">
                  <c:v>6</c:v>
                </c:pt>
                <c:pt idx="6">
                  <c:v>8</c:v>
                </c:pt>
                <c:pt idx="7">
                  <c:v>7</c:v>
                </c:pt>
                <c:pt idx="8">
                  <c:v>5</c:v>
                </c:pt>
                <c:pt idx="9">
                  <c:v>2</c:v>
                </c:pt>
                <c:pt idx="10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5"/>
        <c:overlap val="-27"/>
        <c:axId val="-2017395072"/>
        <c:axId val="-2017395616"/>
      </c:barChart>
      <c:catAx>
        <c:axId val="-20173950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k-SK"/>
          </a:p>
        </c:txPr>
        <c:crossAx val="-2017395616"/>
        <c:crosses val="autoZero"/>
        <c:auto val="1"/>
        <c:lblAlgn val="ctr"/>
        <c:lblOffset val="100"/>
        <c:noMultiLvlLbl val="0"/>
      </c:catAx>
      <c:valAx>
        <c:axId val="-20173956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k-SK"/>
          </a:p>
        </c:txPr>
        <c:crossAx val="-2017395072"/>
        <c:crosses val="autoZero"/>
        <c:crossBetween val="between"/>
        <c:majorUnit val="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sk-SK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sk-SK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Hárok1!$B$1</c:f>
              <c:strCache>
                <c:ptCount val="1"/>
                <c:pt idx="0">
                  <c:v>Počet žiakov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Hárok1!$A$2:$A$12</c:f>
              <c:numCache>
                <c:formatCode>General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</c:numCache>
            </c:numRef>
          </c:cat>
          <c:val>
            <c:numRef>
              <c:f>Hárok1!$B$2:$B$12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5</c:v>
                </c:pt>
                <c:pt idx="8">
                  <c:v>5</c:v>
                </c:pt>
                <c:pt idx="9">
                  <c:v>3</c:v>
                </c:pt>
                <c:pt idx="10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5"/>
        <c:overlap val="-27"/>
        <c:axId val="-2017392352"/>
        <c:axId val="-2017394528"/>
      </c:barChart>
      <c:catAx>
        <c:axId val="-201739235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k-SK"/>
          </a:p>
        </c:txPr>
        <c:crossAx val="-2017394528"/>
        <c:crosses val="autoZero"/>
        <c:auto val="1"/>
        <c:lblAlgn val="ctr"/>
        <c:lblOffset val="100"/>
        <c:noMultiLvlLbl val="0"/>
      </c:catAx>
      <c:valAx>
        <c:axId val="-2017394528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-20173923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sk-SK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sk-SK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Hárok1!$B$1</c:f>
              <c:strCache>
                <c:ptCount val="1"/>
                <c:pt idx="0">
                  <c:v>Počet žiakov</c:v>
                </c:pt>
              </c:strCache>
            </c:strRef>
          </c:tx>
          <c:spPr>
            <a:solidFill>
              <a:schemeClr val="accent4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numRef>
              <c:f>Hárok1!$A$2:$A$12</c:f>
              <c:numCache>
                <c:formatCode>General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</c:numCache>
            </c:numRef>
          </c:cat>
          <c:val>
            <c:numRef>
              <c:f>Hárok1!$B$2:$B$12</c:f>
              <c:numCache>
                <c:formatCode>General</c:formatCode>
                <c:ptCount val="11"/>
                <c:pt idx="0">
                  <c:v>1</c:v>
                </c:pt>
                <c:pt idx="1">
                  <c:v>1</c:v>
                </c:pt>
                <c:pt idx="2">
                  <c:v>2</c:v>
                </c:pt>
                <c:pt idx="3">
                  <c:v>2</c:v>
                </c:pt>
                <c:pt idx="4">
                  <c:v>5</c:v>
                </c:pt>
                <c:pt idx="5">
                  <c:v>6</c:v>
                </c:pt>
                <c:pt idx="6">
                  <c:v>8</c:v>
                </c:pt>
                <c:pt idx="7">
                  <c:v>7</c:v>
                </c:pt>
                <c:pt idx="8">
                  <c:v>5</c:v>
                </c:pt>
                <c:pt idx="9">
                  <c:v>2</c:v>
                </c:pt>
                <c:pt idx="10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5"/>
        <c:overlap val="-27"/>
        <c:axId val="-2017397792"/>
        <c:axId val="-2017397248"/>
      </c:barChart>
      <c:catAx>
        <c:axId val="-20173977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k-SK"/>
          </a:p>
        </c:txPr>
        <c:crossAx val="-2017397248"/>
        <c:crosses val="autoZero"/>
        <c:auto val="1"/>
        <c:lblAlgn val="ctr"/>
        <c:lblOffset val="100"/>
        <c:noMultiLvlLbl val="0"/>
      </c:catAx>
      <c:valAx>
        <c:axId val="-2017397248"/>
        <c:scaling>
          <c:orientation val="minMax"/>
        </c:scaling>
        <c:delete val="1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-2017397792"/>
        <c:crosses val="autoZero"/>
        <c:crossBetween val="between"/>
        <c:majorUnit val="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sk-SK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sk-SK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Hárok1!$B$1</c:f>
              <c:strCache>
                <c:ptCount val="1"/>
                <c:pt idx="0">
                  <c:v>Počet žiakov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Hárok1!$A$2:$A$12</c:f>
              <c:numCache>
                <c:formatCode>General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</c:numCache>
            </c:numRef>
          </c:cat>
          <c:val>
            <c:numRef>
              <c:f>Hárok1!$B$2:$B$12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5</c:v>
                </c:pt>
                <c:pt idx="8">
                  <c:v>5</c:v>
                </c:pt>
                <c:pt idx="9">
                  <c:v>3</c:v>
                </c:pt>
                <c:pt idx="10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5"/>
        <c:overlap val="-27"/>
        <c:axId val="-2019926432"/>
        <c:axId val="-2019927520"/>
      </c:barChart>
      <c:catAx>
        <c:axId val="-201992643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k-SK"/>
          </a:p>
        </c:txPr>
        <c:crossAx val="-2019927520"/>
        <c:crosses val="autoZero"/>
        <c:auto val="1"/>
        <c:lblAlgn val="ctr"/>
        <c:lblOffset val="100"/>
        <c:noMultiLvlLbl val="0"/>
      </c:catAx>
      <c:valAx>
        <c:axId val="-2019927520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-20199264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sk-SK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sk-SK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Hárok1!$B$1</c:f>
              <c:strCache>
                <c:ptCount val="1"/>
                <c:pt idx="0">
                  <c:v>Počet žiakov</c:v>
                </c:pt>
              </c:strCache>
            </c:strRef>
          </c:tx>
          <c:spPr>
            <a:solidFill>
              <a:schemeClr val="accent4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numRef>
              <c:f>Hárok1!$A$2:$A$12</c:f>
              <c:numCache>
                <c:formatCode>General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</c:numCache>
            </c:numRef>
          </c:cat>
          <c:val>
            <c:numRef>
              <c:f>Hárok1!$B$2:$B$12</c:f>
              <c:numCache>
                <c:formatCode>General</c:formatCode>
                <c:ptCount val="11"/>
                <c:pt idx="0">
                  <c:v>1</c:v>
                </c:pt>
                <c:pt idx="1">
                  <c:v>1</c:v>
                </c:pt>
                <c:pt idx="2">
                  <c:v>2</c:v>
                </c:pt>
                <c:pt idx="3">
                  <c:v>2</c:v>
                </c:pt>
                <c:pt idx="4">
                  <c:v>5</c:v>
                </c:pt>
                <c:pt idx="5">
                  <c:v>6</c:v>
                </c:pt>
                <c:pt idx="6">
                  <c:v>8</c:v>
                </c:pt>
                <c:pt idx="7">
                  <c:v>7</c:v>
                </c:pt>
                <c:pt idx="8">
                  <c:v>5</c:v>
                </c:pt>
                <c:pt idx="9">
                  <c:v>2</c:v>
                </c:pt>
                <c:pt idx="10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5"/>
        <c:overlap val="-27"/>
        <c:axId val="-2019929696"/>
        <c:axId val="-2019932416"/>
      </c:barChart>
      <c:catAx>
        <c:axId val="-20199296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k-SK"/>
          </a:p>
        </c:txPr>
        <c:crossAx val="-2019932416"/>
        <c:crosses val="autoZero"/>
        <c:auto val="1"/>
        <c:lblAlgn val="ctr"/>
        <c:lblOffset val="100"/>
        <c:noMultiLvlLbl val="0"/>
      </c:catAx>
      <c:valAx>
        <c:axId val="-2019932416"/>
        <c:scaling>
          <c:orientation val="minMax"/>
        </c:scaling>
        <c:delete val="1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-2019929696"/>
        <c:crosses val="autoZero"/>
        <c:crossBetween val="between"/>
        <c:majorUnit val="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sk-SK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sk-SK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sk-SK" sz="1600" dirty="0" smtClean="0"/>
              <a:t>Výsledky písomky,</a:t>
            </a:r>
            <a:r>
              <a:rPr lang="sk-SK" sz="1600" baseline="0" dirty="0" smtClean="0"/>
              <a:t> 1.skupina</a:t>
            </a:r>
          </a:p>
        </c:rich>
      </c:tx>
      <c:layout>
        <c:manualLayout>
          <c:xMode val="edge"/>
          <c:yMode val="edge"/>
          <c:x val="0.10336012654389792"/>
          <c:y val="4.823890030500659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k-SK"/>
        </a:p>
      </c:txPr>
    </c:title>
    <c:autoTitleDeleted val="0"/>
    <c:plotArea>
      <c:layout>
        <c:manualLayout>
          <c:layoutTarget val="inner"/>
          <c:xMode val="edge"/>
          <c:yMode val="edge"/>
          <c:x val="9.4288698765564963E-2"/>
          <c:y val="0.25809162183572015"/>
          <c:w val="0.85147576183850793"/>
          <c:h val="0.5761539458196540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Hárok1!$B$1</c:f>
              <c:strCache>
                <c:ptCount val="1"/>
                <c:pt idx="0">
                  <c:v>Počet žiakov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sk-SK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Hárok1!$A$2:$A$12</c:f>
              <c:numCache>
                <c:formatCode>General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</c:numCache>
            </c:numRef>
          </c:cat>
          <c:val>
            <c:numRef>
              <c:f>Hárok1!$B$2:$B$12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5</c:v>
                </c:pt>
                <c:pt idx="8">
                  <c:v>5</c:v>
                </c:pt>
                <c:pt idx="9">
                  <c:v>3</c:v>
                </c:pt>
                <c:pt idx="10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5"/>
        <c:overlap val="-27"/>
        <c:axId val="-2019929152"/>
        <c:axId val="-2019928608"/>
      </c:barChart>
      <c:catAx>
        <c:axId val="-2019929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k-SK"/>
          </a:p>
        </c:txPr>
        <c:crossAx val="-2019928608"/>
        <c:crosses val="autoZero"/>
        <c:auto val="1"/>
        <c:lblAlgn val="ctr"/>
        <c:lblOffset val="100"/>
        <c:noMultiLvlLbl val="0"/>
      </c:catAx>
      <c:valAx>
        <c:axId val="-20199286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k-SK"/>
          </a:p>
        </c:txPr>
        <c:crossAx val="-20199291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sk-SK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sk-SK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sk-SK" sz="1600" dirty="0" smtClean="0"/>
              <a:t>Výsledky písomky,</a:t>
            </a:r>
            <a:r>
              <a:rPr lang="sk-SK" sz="1600" baseline="0" dirty="0" smtClean="0"/>
              <a:t> 2.skupina</a:t>
            </a:r>
          </a:p>
        </c:rich>
      </c:tx>
      <c:layout>
        <c:manualLayout>
          <c:xMode val="edge"/>
          <c:yMode val="edge"/>
          <c:x val="0.10336012654389792"/>
          <c:y val="4.823890030500659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k-SK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Hárok1!$B$1</c:f>
              <c:strCache>
                <c:ptCount val="1"/>
                <c:pt idx="0">
                  <c:v>Počet žiakov</c:v>
                </c:pt>
              </c:strCache>
            </c:strRef>
          </c:tx>
          <c:spPr>
            <a:solidFill>
              <a:schemeClr val="accent4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sk-SK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Hárok1!$A$2:$A$12</c:f>
              <c:numCache>
                <c:formatCode>General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</c:numCache>
            </c:numRef>
          </c:cat>
          <c:val>
            <c:numRef>
              <c:f>Hárok1!$B$2:$B$12</c:f>
              <c:numCache>
                <c:formatCode>General</c:formatCode>
                <c:ptCount val="11"/>
                <c:pt idx="0">
                  <c:v>1</c:v>
                </c:pt>
                <c:pt idx="1">
                  <c:v>1</c:v>
                </c:pt>
                <c:pt idx="2">
                  <c:v>2</c:v>
                </c:pt>
                <c:pt idx="3">
                  <c:v>2</c:v>
                </c:pt>
                <c:pt idx="4">
                  <c:v>5</c:v>
                </c:pt>
                <c:pt idx="5">
                  <c:v>6</c:v>
                </c:pt>
                <c:pt idx="6">
                  <c:v>8</c:v>
                </c:pt>
                <c:pt idx="7">
                  <c:v>7</c:v>
                </c:pt>
                <c:pt idx="8">
                  <c:v>5</c:v>
                </c:pt>
                <c:pt idx="9">
                  <c:v>2</c:v>
                </c:pt>
                <c:pt idx="10">
                  <c:v>1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5"/>
        <c:overlap val="-27"/>
        <c:axId val="-2019931328"/>
        <c:axId val="-2019930784"/>
      </c:barChart>
      <c:catAx>
        <c:axId val="-20199313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k-SK"/>
          </a:p>
        </c:txPr>
        <c:crossAx val="-2019930784"/>
        <c:crosses val="autoZero"/>
        <c:auto val="1"/>
        <c:lblAlgn val="ctr"/>
        <c:lblOffset val="100"/>
        <c:noMultiLvlLbl val="0"/>
      </c:catAx>
      <c:valAx>
        <c:axId val="-20199307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k-SK"/>
          </a:p>
        </c:txPr>
        <c:crossAx val="-2019931328"/>
        <c:crosses val="autoZero"/>
        <c:crossBetween val="between"/>
        <c:majorUnit val="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sk-SK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3D8C52-4D47-4C8D-B084-D8C63F081F87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sk-SK"/>
        </a:p>
      </dgm:t>
    </dgm:pt>
    <dgm:pt modelId="{7385C9DE-089A-438D-AB54-E10B76663C5C}">
      <dgm:prSet/>
      <dgm:spPr/>
      <dgm:t>
        <a:bodyPr/>
        <a:lstStyle/>
        <a:p>
          <a:pPr rtl="0"/>
          <a:r>
            <a:rPr lang="sk-SK" dirty="0" smtClean="0"/>
            <a:t>Súčet všetkých odchýlok od aritmetického </a:t>
          </a:r>
          <a:br>
            <a:rPr lang="sk-SK" dirty="0" smtClean="0"/>
          </a:br>
          <a:r>
            <a:rPr lang="sk-SK" dirty="0" smtClean="0"/>
            <a:t>priemeru</a:t>
          </a:r>
          <a:endParaRPr lang="sk-SK" dirty="0"/>
        </a:p>
      </dgm:t>
    </dgm:pt>
    <dgm:pt modelId="{3AEC266F-7733-46EE-AC0A-A55BBE57DDF1}" type="parTrans" cxnId="{C54F41F6-729C-4F52-B4AA-0971FF2AF0EB}">
      <dgm:prSet/>
      <dgm:spPr/>
      <dgm:t>
        <a:bodyPr/>
        <a:lstStyle/>
        <a:p>
          <a:endParaRPr lang="sk-SK"/>
        </a:p>
      </dgm:t>
    </dgm:pt>
    <dgm:pt modelId="{D7383803-F155-4818-8666-74A2072C94FD}" type="sibTrans" cxnId="{C54F41F6-729C-4F52-B4AA-0971FF2AF0EB}">
      <dgm:prSet/>
      <dgm:spPr/>
      <dgm:t>
        <a:bodyPr/>
        <a:lstStyle/>
        <a:p>
          <a:endParaRPr lang="sk-SK"/>
        </a:p>
      </dgm:t>
    </dgm:pt>
    <dgm:pt modelId="{9AEE9662-42D8-4617-9110-267CAEED2D2B}">
      <dgm:prSet/>
      <dgm:spPr/>
      <dgm:t>
        <a:bodyPr/>
        <a:lstStyle/>
        <a:p>
          <a:pPr rtl="0"/>
          <a:r>
            <a:rPr lang="sk-SK" dirty="0" smtClean="0"/>
            <a:t>Priemerná odchýlka od aritmetického </a:t>
          </a:r>
          <a:br>
            <a:rPr lang="sk-SK" dirty="0" smtClean="0"/>
          </a:br>
          <a:r>
            <a:rPr lang="sk-SK" dirty="0" smtClean="0"/>
            <a:t>priemeru</a:t>
          </a:r>
          <a:endParaRPr lang="sk-SK" dirty="0"/>
        </a:p>
      </dgm:t>
    </dgm:pt>
    <dgm:pt modelId="{48347610-1B77-4C61-A312-3A56A3E4287A}" type="parTrans" cxnId="{D6D89CBC-3AE4-4EF9-8C7E-9C0EB79A6382}">
      <dgm:prSet/>
      <dgm:spPr/>
      <dgm:t>
        <a:bodyPr/>
        <a:lstStyle/>
        <a:p>
          <a:endParaRPr lang="sk-SK"/>
        </a:p>
      </dgm:t>
    </dgm:pt>
    <dgm:pt modelId="{7516C538-7DC8-4F4E-863B-F8CEDFE536A7}" type="sibTrans" cxnId="{D6D89CBC-3AE4-4EF9-8C7E-9C0EB79A6382}">
      <dgm:prSet/>
      <dgm:spPr/>
      <dgm:t>
        <a:bodyPr/>
        <a:lstStyle/>
        <a:p>
          <a:endParaRPr lang="sk-SK"/>
        </a:p>
      </dgm:t>
    </dgm:pt>
    <dgm:pt modelId="{76EF0CB0-A098-45C3-A277-E3034B365755}">
      <dgm:prSet/>
      <dgm:spPr/>
      <dgm:t>
        <a:bodyPr/>
        <a:lstStyle/>
        <a:p>
          <a:pPr rtl="0"/>
          <a:r>
            <a:rPr lang="sk-SK" smtClean="0"/>
            <a:t>Rozdiel najväčšej a najmenšej hodnoty</a:t>
          </a:r>
          <a:endParaRPr lang="sk-SK"/>
        </a:p>
      </dgm:t>
    </dgm:pt>
    <dgm:pt modelId="{F436B3A3-D952-413B-9D27-DA256E538FE5}" type="parTrans" cxnId="{BE03B508-C355-4203-9DE0-F54764A13E69}">
      <dgm:prSet/>
      <dgm:spPr/>
      <dgm:t>
        <a:bodyPr/>
        <a:lstStyle/>
        <a:p>
          <a:endParaRPr lang="sk-SK"/>
        </a:p>
      </dgm:t>
    </dgm:pt>
    <dgm:pt modelId="{9D8A509E-B3A9-4213-8E13-2C24D5D5E007}" type="sibTrans" cxnId="{BE03B508-C355-4203-9DE0-F54764A13E69}">
      <dgm:prSet/>
      <dgm:spPr/>
      <dgm:t>
        <a:bodyPr/>
        <a:lstStyle/>
        <a:p>
          <a:endParaRPr lang="sk-SK"/>
        </a:p>
      </dgm:t>
    </dgm:pt>
    <dgm:pt modelId="{ABA198E4-4B5B-4AFE-BD5F-E1D2437B8572}">
      <dgm:prSet/>
      <dgm:spPr/>
      <dgm:t>
        <a:bodyPr/>
        <a:lstStyle/>
        <a:p>
          <a:pPr rtl="0"/>
          <a:r>
            <a:rPr lang="sk-SK" dirty="0" smtClean="0"/>
            <a:t>Dĺžka intervalu, v ktorej leží </a:t>
          </a:r>
          <a:br>
            <a:rPr lang="sk-SK" dirty="0" smtClean="0"/>
          </a:br>
          <a:r>
            <a:rPr lang="sk-SK" dirty="0" smtClean="0"/>
            <a:t>„prostredných 50% hodnôt“ (</a:t>
          </a:r>
          <a:r>
            <a:rPr lang="sk-SK" dirty="0" err="1" smtClean="0"/>
            <a:t>kvartilové</a:t>
          </a:r>
          <a:r>
            <a:rPr lang="sk-SK" dirty="0" smtClean="0"/>
            <a:t> rozpätie)</a:t>
          </a:r>
          <a:endParaRPr lang="sk-SK" dirty="0"/>
        </a:p>
      </dgm:t>
    </dgm:pt>
    <dgm:pt modelId="{EC55CBCF-7D0A-45AC-B187-AF2C9FCBF4F9}" type="parTrans" cxnId="{4278936A-B13E-49F6-B2CA-2CE794243802}">
      <dgm:prSet/>
      <dgm:spPr/>
      <dgm:t>
        <a:bodyPr/>
        <a:lstStyle/>
        <a:p>
          <a:endParaRPr lang="sk-SK"/>
        </a:p>
      </dgm:t>
    </dgm:pt>
    <dgm:pt modelId="{6C4469FF-4DB6-4881-9192-71EB17CBE529}" type="sibTrans" cxnId="{4278936A-B13E-49F6-B2CA-2CE794243802}">
      <dgm:prSet/>
      <dgm:spPr/>
      <dgm:t>
        <a:bodyPr/>
        <a:lstStyle/>
        <a:p>
          <a:endParaRPr lang="sk-SK"/>
        </a:p>
      </dgm:t>
    </dgm:pt>
    <dgm:pt modelId="{07536866-08D3-4540-814D-69E3B6E24E1F}" type="pres">
      <dgm:prSet presAssocID="{943D8C52-4D47-4C8D-B084-D8C63F081F87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sk-SK"/>
        </a:p>
      </dgm:t>
    </dgm:pt>
    <dgm:pt modelId="{7D8EB70B-42BF-42E4-BCF9-AFF3FBCDA4CB}" type="pres">
      <dgm:prSet presAssocID="{7385C9DE-089A-438D-AB54-E10B76663C5C}" presName="composite" presStyleCnt="0"/>
      <dgm:spPr/>
    </dgm:pt>
    <dgm:pt modelId="{3375D79E-56A8-41FC-A257-698B7115B12B}" type="pres">
      <dgm:prSet presAssocID="{7385C9DE-089A-438D-AB54-E10B76663C5C}" presName="imgShp" presStyleLbl="fgImgPlace1" presStyleIdx="0" presStyleCnt="4"/>
      <dgm:spPr/>
    </dgm:pt>
    <dgm:pt modelId="{24054FE2-4420-4DB0-B347-7325B075150B}" type="pres">
      <dgm:prSet presAssocID="{7385C9DE-089A-438D-AB54-E10B76663C5C}" presName="txShp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6BB4B847-684E-44AB-9466-DE5D547C6ADA}" type="pres">
      <dgm:prSet presAssocID="{D7383803-F155-4818-8666-74A2072C94FD}" presName="spacing" presStyleCnt="0"/>
      <dgm:spPr/>
    </dgm:pt>
    <dgm:pt modelId="{96949FF2-1E00-404F-80AA-794EF8A8EFEF}" type="pres">
      <dgm:prSet presAssocID="{9AEE9662-42D8-4617-9110-267CAEED2D2B}" presName="composite" presStyleCnt="0"/>
      <dgm:spPr/>
    </dgm:pt>
    <dgm:pt modelId="{F5EF0178-35A2-4666-953D-4DFEC6613AAB}" type="pres">
      <dgm:prSet presAssocID="{9AEE9662-42D8-4617-9110-267CAEED2D2B}" presName="imgShp" presStyleLbl="fgImgPlace1" presStyleIdx="1" presStyleCnt="4"/>
      <dgm:spPr/>
    </dgm:pt>
    <dgm:pt modelId="{7B649AF3-405D-491F-B1D1-41CE2D65C9D6}" type="pres">
      <dgm:prSet presAssocID="{9AEE9662-42D8-4617-9110-267CAEED2D2B}" presName="txShp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44F5FA91-471F-4266-A5E7-49C2E0990A64}" type="pres">
      <dgm:prSet presAssocID="{7516C538-7DC8-4F4E-863B-F8CEDFE536A7}" presName="spacing" presStyleCnt="0"/>
      <dgm:spPr/>
    </dgm:pt>
    <dgm:pt modelId="{A1470C32-61F0-4EF2-9BF6-4622AC5AC8C9}" type="pres">
      <dgm:prSet presAssocID="{76EF0CB0-A098-45C3-A277-E3034B365755}" presName="composite" presStyleCnt="0"/>
      <dgm:spPr/>
    </dgm:pt>
    <dgm:pt modelId="{77AD9567-8A9B-45CA-AADE-BC021E3F5C4B}" type="pres">
      <dgm:prSet presAssocID="{76EF0CB0-A098-45C3-A277-E3034B365755}" presName="imgShp" presStyleLbl="fgImgPlace1" presStyleIdx="2" presStyleCnt="4"/>
      <dgm:spPr/>
    </dgm:pt>
    <dgm:pt modelId="{A00335CB-855B-449A-949D-806F147ADE12}" type="pres">
      <dgm:prSet presAssocID="{76EF0CB0-A098-45C3-A277-E3034B365755}" presName="txShp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D7B807DC-FE9F-4CDF-8895-8CA14DC164D3}" type="pres">
      <dgm:prSet presAssocID="{9D8A509E-B3A9-4213-8E13-2C24D5D5E007}" presName="spacing" presStyleCnt="0"/>
      <dgm:spPr/>
    </dgm:pt>
    <dgm:pt modelId="{B45CA3C9-019C-44D6-8053-A2231D1CDE06}" type="pres">
      <dgm:prSet presAssocID="{ABA198E4-4B5B-4AFE-BD5F-E1D2437B8572}" presName="composite" presStyleCnt="0"/>
      <dgm:spPr/>
    </dgm:pt>
    <dgm:pt modelId="{4A030357-35A8-408A-8C4E-66B6E7D46A6A}" type="pres">
      <dgm:prSet presAssocID="{ABA198E4-4B5B-4AFE-BD5F-E1D2437B8572}" presName="imgShp" presStyleLbl="fgImgPlace1" presStyleIdx="3" presStyleCnt="4"/>
      <dgm:spPr/>
    </dgm:pt>
    <dgm:pt modelId="{241FC0D9-C3D4-4819-9C8C-DC401D8CBB66}" type="pres">
      <dgm:prSet presAssocID="{ABA198E4-4B5B-4AFE-BD5F-E1D2437B8572}" presName="txShp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sk-SK"/>
        </a:p>
      </dgm:t>
    </dgm:pt>
  </dgm:ptLst>
  <dgm:cxnLst>
    <dgm:cxn modelId="{F855BCBB-A366-43D2-99DD-B88D01A89E73}" type="presOf" srcId="{9AEE9662-42D8-4617-9110-267CAEED2D2B}" destId="{7B649AF3-405D-491F-B1D1-41CE2D65C9D6}" srcOrd="0" destOrd="0" presId="urn:microsoft.com/office/officeart/2005/8/layout/vList3"/>
    <dgm:cxn modelId="{D6D89CBC-3AE4-4EF9-8C7E-9C0EB79A6382}" srcId="{943D8C52-4D47-4C8D-B084-D8C63F081F87}" destId="{9AEE9662-42D8-4617-9110-267CAEED2D2B}" srcOrd="1" destOrd="0" parTransId="{48347610-1B77-4C61-A312-3A56A3E4287A}" sibTransId="{7516C538-7DC8-4F4E-863B-F8CEDFE536A7}"/>
    <dgm:cxn modelId="{C54F41F6-729C-4F52-B4AA-0971FF2AF0EB}" srcId="{943D8C52-4D47-4C8D-B084-D8C63F081F87}" destId="{7385C9DE-089A-438D-AB54-E10B76663C5C}" srcOrd="0" destOrd="0" parTransId="{3AEC266F-7733-46EE-AC0A-A55BBE57DDF1}" sibTransId="{D7383803-F155-4818-8666-74A2072C94FD}"/>
    <dgm:cxn modelId="{4278936A-B13E-49F6-B2CA-2CE794243802}" srcId="{943D8C52-4D47-4C8D-B084-D8C63F081F87}" destId="{ABA198E4-4B5B-4AFE-BD5F-E1D2437B8572}" srcOrd="3" destOrd="0" parTransId="{EC55CBCF-7D0A-45AC-B187-AF2C9FCBF4F9}" sibTransId="{6C4469FF-4DB6-4881-9192-71EB17CBE529}"/>
    <dgm:cxn modelId="{F7E1CF37-23DA-49A6-9EBA-F893A3E33EA0}" type="presOf" srcId="{ABA198E4-4B5B-4AFE-BD5F-E1D2437B8572}" destId="{241FC0D9-C3D4-4819-9C8C-DC401D8CBB66}" srcOrd="0" destOrd="0" presId="urn:microsoft.com/office/officeart/2005/8/layout/vList3"/>
    <dgm:cxn modelId="{BE03B508-C355-4203-9DE0-F54764A13E69}" srcId="{943D8C52-4D47-4C8D-B084-D8C63F081F87}" destId="{76EF0CB0-A098-45C3-A277-E3034B365755}" srcOrd="2" destOrd="0" parTransId="{F436B3A3-D952-413B-9D27-DA256E538FE5}" sibTransId="{9D8A509E-B3A9-4213-8E13-2C24D5D5E007}"/>
    <dgm:cxn modelId="{E1E55892-2618-4A34-91CC-52C87BC18799}" type="presOf" srcId="{7385C9DE-089A-438D-AB54-E10B76663C5C}" destId="{24054FE2-4420-4DB0-B347-7325B075150B}" srcOrd="0" destOrd="0" presId="urn:microsoft.com/office/officeart/2005/8/layout/vList3"/>
    <dgm:cxn modelId="{FB89D9D8-10FD-4747-AF45-4B98F7B0238D}" type="presOf" srcId="{943D8C52-4D47-4C8D-B084-D8C63F081F87}" destId="{07536866-08D3-4540-814D-69E3B6E24E1F}" srcOrd="0" destOrd="0" presId="urn:microsoft.com/office/officeart/2005/8/layout/vList3"/>
    <dgm:cxn modelId="{C116AF2A-3E5B-47A4-AD78-71FFE9CF6B93}" type="presOf" srcId="{76EF0CB0-A098-45C3-A277-E3034B365755}" destId="{A00335CB-855B-449A-949D-806F147ADE12}" srcOrd="0" destOrd="0" presId="urn:microsoft.com/office/officeart/2005/8/layout/vList3"/>
    <dgm:cxn modelId="{27C99F47-17CF-4BCD-B92E-2D47587F5BF0}" type="presParOf" srcId="{07536866-08D3-4540-814D-69E3B6E24E1F}" destId="{7D8EB70B-42BF-42E4-BCF9-AFF3FBCDA4CB}" srcOrd="0" destOrd="0" presId="urn:microsoft.com/office/officeart/2005/8/layout/vList3"/>
    <dgm:cxn modelId="{80FE91FA-A7B2-46A1-AAE5-9C421C15E879}" type="presParOf" srcId="{7D8EB70B-42BF-42E4-BCF9-AFF3FBCDA4CB}" destId="{3375D79E-56A8-41FC-A257-698B7115B12B}" srcOrd="0" destOrd="0" presId="urn:microsoft.com/office/officeart/2005/8/layout/vList3"/>
    <dgm:cxn modelId="{22DE170D-AF93-47AC-A743-E3386E4E0DB0}" type="presParOf" srcId="{7D8EB70B-42BF-42E4-BCF9-AFF3FBCDA4CB}" destId="{24054FE2-4420-4DB0-B347-7325B075150B}" srcOrd="1" destOrd="0" presId="urn:microsoft.com/office/officeart/2005/8/layout/vList3"/>
    <dgm:cxn modelId="{4399134E-F2E7-4064-A6DE-A04DE40F0369}" type="presParOf" srcId="{07536866-08D3-4540-814D-69E3B6E24E1F}" destId="{6BB4B847-684E-44AB-9466-DE5D547C6ADA}" srcOrd="1" destOrd="0" presId="urn:microsoft.com/office/officeart/2005/8/layout/vList3"/>
    <dgm:cxn modelId="{E407C66D-D46E-4455-B210-C13D099395A0}" type="presParOf" srcId="{07536866-08D3-4540-814D-69E3B6E24E1F}" destId="{96949FF2-1E00-404F-80AA-794EF8A8EFEF}" srcOrd="2" destOrd="0" presId="urn:microsoft.com/office/officeart/2005/8/layout/vList3"/>
    <dgm:cxn modelId="{FDB03B1A-8F4B-419D-AD1A-6A4289E4929B}" type="presParOf" srcId="{96949FF2-1E00-404F-80AA-794EF8A8EFEF}" destId="{F5EF0178-35A2-4666-953D-4DFEC6613AAB}" srcOrd="0" destOrd="0" presId="urn:microsoft.com/office/officeart/2005/8/layout/vList3"/>
    <dgm:cxn modelId="{3322663F-99F7-4017-A3A4-F8B97E51B5E8}" type="presParOf" srcId="{96949FF2-1E00-404F-80AA-794EF8A8EFEF}" destId="{7B649AF3-405D-491F-B1D1-41CE2D65C9D6}" srcOrd="1" destOrd="0" presId="urn:microsoft.com/office/officeart/2005/8/layout/vList3"/>
    <dgm:cxn modelId="{0CEF6575-68A0-4724-8476-91D46526988F}" type="presParOf" srcId="{07536866-08D3-4540-814D-69E3B6E24E1F}" destId="{44F5FA91-471F-4266-A5E7-49C2E0990A64}" srcOrd="3" destOrd="0" presId="urn:microsoft.com/office/officeart/2005/8/layout/vList3"/>
    <dgm:cxn modelId="{315072D8-5251-4F59-AD6E-20E6331E462E}" type="presParOf" srcId="{07536866-08D3-4540-814D-69E3B6E24E1F}" destId="{A1470C32-61F0-4EF2-9BF6-4622AC5AC8C9}" srcOrd="4" destOrd="0" presId="urn:microsoft.com/office/officeart/2005/8/layout/vList3"/>
    <dgm:cxn modelId="{2EBAD317-83A1-4D2B-8910-882B51EAEA32}" type="presParOf" srcId="{A1470C32-61F0-4EF2-9BF6-4622AC5AC8C9}" destId="{77AD9567-8A9B-45CA-AADE-BC021E3F5C4B}" srcOrd="0" destOrd="0" presId="urn:microsoft.com/office/officeart/2005/8/layout/vList3"/>
    <dgm:cxn modelId="{09CB0437-2262-4982-879E-E21335EBC408}" type="presParOf" srcId="{A1470C32-61F0-4EF2-9BF6-4622AC5AC8C9}" destId="{A00335CB-855B-449A-949D-806F147ADE12}" srcOrd="1" destOrd="0" presId="urn:microsoft.com/office/officeart/2005/8/layout/vList3"/>
    <dgm:cxn modelId="{1B95A7B9-2037-4195-A5CE-5A2379D38782}" type="presParOf" srcId="{07536866-08D3-4540-814D-69E3B6E24E1F}" destId="{D7B807DC-FE9F-4CDF-8895-8CA14DC164D3}" srcOrd="5" destOrd="0" presId="urn:microsoft.com/office/officeart/2005/8/layout/vList3"/>
    <dgm:cxn modelId="{A698EB0E-F34C-4138-B2E9-D83E137B0697}" type="presParOf" srcId="{07536866-08D3-4540-814D-69E3B6E24E1F}" destId="{B45CA3C9-019C-44D6-8053-A2231D1CDE06}" srcOrd="6" destOrd="0" presId="urn:microsoft.com/office/officeart/2005/8/layout/vList3"/>
    <dgm:cxn modelId="{E8DD110B-3FD7-4BDC-B54C-36CAA2CFF87A}" type="presParOf" srcId="{B45CA3C9-019C-44D6-8053-A2231D1CDE06}" destId="{4A030357-35A8-408A-8C4E-66B6E7D46A6A}" srcOrd="0" destOrd="0" presId="urn:microsoft.com/office/officeart/2005/8/layout/vList3"/>
    <dgm:cxn modelId="{45CE9474-36D8-405B-9651-77F904938490}" type="presParOf" srcId="{B45CA3C9-019C-44D6-8053-A2231D1CDE06}" destId="{241FC0D9-C3D4-4819-9C8C-DC401D8CBB66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43D8C52-4D47-4C8D-B084-D8C63F081F87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sk-SK"/>
        </a:p>
      </dgm:t>
    </dgm:pt>
    <dgm:pt modelId="{7385C9DE-089A-438D-AB54-E10B76663C5C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pPr rtl="0"/>
          <a:r>
            <a:rPr lang="sk-SK" dirty="0" smtClean="0"/>
            <a:t>Priemerná absolútna odchýlka</a:t>
          </a:r>
          <a:endParaRPr lang="sk-SK" dirty="0"/>
        </a:p>
      </dgm:t>
    </dgm:pt>
    <dgm:pt modelId="{3AEC266F-7733-46EE-AC0A-A55BBE57DDF1}" type="parTrans" cxnId="{C54F41F6-729C-4F52-B4AA-0971FF2AF0EB}">
      <dgm:prSet/>
      <dgm:spPr/>
      <dgm:t>
        <a:bodyPr/>
        <a:lstStyle/>
        <a:p>
          <a:endParaRPr lang="sk-SK"/>
        </a:p>
      </dgm:t>
    </dgm:pt>
    <dgm:pt modelId="{D7383803-F155-4818-8666-74A2072C94FD}" type="sibTrans" cxnId="{C54F41F6-729C-4F52-B4AA-0971FF2AF0EB}">
      <dgm:prSet/>
      <dgm:spPr/>
      <dgm:t>
        <a:bodyPr/>
        <a:lstStyle/>
        <a:p>
          <a:endParaRPr lang="sk-SK"/>
        </a:p>
      </dgm:t>
    </dgm:pt>
    <dgm:pt modelId="{9AEE9662-42D8-4617-9110-267CAEED2D2B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pPr rtl="0"/>
          <a:r>
            <a:rPr lang="sk-SK" dirty="0" err="1" smtClean="0"/>
            <a:t>Kvartilové</a:t>
          </a:r>
          <a:r>
            <a:rPr lang="sk-SK" dirty="0" smtClean="0"/>
            <a:t> rozpätie</a:t>
          </a:r>
          <a:endParaRPr lang="sk-SK" dirty="0"/>
        </a:p>
      </dgm:t>
    </dgm:pt>
    <dgm:pt modelId="{48347610-1B77-4C61-A312-3A56A3E4287A}" type="parTrans" cxnId="{D6D89CBC-3AE4-4EF9-8C7E-9C0EB79A6382}">
      <dgm:prSet/>
      <dgm:spPr/>
      <dgm:t>
        <a:bodyPr/>
        <a:lstStyle/>
        <a:p>
          <a:endParaRPr lang="sk-SK"/>
        </a:p>
      </dgm:t>
    </dgm:pt>
    <dgm:pt modelId="{7516C538-7DC8-4F4E-863B-F8CEDFE536A7}" type="sibTrans" cxnId="{D6D89CBC-3AE4-4EF9-8C7E-9C0EB79A6382}">
      <dgm:prSet/>
      <dgm:spPr/>
      <dgm:t>
        <a:bodyPr/>
        <a:lstStyle/>
        <a:p>
          <a:endParaRPr lang="sk-SK"/>
        </a:p>
      </dgm:t>
    </dgm:pt>
    <dgm:pt modelId="{76EF0CB0-A098-45C3-A277-E3034B365755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pPr rtl="0"/>
          <a:r>
            <a:rPr lang="sk-SK" dirty="0" smtClean="0"/>
            <a:t>Rozptyl (stredná kvadratická odchýlka)</a:t>
          </a:r>
          <a:endParaRPr lang="sk-SK" dirty="0"/>
        </a:p>
      </dgm:t>
    </dgm:pt>
    <dgm:pt modelId="{F436B3A3-D952-413B-9D27-DA256E538FE5}" type="parTrans" cxnId="{BE03B508-C355-4203-9DE0-F54764A13E69}">
      <dgm:prSet/>
      <dgm:spPr/>
      <dgm:t>
        <a:bodyPr/>
        <a:lstStyle/>
        <a:p>
          <a:endParaRPr lang="sk-SK"/>
        </a:p>
      </dgm:t>
    </dgm:pt>
    <dgm:pt modelId="{9D8A509E-B3A9-4213-8E13-2C24D5D5E007}" type="sibTrans" cxnId="{BE03B508-C355-4203-9DE0-F54764A13E69}">
      <dgm:prSet/>
      <dgm:spPr/>
      <dgm:t>
        <a:bodyPr/>
        <a:lstStyle/>
        <a:p>
          <a:endParaRPr lang="sk-SK"/>
        </a:p>
      </dgm:t>
    </dgm:pt>
    <dgm:pt modelId="{ABA198E4-4B5B-4AFE-BD5F-E1D2437B8572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pPr rtl="0"/>
          <a:r>
            <a:rPr lang="sk-SK" dirty="0" smtClean="0"/>
            <a:t>Štandardná odchýlka</a:t>
          </a:r>
          <a:endParaRPr lang="sk-SK" dirty="0"/>
        </a:p>
      </dgm:t>
    </dgm:pt>
    <dgm:pt modelId="{EC55CBCF-7D0A-45AC-B187-AF2C9FCBF4F9}" type="parTrans" cxnId="{4278936A-B13E-49F6-B2CA-2CE794243802}">
      <dgm:prSet/>
      <dgm:spPr/>
      <dgm:t>
        <a:bodyPr/>
        <a:lstStyle/>
        <a:p>
          <a:endParaRPr lang="sk-SK"/>
        </a:p>
      </dgm:t>
    </dgm:pt>
    <dgm:pt modelId="{6C4469FF-4DB6-4881-9192-71EB17CBE529}" type="sibTrans" cxnId="{4278936A-B13E-49F6-B2CA-2CE794243802}">
      <dgm:prSet/>
      <dgm:spPr/>
      <dgm:t>
        <a:bodyPr/>
        <a:lstStyle/>
        <a:p>
          <a:endParaRPr lang="sk-SK"/>
        </a:p>
      </dgm:t>
    </dgm:pt>
    <dgm:pt modelId="{07536866-08D3-4540-814D-69E3B6E24E1F}" type="pres">
      <dgm:prSet presAssocID="{943D8C52-4D47-4C8D-B084-D8C63F081F87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sk-SK"/>
        </a:p>
      </dgm:t>
    </dgm:pt>
    <dgm:pt modelId="{7D8EB70B-42BF-42E4-BCF9-AFF3FBCDA4CB}" type="pres">
      <dgm:prSet presAssocID="{7385C9DE-089A-438D-AB54-E10B76663C5C}" presName="composite" presStyleCnt="0"/>
      <dgm:spPr/>
    </dgm:pt>
    <dgm:pt modelId="{3375D79E-56A8-41FC-A257-698B7115B12B}" type="pres">
      <dgm:prSet presAssocID="{7385C9DE-089A-438D-AB54-E10B76663C5C}" presName="imgShp" presStyleLbl="fgImgPlace1" presStyleIdx="0" presStyleCnt="4"/>
      <dgm:spPr/>
    </dgm:pt>
    <dgm:pt modelId="{24054FE2-4420-4DB0-B347-7325B075150B}" type="pres">
      <dgm:prSet presAssocID="{7385C9DE-089A-438D-AB54-E10B76663C5C}" presName="txShp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6BB4B847-684E-44AB-9466-DE5D547C6ADA}" type="pres">
      <dgm:prSet presAssocID="{D7383803-F155-4818-8666-74A2072C94FD}" presName="spacing" presStyleCnt="0"/>
      <dgm:spPr/>
    </dgm:pt>
    <dgm:pt modelId="{96949FF2-1E00-404F-80AA-794EF8A8EFEF}" type="pres">
      <dgm:prSet presAssocID="{9AEE9662-42D8-4617-9110-267CAEED2D2B}" presName="composite" presStyleCnt="0"/>
      <dgm:spPr/>
    </dgm:pt>
    <dgm:pt modelId="{F5EF0178-35A2-4666-953D-4DFEC6613AAB}" type="pres">
      <dgm:prSet presAssocID="{9AEE9662-42D8-4617-9110-267CAEED2D2B}" presName="imgShp" presStyleLbl="fgImgPlace1" presStyleIdx="1" presStyleCnt="4"/>
      <dgm:spPr/>
    </dgm:pt>
    <dgm:pt modelId="{7B649AF3-405D-491F-B1D1-41CE2D65C9D6}" type="pres">
      <dgm:prSet presAssocID="{9AEE9662-42D8-4617-9110-267CAEED2D2B}" presName="txShp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44F5FA91-471F-4266-A5E7-49C2E0990A64}" type="pres">
      <dgm:prSet presAssocID="{7516C538-7DC8-4F4E-863B-F8CEDFE536A7}" presName="spacing" presStyleCnt="0"/>
      <dgm:spPr/>
    </dgm:pt>
    <dgm:pt modelId="{A1470C32-61F0-4EF2-9BF6-4622AC5AC8C9}" type="pres">
      <dgm:prSet presAssocID="{76EF0CB0-A098-45C3-A277-E3034B365755}" presName="composite" presStyleCnt="0"/>
      <dgm:spPr/>
    </dgm:pt>
    <dgm:pt modelId="{77AD9567-8A9B-45CA-AADE-BC021E3F5C4B}" type="pres">
      <dgm:prSet presAssocID="{76EF0CB0-A098-45C3-A277-E3034B365755}" presName="imgShp" presStyleLbl="fgImgPlace1" presStyleIdx="2" presStyleCnt="4"/>
      <dgm:spPr/>
    </dgm:pt>
    <dgm:pt modelId="{A00335CB-855B-449A-949D-806F147ADE12}" type="pres">
      <dgm:prSet presAssocID="{76EF0CB0-A098-45C3-A277-E3034B365755}" presName="txShp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D7B807DC-FE9F-4CDF-8895-8CA14DC164D3}" type="pres">
      <dgm:prSet presAssocID="{9D8A509E-B3A9-4213-8E13-2C24D5D5E007}" presName="spacing" presStyleCnt="0"/>
      <dgm:spPr/>
    </dgm:pt>
    <dgm:pt modelId="{B45CA3C9-019C-44D6-8053-A2231D1CDE06}" type="pres">
      <dgm:prSet presAssocID="{ABA198E4-4B5B-4AFE-BD5F-E1D2437B8572}" presName="composite" presStyleCnt="0"/>
      <dgm:spPr/>
    </dgm:pt>
    <dgm:pt modelId="{4A030357-35A8-408A-8C4E-66B6E7D46A6A}" type="pres">
      <dgm:prSet presAssocID="{ABA198E4-4B5B-4AFE-BD5F-E1D2437B8572}" presName="imgShp" presStyleLbl="fgImgPlace1" presStyleIdx="3" presStyleCnt="4"/>
      <dgm:spPr/>
    </dgm:pt>
    <dgm:pt modelId="{241FC0D9-C3D4-4819-9C8C-DC401D8CBB66}" type="pres">
      <dgm:prSet presAssocID="{ABA198E4-4B5B-4AFE-BD5F-E1D2437B8572}" presName="txShp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sk-SK"/>
        </a:p>
      </dgm:t>
    </dgm:pt>
  </dgm:ptLst>
  <dgm:cxnLst>
    <dgm:cxn modelId="{682570B5-EEDE-45D5-AAE1-BC9A9D01B1A2}" type="presOf" srcId="{7385C9DE-089A-438D-AB54-E10B76663C5C}" destId="{24054FE2-4420-4DB0-B347-7325B075150B}" srcOrd="0" destOrd="0" presId="urn:microsoft.com/office/officeart/2005/8/layout/vList3"/>
    <dgm:cxn modelId="{A417AA3C-1809-44EC-A7F8-A0E1B054466C}" type="presOf" srcId="{943D8C52-4D47-4C8D-B084-D8C63F081F87}" destId="{07536866-08D3-4540-814D-69E3B6E24E1F}" srcOrd="0" destOrd="0" presId="urn:microsoft.com/office/officeart/2005/8/layout/vList3"/>
    <dgm:cxn modelId="{B2A0A3DB-4E43-4C77-8987-C37661A2661B}" type="presOf" srcId="{76EF0CB0-A098-45C3-A277-E3034B365755}" destId="{A00335CB-855B-449A-949D-806F147ADE12}" srcOrd="0" destOrd="0" presId="urn:microsoft.com/office/officeart/2005/8/layout/vList3"/>
    <dgm:cxn modelId="{C54F41F6-729C-4F52-B4AA-0971FF2AF0EB}" srcId="{943D8C52-4D47-4C8D-B084-D8C63F081F87}" destId="{7385C9DE-089A-438D-AB54-E10B76663C5C}" srcOrd="0" destOrd="0" parTransId="{3AEC266F-7733-46EE-AC0A-A55BBE57DDF1}" sibTransId="{D7383803-F155-4818-8666-74A2072C94FD}"/>
    <dgm:cxn modelId="{D6D89CBC-3AE4-4EF9-8C7E-9C0EB79A6382}" srcId="{943D8C52-4D47-4C8D-B084-D8C63F081F87}" destId="{9AEE9662-42D8-4617-9110-267CAEED2D2B}" srcOrd="1" destOrd="0" parTransId="{48347610-1B77-4C61-A312-3A56A3E4287A}" sibTransId="{7516C538-7DC8-4F4E-863B-F8CEDFE536A7}"/>
    <dgm:cxn modelId="{4278936A-B13E-49F6-B2CA-2CE794243802}" srcId="{943D8C52-4D47-4C8D-B084-D8C63F081F87}" destId="{ABA198E4-4B5B-4AFE-BD5F-E1D2437B8572}" srcOrd="3" destOrd="0" parTransId="{EC55CBCF-7D0A-45AC-B187-AF2C9FCBF4F9}" sibTransId="{6C4469FF-4DB6-4881-9192-71EB17CBE529}"/>
    <dgm:cxn modelId="{0C24C2C4-8E43-485C-81EB-4A8BBBA727DB}" type="presOf" srcId="{9AEE9662-42D8-4617-9110-267CAEED2D2B}" destId="{7B649AF3-405D-491F-B1D1-41CE2D65C9D6}" srcOrd="0" destOrd="0" presId="urn:microsoft.com/office/officeart/2005/8/layout/vList3"/>
    <dgm:cxn modelId="{BE03B508-C355-4203-9DE0-F54764A13E69}" srcId="{943D8C52-4D47-4C8D-B084-D8C63F081F87}" destId="{76EF0CB0-A098-45C3-A277-E3034B365755}" srcOrd="2" destOrd="0" parTransId="{F436B3A3-D952-413B-9D27-DA256E538FE5}" sibTransId="{9D8A509E-B3A9-4213-8E13-2C24D5D5E007}"/>
    <dgm:cxn modelId="{A8370385-3A8A-422A-9C83-BFF0F9540C73}" type="presOf" srcId="{ABA198E4-4B5B-4AFE-BD5F-E1D2437B8572}" destId="{241FC0D9-C3D4-4819-9C8C-DC401D8CBB66}" srcOrd="0" destOrd="0" presId="urn:microsoft.com/office/officeart/2005/8/layout/vList3"/>
    <dgm:cxn modelId="{122AF40C-802D-4611-B67D-4E0AFC14773B}" type="presParOf" srcId="{07536866-08D3-4540-814D-69E3B6E24E1F}" destId="{7D8EB70B-42BF-42E4-BCF9-AFF3FBCDA4CB}" srcOrd="0" destOrd="0" presId="urn:microsoft.com/office/officeart/2005/8/layout/vList3"/>
    <dgm:cxn modelId="{EAE2305B-5817-497F-AB23-FD7725586EBB}" type="presParOf" srcId="{7D8EB70B-42BF-42E4-BCF9-AFF3FBCDA4CB}" destId="{3375D79E-56A8-41FC-A257-698B7115B12B}" srcOrd="0" destOrd="0" presId="urn:microsoft.com/office/officeart/2005/8/layout/vList3"/>
    <dgm:cxn modelId="{8CD64B53-C6EA-4399-AF94-16BA6A936F6D}" type="presParOf" srcId="{7D8EB70B-42BF-42E4-BCF9-AFF3FBCDA4CB}" destId="{24054FE2-4420-4DB0-B347-7325B075150B}" srcOrd="1" destOrd="0" presId="urn:microsoft.com/office/officeart/2005/8/layout/vList3"/>
    <dgm:cxn modelId="{AE490DC7-8433-4368-8755-0B238BDF1425}" type="presParOf" srcId="{07536866-08D3-4540-814D-69E3B6E24E1F}" destId="{6BB4B847-684E-44AB-9466-DE5D547C6ADA}" srcOrd="1" destOrd="0" presId="urn:microsoft.com/office/officeart/2005/8/layout/vList3"/>
    <dgm:cxn modelId="{95EC4B26-EBA1-4272-B5FC-E83C44D27459}" type="presParOf" srcId="{07536866-08D3-4540-814D-69E3B6E24E1F}" destId="{96949FF2-1E00-404F-80AA-794EF8A8EFEF}" srcOrd="2" destOrd="0" presId="urn:microsoft.com/office/officeart/2005/8/layout/vList3"/>
    <dgm:cxn modelId="{D100AA32-10E2-4B99-A4CA-4C18E153B4C5}" type="presParOf" srcId="{96949FF2-1E00-404F-80AA-794EF8A8EFEF}" destId="{F5EF0178-35A2-4666-953D-4DFEC6613AAB}" srcOrd="0" destOrd="0" presId="urn:microsoft.com/office/officeart/2005/8/layout/vList3"/>
    <dgm:cxn modelId="{688587E4-B17E-47CE-B6E3-D8E599599EDE}" type="presParOf" srcId="{96949FF2-1E00-404F-80AA-794EF8A8EFEF}" destId="{7B649AF3-405D-491F-B1D1-41CE2D65C9D6}" srcOrd="1" destOrd="0" presId="urn:microsoft.com/office/officeart/2005/8/layout/vList3"/>
    <dgm:cxn modelId="{7B337769-EF37-4800-BABA-E942387160D9}" type="presParOf" srcId="{07536866-08D3-4540-814D-69E3B6E24E1F}" destId="{44F5FA91-471F-4266-A5E7-49C2E0990A64}" srcOrd="3" destOrd="0" presId="urn:microsoft.com/office/officeart/2005/8/layout/vList3"/>
    <dgm:cxn modelId="{8C3BE861-5FAE-4CFF-B0E9-DB4A785FE673}" type="presParOf" srcId="{07536866-08D3-4540-814D-69E3B6E24E1F}" destId="{A1470C32-61F0-4EF2-9BF6-4622AC5AC8C9}" srcOrd="4" destOrd="0" presId="urn:microsoft.com/office/officeart/2005/8/layout/vList3"/>
    <dgm:cxn modelId="{F5336D15-EF52-4F4E-8037-3D62EDEEAE35}" type="presParOf" srcId="{A1470C32-61F0-4EF2-9BF6-4622AC5AC8C9}" destId="{77AD9567-8A9B-45CA-AADE-BC021E3F5C4B}" srcOrd="0" destOrd="0" presId="urn:microsoft.com/office/officeart/2005/8/layout/vList3"/>
    <dgm:cxn modelId="{418BA661-8B27-4DF5-9484-EECF814F803E}" type="presParOf" srcId="{A1470C32-61F0-4EF2-9BF6-4622AC5AC8C9}" destId="{A00335CB-855B-449A-949D-806F147ADE12}" srcOrd="1" destOrd="0" presId="urn:microsoft.com/office/officeart/2005/8/layout/vList3"/>
    <dgm:cxn modelId="{7F70600B-0F7E-42F3-B960-4BBC78E6621B}" type="presParOf" srcId="{07536866-08D3-4540-814D-69E3B6E24E1F}" destId="{D7B807DC-FE9F-4CDF-8895-8CA14DC164D3}" srcOrd="5" destOrd="0" presId="urn:microsoft.com/office/officeart/2005/8/layout/vList3"/>
    <dgm:cxn modelId="{C9082793-B54E-4D6B-856F-7F278E7315B9}" type="presParOf" srcId="{07536866-08D3-4540-814D-69E3B6E24E1F}" destId="{B45CA3C9-019C-44D6-8053-A2231D1CDE06}" srcOrd="6" destOrd="0" presId="urn:microsoft.com/office/officeart/2005/8/layout/vList3"/>
    <dgm:cxn modelId="{67BD5733-EF97-4A9E-AD67-E9EFABD80F63}" type="presParOf" srcId="{B45CA3C9-019C-44D6-8053-A2231D1CDE06}" destId="{4A030357-35A8-408A-8C4E-66B6E7D46A6A}" srcOrd="0" destOrd="0" presId="urn:microsoft.com/office/officeart/2005/8/layout/vList3"/>
    <dgm:cxn modelId="{87BB67A5-E884-431A-9ABC-6646BEF39406}" type="presParOf" srcId="{B45CA3C9-019C-44D6-8053-A2231D1CDE06}" destId="{241FC0D9-C3D4-4819-9C8C-DC401D8CBB66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54FE2-4420-4DB0-B347-7325B075150B}">
      <dsp:nvSpPr>
        <dsp:cNvPr id="0" name=""/>
        <dsp:cNvSpPr/>
      </dsp:nvSpPr>
      <dsp:spPr>
        <a:xfrm rot="10800000">
          <a:off x="1303518" y="775"/>
          <a:ext cx="4628772" cy="55049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2754" tIns="57150" rIns="106680" bIns="571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1500" kern="1200" dirty="0" smtClean="0"/>
            <a:t>Súčet všetkých odchýlok od aritmetického </a:t>
          </a:r>
          <a:br>
            <a:rPr lang="sk-SK" sz="1500" kern="1200" dirty="0" smtClean="0"/>
          </a:br>
          <a:r>
            <a:rPr lang="sk-SK" sz="1500" kern="1200" dirty="0" smtClean="0"/>
            <a:t>priemeru</a:t>
          </a:r>
          <a:endParaRPr lang="sk-SK" sz="1500" kern="1200" dirty="0"/>
        </a:p>
      </dsp:txBody>
      <dsp:txXfrm rot="10800000">
        <a:off x="1441142" y="775"/>
        <a:ext cx="4491148" cy="550497"/>
      </dsp:txXfrm>
    </dsp:sp>
    <dsp:sp modelId="{3375D79E-56A8-41FC-A257-698B7115B12B}">
      <dsp:nvSpPr>
        <dsp:cNvPr id="0" name=""/>
        <dsp:cNvSpPr/>
      </dsp:nvSpPr>
      <dsp:spPr>
        <a:xfrm>
          <a:off x="1028269" y="775"/>
          <a:ext cx="550497" cy="550497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649AF3-405D-491F-B1D1-41CE2D65C9D6}">
      <dsp:nvSpPr>
        <dsp:cNvPr id="0" name=""/>
        <dsp:cNvSpPr/>
      </dsp:nvSpPr>
      <dsp:spPr>
        <a:xfrm rot="10800000">
          <a:off x="1303518" y="709311"/>
          <a:ext cx="4628772" cy="55049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2754" tIns="57150" rIns="106680" bIns="571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1500" kern="1200" dirty="0" smtClean="0"/>
            <a:t>Priemerná odchýlka od aritmetického </a:t>
          </a:r>
          <a:br>
            <a:rPr lang="sk-SK" sz="1500" kern="1200" dirty="0" smtClean="0"/>
          </a:br>
          <a:r>
            <a:rPr lang="sk-SK" sz="1500" kern="1200" dirty="0" smtClean="0"/>
            <a:t>priemeru</a:t>
          </a:r>
          <a:endParaRPr lang="sk-SK" sz="1500" kern="1200" dirty="0"/>
        </a:p>
      </dsp:txBody>
      <dsp:txXfrm rot="10800000">
        <a:off x="1441142" y="709311"/>
        <a:ext cx="4491148" cy="550497"/>
      </dsp:txXfrm>
    </dsp:sp>
    <dsp:sp modelId="{F5EF0178-35A2-4666-953D-4DFEC6613AAB}">
      <dsp:nvSpPr>
        <dsp:cNvPr id="0" name=""/>
        <dsp:cNvSpPr/>
      </dsp:nvSpPr>
      <dsp:spPr>
        <a:xfrm>
          <a:off x="1028269" y="709311"/>
          <a:ext cx="550497" cy="550497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0335CB-855B-449A-949D-806F147ADE12}">
      <dsp:nvSpPr>
        <dsp:cNvPr id="0" name=""/>
        <dsp:cNvSpPr/>
      </dsp:nvSpPr>
      <dsp:spPr>
        <a:xfrm rot="10800000">
          <a:off x="1303518" y="1417846"/>
          <a:ext cx="4628772" cy="55049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2754" tIns="57150" rIns="106680" bIns="571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1500" kern="1200" smtClean="0"/>
            <a:t>Rozdiel najväčšej a najmenšej hodnoty</a:t>
          </a:r>
          <a:endParaRPr lang="sk-SK" sz="1500" kern="1200"/>
        </a:p>
      </dsp:txBody>
      <dsp:txXfrm rot="10800000">
        <a:off x="1441142" y="1417846"/>
        <a:ext cx="4491148" cy="550497"/>
      </dsp:txXfrm>
    </dsp:sp>
    <dsp:sp modelId="{77AD9567-8A9B-45CA-AADE-BC021E3F5C4B}">
      <dsp:nvSpPr>
        <dsp:cNvPr id="0" name=""/>
        <dsp:cNvSpPr/>
      </dsp:nvSpPr>
      <dsp:spPr>
        <a:xfrm>
          <a:off x="1028269" y="1417846"/>
          <a:ext cx="550497" cy="550497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1FC0D9-C3D4-4819-9C8C-DC401D8CBB66}">
      <dsp:nvSpPr>
        <dsp:cNvPr id="0" name=""/>
        <dsp:cNvSpPr/>
      </dsp:nvSpPr>
      <dsp:spPr>
        <a:xfrm rot="10800000">
          <a:off x="1303518" y="2126382"/>
          <a:ext cx="4628772" cy="55049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2754" tIns="57150" rIns="106680" bIns="571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1500" kern="1200" dirty="0" smtClean="0"/>
            <a:t>Dĺžka intervalu, v ktorej leží </a:t>
          </a:r>
          <a:br>
            <a:rPr lang="sk-SK" sz="1500" kern="1200" dirty="0" smtClean="0"/>
          </a:br>
          <a:r>
            <a:rPr lang="sk-SK" sz="1500" kern="1200" dirty="0" smtClean="0"/>
            <a:t>„prostredných 50% hodnôt“ (</a:t>
          </a:r>
          <a:r>
            <a:rPr lang="sk-SK" sz="1500" kern="1200" dirty="0" err="1" smtClean="0"/>
            <a:t>kvartilové</a:t>
          </a:r>
          <a:r>
            <a:rPr lang="sk-SK" sz="1500" kern="1200" dirty="0" smtClean="0"/>
            <a:t> rozpätie)</a:t>
          </a:r>
          <a:endParaRPr lang="sk-SK" sz="1500" kern="1200" dirty="0"/>
        </a:p>
      </dsp:txBody>
      <dsp:txXfrm rot="10800000">
        <a:off x="1441142" y="2126382"/>
        <a:ext cx="4491148" cy="550497"/>
      </dsp:txXfrm>
    </dsp:sp>
    <dsp:sp modelId="{4A030357-35A8-408A-8C4E-66B6E7D46A6A}">
      <dsp:nvSpPr>
        <dsp:cNvPr id="0" name=""/>
        <dsp:cNvSpPr/>
      </dsp:nvSpPr>
      <dsp:spPr>
        <a:xfrm>
          <a:off x="1028269" y="2126382"/>
          <a:ext cx="550497" cy="550497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54FE2-4420-4DB0-B347-7325B075150B}">
      <dsp:nvSpPr>
        <dsp:cNvPr id="0" name=""/>
        <dsp:cNvSpPr/>
      </dsp:nvSpPr>
      <dsp:spPr>
        <a:xfrm rot="10800000">
          <a:off x="1303518" y="775"/>
          <a:ext cx="4628772" cy="550497"/>
        </a:xfrm>
        <a:prstGeom prst="homePlate">
          <a:avLst/>
        </a:prstGeom>
        <a:solidFill>
          <a:schemeClr val="accent4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2754" tIns="76200" rIns="14224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2000" kern="1200" dirty="0" smtClean="0"/>
            <a:t>Priemerná absolútna odchýlka</a:t>
          </a:r>
          <a:endParaRPr lang="sk-SK" sz="2000" kern="1200" dirty="0"/>
        </a:p>
      </dsp:txBody>
      <dsp:txXfrm rot="10800000">
        <a:off x="1441142" y="775"/>
        <a:ext cx="4491148" cy="550497"/>
      </dsp:txXfrm>
    </dsp:sp>
    <dsp:sp modelId="{3375D79E-56A8-41FC-A257-698B7115B12B}">
      <dsp:nvSpPr>
        <dsp:cNvPr id="0" name=""/>
        <dsp:cNvSpPr/>
      </dsp:nvSpPr>
      <dsp:spPr>
        <a:xfrm>
          <a:off x="1028269" y="775"/>
          <a:ext cx="550497" cy="550497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649AF3-405D-491F-B1D1-41CE2D65C9D6}">
      <dsp:nvSpPr>
        <dsp:cNvPr id="0" name=""/>
        <dsp:cNvSpPr/>
      </dsp:nvSpPr>
      <dsp:spPr>
        <a:xfrm rot="10800000">
          <a:off x="1303518" y="709311"/>
          <a:ext cx="4628772" cy="550497"/>
        </a:xfrm>
        <a:prstGeom prst="homePlate">
          <a:avLst/>
        </a:prstGeom>
        <a:solidFill>
          <a:schemeClr val="accent4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2754" tIns="76200" rIns="14224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2000" kern="1200" dirty="0" err="1" smtClean="0"/>
            <a:t>Kvartilové</a:t>
          </a:r>
          <a:r>
            <a:rPr lang="sk-SK" sz="2000" kern="1200" dirty="0" smtClean="0"/>
            <a:t> rozpätie</a:t>
          </a:r>
          <a:endParaRPr lang="sk-SK" sz="2000" kern="1200" dirty="0"/>
        </a:p>
      </dsp:txBody>
      <dsp:txXfrm rot="10800000">
        <a:off x="1441142" y="709311"/>
        <a:ext cx="4491148" cy="550497"/>
      </dsp:txXfrm>
    </dsp:sp>
    <dsp:sp modelId="{F5EF0178-35A2-4666-953D-4DFEC6613AAB}">
      <dsp:nvSpPr>
        <dsp:cNvPr id="0" name=""/>
        <dsp:cNvSpPr/>
      </dsp:nvSpPr>
      <dsp:spPr>
        <a:xfrm>
          <a:off x="1028269" y="709311"/>
          <a:ext cx="550497" cy="550497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0335CB-855B-449A-949D-806F147ADE12}">
      <dsp:nvSpPr>
        <dsp:cNvPr id="0" name=""/>
        <dsp:cNvSpPr/>
      </dsp:nvSpPr>
      <dsp:spPr>
        <a:xfrm rot="10800000">
          <a:off x="1303518" y="1417846"/>
          <a:ext cx="4628772" cy="550497"/>
        </a:xfrm>
        <a:prstGeom prst="homePlate">
          <a:avLst/>
        </a:prstGeom>
        <a:solidFill>
          <a:schemeClr val="accent4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2754" tIns="76200" rIns="14224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2000" kern="1200" dirty="0" smtClean="0"/>
            <a:t>Rozptyl (stredná kvadratická odchýlka)</a:t>
          </a:r>
          <a:endParaRPr lang="sk-SK" sz="2000" kern="1200" dirty="0"/>
        </a:p>
      </dsp:txBody>
      <dsp:txXfrm rot="10800000">
        <a:off x="1441142" y="1417846"/>
        <a:ext cx="4491148" cy="550497"/>
      </dsp:txXfrm>
    </dsp:sp>
    <dsp:sp modelId="{77AD9567-8A9B-45CA-AADE-BC021E3F5C4B}">
      <dsp:nvSpPr>
        <dsp:cNvPr id="0" name=""/>
        <dsp:cNvSpPr/>
      </dsp:nvSpPr>
      <dsp:spPr>
        <a:xfrm>
          <a:off x="1028269" y="1417846"/>
          <a:ext cx="550497" cy="550497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1FC0D9-C3D4-4819-9C8C-DC401D8CBB66}">
      <dsp:nvSpPr>
        <dsp:cNvPr id="0" name=""/>
        <dsp:cNvSpPr/>
      </dsp:nvSpPr>
      <dsp:spPr>
        <a:xfrm rot="10800000">
          <a:off x="1303518" y="2126382"/>
          <a:ext cx="4628772" cy="550497"/>
        </a:xfrm>
        <a:prstGeom prst="homePlate">
          <a:avLst/>
        </a:prstGeom>
        <a:solidFill>
          <a:schemeClr val="accent4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2754" tIns="76200" rIns="14224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2000" kern="1200" dirty="0" smtClean="0"/>
            <a:t>Štandardná odchýlka</a:t>
          </a:r>
          <a:endParaRPr lang="sk-SK" sz="2000" kern="1200" dirty="0"/>
        </a:p>
      </dsp:txBody>
      <dsp:txXfrm rot="10800000">
        <a:off x="1441142" y="2126382"/>
        <a:ext cx="4491148" cy="550497"/>
      </dsp:txXfrm>
    </dsp:sp>
    <dsp:sp modelId="{4A030357-35A8-408A-8C4E-66B6E7D46A6A}">
      <dsp:nvSpPr>
        <dsp:cNvPr id="0" name=""/>
        <dsp:cNvSpPr/>
      </dsp:nvSpPr>
      <dsp:spPr>
        <a:xfrm>
          <a:off x="1028269" y="2126382"/>
          <a:ext cx="550497" cy="550497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E4B681-0CFD-4D29-A939-61D4F86E3B07}" type="datetimeFigureOut">
              <a:rPr lang="sk-SK" smtClean="0"/>
              <a:t>28.09.2016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250625-72BA-4FF7-88EB-ACB2B0A1180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2903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sk-SK" smtClean="0"/>
              <a:t>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C8E35-BD53-42C5-9F1E-0DBAEBD47660}" type="datetimeFigureOut">
              <a:rPr lang="sk-SK" smtClean="0"/>
              <a:t>28.09.2016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8EAB7-6D5C-4A6C-AF87-0D466952581F}" type="slidenum">
              <a:rPr lang="sk-SK" smtClean="0"/>
              <a:t>‹#›</a:t>
            </a:fld>
            <a:endParaRPr lang="sk-SK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6510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C8E35-BD53-42C5-9F1E-0DBAEBD47660}" type="datetimeFigureOut">
              <a:rPr lang="sk-SK" smtClean="0"/>
              <a:t>28.09.2016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8EAB7-6D5C-4A6C-AF87-0D466952581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0864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C8E35-BD53-42C5-9F1E-0DBAEBD47660}" type="datetimeFigureOut">
              <a:rPr lang="sk-SK" smtClean="0"/>
              <a:t>28.09.2016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8EAB7-6D5C-4A6C-AF87-0D466952581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86881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C8E35-BD53-42C5-9F1E-0DBAEBD47660}" type="datetimeFigureOut">
              <a:rPr lang="sk-SK" smtClean="0"/>
              <a:t>28.09.2016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8EAB7-6D5C-4A6C-AF87-0D466952581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94724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C8E35-BD53-42C5-9F1E-0DBAEBD47660}" type="datetimeFigureOut">
              <a:rPr lang="sk-SK" smtClean="0"/>
              <a:t>28.09.2016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8EAB7-6D5C-4A6C-AF87-0D466952581F}" type="slidenum">
              <a:rPr lang="sk-SK" smtClean="0"/>
              <a:t>‹#›</a:t>
            </a:fld>
            <a:endParaRPr lang="sk-SK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2574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C8E35-BD53-42C5-9F1E-0DBAEBD47660}" type="datetimeFigureOut">
              <a:rPr lang="sk-SK" smtClean="0"/>
              <a:t>28.09.2016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8EAB7-6D5C-4A6C-AF87-0D466952581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59634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C8E35-BD53-42C5-9F1E-0DBAEBD47660}" type="datetimeFigureOut">
              <a:rPr lang="sk-SK" smtClean="0"/>
              <a:t>28.09.2016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8EAB7-6D5C-4A6C-AF87-0D466952581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15192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C8E35-BD53-42C5-9F1E-0DBAEBD47660}" type="datetimeFigureOut">
              <a:rPr lang="sk-SK" smtClean="0"/>
              <a:t>28.09.2016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8EAB7-6D5C-4A6C-AF87-0D466952581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22172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C8E35-BD53-42C5-9F1E-0DBAEBD47660}" type="datetimeFigureOut">
              <a:rPr lang="sk-SK" smtClean="0"/>
              <a:t>28.09.2016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8EAB7-6D5C-4A6C-AF87-0D466952581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63075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C5CC8E35-BD53-42C5-9F1E-0DBAEBD47660}" type="datetimeFigureOut">
              <a:rPr lang="sk-SK" smtClean="0"/>
              <a:t>28.09.2016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CE8EAB7-6D5C-4A6C-AF87-0D466952581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55282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C8E35-BD53-42C5-9F1E-0DBAEBD47660}" type="datetimeFigureOut">
              <a:rPr lang="sk-SK" smtClean="0"/>
              <a:t>28.09.2016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8EAB7-6D5C-4A6C-AF87-0D466952581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19628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5CC8E35-BD53-42C5-9F1E-0DBAEBD47660}" type="datetimeFigureOut">
              <a:rPr lang="sk-SK" smtClean="0"/>
              <a:t>28.09.2016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CE8EAB7-6D5C-4A6C-AF87-0D466952581F}" type="slidenum">
              <a:rPr lang="sk-SK" smtClean="0"/>
              <a:t>‹#›</a:t>
            </a:fld>
            <a:endParaRPr lang="sk-SK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0329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chart" Target="../charts/chart4.xml"/><Relationship Id="rId7" Type="http://schemas.openxmlformats.org/officeDocument/2006/relationships/diagramColors" Target="../diagrams/colors1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chart" Target="../charts/chart6.xml"/><Relationship Id="rId7" Type="http://schemas.openxmlformats.org/officeDocument/2006/relationships/diagramColors" Target="../diagrams/colors2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2.pn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sk-SK" sz="4800" dirty="0" smtClean="0"/>
              <a:t>Rozptyl a štandardná odchýlka</a:t>
            </a:r>
            <a:endParaRPr lang="sk-SK" sz="4800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/>
              <a:t>Štatistika – </a:t>
            </a:r>
            <a:r>
              <a:rPr lang="sk-SK" dirty="0" smtClean="0"/>
              <a:t>5. </a:t>
            </a:r>
            <a:r>
              <a:rPr lang="sk-SK" dirty="0"/>
              <a:t>hodina</a:t>
            </a:r>
            <a:endParaRPr lang="sk-SK" dirty="0"/>
          </a:p>
        </p:txBody>
      </p:sp>
      <p:sp>
        <p:nvSpPr>
          <p:cNvPr id="7" name="BlokTextu 6"/>
          <p:cNvSpPr txBox="1"/>
          <p:nvPr/>
        </p:nvSpPr>
        <p:spPr>
          <a:xfrm>
            <a:off x="138223" y="6488668"/>
            <a:ext cx="38076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600" dirty="0" smtClean="0"/>
              <a:t>Mgr. Martin Janček, Gymnázium sv. Andreja</a:t>
            </a:r>
            <a:endParaRPr lang="sk-SK" sz="1600" dirty="0"/>
          </a:p>
        </p:txBody>
      </p:sp>
    </p:spTree>
    <p:extLst>
      <p:ext uri="{BB962C8B-B14F-4D97-AF65-F5344CB8AC3E}">
        <p14:creationId xmlns:p14="http://schemas.microsoft.com/office/powerpoint/2010/main" val="1584542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Príklady: Vypočítajte štandardnú odchýlku bodov z písomky</a:t>
            </a:r>
            <a:br>
              <a:rPr lang="sk-SK" dirty="0" smtClean="0"/>
            </a:br>
            <a:endParaRPr lang="sk-SK" sz="2400" dirty="0"/>
          </a:p>
        </p:txBody>
      </p:sp>
      <p:graphicFrame>
        <p:nvGraphicFramePr>
          <p:cNvPr id="6" name="Graf 5"/>
          <p:cNvGraphicFramePr/>
          <p:nvPr>
            <p:extLst>
              <p:ext uri="{D42A27DB-BD31-4B8C-83A1-F6EECF244321}">
                <p14:modId xmlns:p14="http://schemas.microsoft.com/office/powerpoint/2010/main" val="2843992453"/>
              </p:ext>
            </p:extLst>
          </p:nvPr>
        </p:nvGraphicFramePr>
        <p:xfrm>
          <a:off x="1507524" y="2203709"/>
          <a:ext cx="3512457" cy="23694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Graf 6"/>
          <p:cNvGraphicFramePr/>
          <p:nvPr>
            <p:extLst>
              <p:ext uri="{D42A27DB-BD31-4B8C-83A1-F6EECF244321}">
                <p14:modId xmlns:p14="http://schemas.microsoft.com/office/powerpoint/2010/main" val="2941734149"/>
              </p:ext>
            </p:extLst>
          </p:nvPr>
        </p:nvGraphicFramePr>
        <p:xfrm>
          <a:off x="5212855" y="2113093"/>
          <a:ext cx="3512457" cy="23694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Obdĺžnik 2"/>
          <p:cNvSpPr/>
          <p:nvPr/>
        </p:nvSpPr>
        <p:spPr>
          <a:xfrm>
            <a:off x="2527080" y="5292775"/>
            <a:ext cx="54254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dirty="0"/>
              <a:t>Ktorá skupina podala vyrovnanejší výkon?</a:t>
            </a:r>
          </a:p>
        </p:txBody>
      </p:sp>
    </p:spTree>
    <p:extLst>
      <p:ext uri="{BB962C8B-B14F-4D97-AF65-F5344CB8AC3E}">
        <p14:creationId xmlns:p14="http://schemas.microsoft.com/office/powerpoint/2010/main" val="21304824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Príklad: Výpočet štandardnej odchýlky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Zástupný symbol obsahu 7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765726392"/>
                  </p:ext>
                </p:extLst>
              </p:nvPr>
            </p:nvGraphicFramePr>
            <p:xfrm>
              <a:off x="1044553" y="1805575"/>
              <a:ext cx="5645807" cy="4761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73617"/>
                    <a:gridCol w="1057364"/>
                    <a:gridCol w="1057364"/>
                    <a:gridCol w="1057364"/>
                    <a:gridCol w="1400098"/>
                  </a:tblGrid>
                  <a:tr h="35741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sk-SK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k-SK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sk-SK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sk-SK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k-SK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  <m:sub>
                                    <m:r>
                                      <a:rPr lang="sk-SK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sk-SK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sk-SK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k-SK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sk-SK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sk-SK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b>
                                  <m:sSubPr>
                                    <m:ctrlPr>
                                      <a:rPr lang="sk-SK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k-SK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  <m:sub>
                                    <m:r>
                                      <a:rPr lang="sk-SK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sk-SK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sk-SK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k-SK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sk-SK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sk-SK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sk-SK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sk-SK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sk-SK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sk-SK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sk-SK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b>
                                          <m:sSubPr>
                                            <m:ctrlPr>
                                              <a:rPr lang="sk-SK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sk-SK" b="1" i="1" smtClean="0">
                                                <a:latin typeface="Cambria Math" panose="02040503050406030204" pitchFamily="18" charset="0"/>
                                              </a:rPr>
                                              <m:t>𝒏</m:t>
                                            </m:r>
                                          </m:e>
                                          <m:sub>
                                            <m:r>
                                              <a:rPr lang="sk-SK" b="1" i="1" smtClean="0">
                                                <a:latin typeface="Cambria Math" panose="02040503050406030204" pitchFamily="18" charset="0"/>
                                              </a:rPr>
                                              <m:t>𝒊</m:t>
                                            </m:r>
                                          </m:sub>
                                        </m:sSub>
                                        <m:r>
                                          <a:rPr lang="sk-SK" b="1" i="1" smtClean="0">
                                            <a:latin typeface="Cambria Math" panose="02040503050406030204" pitchFamily="18" charset="0"/>
                                          </a:rPr>
                                          <m:t>.(</m:t>
                                        </m:r>
                                        <m:r>
                                          <a:rPr lang="sk-SK" b="1" i="1" smtClean="0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sk-SK" b="1" i="1" smtClean="0"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  <m:r>
                                      <a:rPr lang="sk-SK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sk-SK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sk-SK" b="1" i="1" smtClean="0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</m:acc>
                                    <m:r>
                                      <a:rPr lang="sk-SK" b="1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sk-SK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sk-SK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</a:tr>
                  <a:tr h="3514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dirty="0" smtClean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dirty="0" smtClean="0"/>
                            <a:t>1</a:t>
                          </a:r>
                          <a:endParaRPr lang="sk-SK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</a:tr>
                  <a:tr h="3514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dirty="0" smtClean="0"/>
                            <a:t>1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dirty="0" smtClean="0"/>
                            <a:t>2</a:t>
                          </a:r>
                          <a:endParaRPr lang="sk-SK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</a:tr>
                  <a:tr h="3514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dirty="0" smtClean="0"/>
                            <a:t>2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dirty="0" smtClean="0"/>
                            <a:t>3</a:t>
                          </a:r>
                          <a:endParaRPr lang="sk-SK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/>
                        </a:p>
                      </a:txBody>
                      <a:tcPr anchor="ctr"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</a:tr>
                  <a:tr h="3514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dirty="0" smtClean="0"/>
                            <a:t>3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dirty="0" smtClean="0"/>
                            <a:t>3</a:t>
                          </a:r>
                          <a:endParaRPr lang="sk-SK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/>
                        </a:p>
                      </a:txBody>
                      <a:tcPr anchor="ctr"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</a:tr>
                  <a:tr h="3514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dirty="0" smtClean="0"/>
                            <a:t>4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dirty="0" smtClean="0"/>
                            <a:t>4</a:t>
                          </a:r>
                          <a:endParaRPr lang="sk-SK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</a:tr>
                  <a:tr h="3514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dirty="0" smtClean="0"/>
                            <a:t>5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dirty="0" smtClean="0"/>
                            <a:t>5</a:t>
                          </a:r>
                          <a:endParaRPr lang="sk-SK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/>
                        </a:p>
                      </a:txBody>
                      <a:tcPr anchor="ctr"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</a:tr>
                  <a:tr h="3514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dirty="0" smtClean="0"/>
                            <a:t>6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dirty="0" smtClean="0"/>
                            <a:t>6</a:t>
                          </a:r>
                          <a:endParaRPr lang="sk-SK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/>
                        </a:p>
                      </a:txBody>
                      <a:tcPr anchor="ctr"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</a:tr>
                  <a:tr h="3514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dirty="0" smtClean="0"/>
                            <a:t>7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dirty="0" smtClean="0"/>
                            <a:t>5</a:t>
                          </a:r>
                          <a:endParaRPr lang="sk-SK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/>
                        </a:p>
                      </a:txBody>
                      <a:tcPr anchor="ctr"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</a:tr>
                  <a:tr h="3514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dirty="0" smtClean="0"/>
                            <a:t>8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dirty="0" smtClean="0"/>
                            <a:t>5</a:t>
                          </a:r>
                          <a:endParaRPr lang="sk-SK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/>
                        </a:p>
                      </a:txBody>
                      <a:tcPr anchor="ctr"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</a:tr>
                  <a:tr h="3514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dirty="0" smtClean="0"/>
                            <a:t>9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dirty="0" smtClean="0"/>
                            <a:t>3</a:t>
                          </a:r>
                          <a:endParaRPr lang="sk-SK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</a:tr>
                  <a:tr h="3514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dirty="0" smtClean="0"/>
                            <a:t>10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dirty="0" smtClean="0"/>
                            <a:t>3</a:t>
                          </a:r>
                          <a:endParaRPr lang="sk-SK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</a:tr>
                  <a:tr h="351494"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l-GR" dirty="0" smtClean="0">
                              <a:latin typeface="Lucida Sans Unicode" panose="020B0602030504020204" pitchFamily="34" charset="0"/>
                              <a:cs typeface="Lucida Sans Unicode" panose="020B0602030504020204" pitchFamily="34" charset="0"/>
                            </a:rPr>
                            <a:t>Σ</a:t>
                          </a:r>
                          <a:endParaRPr lang="sk-SK" dirty="0"/>
                        </a:p>
                      </a:txBody>
                      <a:tcPr anchor="ctr">
                        <a:solidFill>
                          <a:srgbClr val="F0E8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l-GR" dirty="0" smtClean="0">
                              <a:latin typeface="Lucida Sans Unicode" panose="020B0602030504020204" pitchFamily="34" charset="0"/>
                              <a:cs typeface="Lucida Sans Unicode" panose="020B0602030504020204" pitchFamily="34" charset="0"/>
                            </a:rPr>
                            <a:t>Σ</a:t>
                          </a:r>
                          <a:endParaRPr lang="sk-SK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l-GR" dirty="0" smtClean="0">
                              <a:latin typeface="Lucida Sans Unicode" panose="020B0602030504020204" pitchFamily="34" charset="0"/>
                              <a:cs typeface="Lucida Sans Unicode" panose="020B0602030504020204" pitchFamily="34" charset="0"/>
                            </a:rPr>
                            <a:t>Σ</a:t>
                          </a:r>
                          <a:endParaRPr lang="sk-SK" dirty="0" smtClean="0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Zástupný symbol obsahu 7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765726392"/>
                  </p:ext>
                </p:extLst>
              </p:nvPr>
            </p:nvGraphicFramePr>
            <p:xfrm>
              <a:off x="1044553" y="1805575"/>
              <a:ext cx="5645807" cy="4761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73617"/>
                    <a:gridCol w="1057364"/>
                    <a:gridCol w="1057364"/>
                    <a:gridCol w="1057364"/>
                    <a:gridCol w="1400098"/>
                  </a:tblGrid>
                  <a:tr h="371920">
                    <a:tc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68" t="-1639" r="-428977" b="-120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1724" t="-1639" r="-333908" b="-120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01724" t="-1639" r="-233908" b="-120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 anchor="ctr"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2"/>
                          <a:stretch>
                            <a:fillRect l="-303468" t="-1639" r="-135260" b="-120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2"/>
                          <a:stretch>
                            <a:fillRect l="-303478" t="-1639" r="-1739" b="-1208197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dirty="0" smtClean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dirty="0" smtClean="0"/>
                            <a:t>1</a:t>
                          </a:r>
                          <a:endParaRPr lang="sk-SK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dirty="0" smtClean="0"/>
                            <a:t>1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dirty="0" smtClean="0"/>
                            <a:t>2</a:t>
                          </a:r>
                          <a:endParaRPr lang="sk-SK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dirty="0" smtClean="0"/>
                            <a:t>2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dirty="0" smtClean="0"/>
                            <a:t>3</a:t>
                          </a:r>
                          <a:endParaRPr lang="sk-SK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/>
                        </a:p>
                      </a:txBody>
                      <a:tcPr anchor="ctr"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dirty="0" smtClean="0"/>
                            <a:t>3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dirty="0" smtClean="0"/>
                            <a:t>3</a:t>
                          </a:r>
                          <a:endParaRPr lang="sk-SK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/>
                        </a:p>
                      </a:txBody>
                      <a:tcPr anchor="ctr"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dirty="0" smtClean="0"/>
                            <a:t>4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dirty="0" smtClean="0"/>
                            <a:t>4</a:t>
                          </a:r>
                          <a:endParaRPr lang="sk-SK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dirty="0" smtClean="0"/>
                            <a:t>5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dirty="0" smtClean="0"/>
                            <a:t>5</a:t>
                          </a:r>
                          <a:endParaRPr lang="sk-SK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/>
                        </a:p>
                      </a:txBody>
                      <a:tcPr anchor="ctr"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dirty="0" smtClean="0"/>
                            <a:t>6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dirty="0" smtClean="0"/>
                            <a:t>6</a:t>
                          </a:r>
                          <a:endParaRPr lang="sk-SK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/>
                        </a:p>
                      </a:txBody>
                      <a:tcPr anchor="ctr"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dirty="0" smtClean="0"/>
                            <a:t>7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dirty="0" smtClean="0"/>
                            <a:t>5</a:t>
                          </a:r>
                          <a:endParaRPr lang="sk-SK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/>
                        </a:p>
                      </a:txBody>
                      <a:tcPr anchor="ctr"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dirty="0" smtClean="0"/>
                            <a:t>8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dirty="0" smtClean="0"/>
                            <a:t>5</a:t>
                          </a:r>
                          <a:endParaRPr lang="sk-SK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/>
                        </a:p>
                      </a:txBody>
                      <a:tcPr anchor="ctr"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dirty="0" smtClean="0"/>
                            <a:t>9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dirty="0" smtClean="0"/>
                            <a:t>3</a:t>
                          </a:r>
                          <a:endParaRPr lang="sk-SK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dirty="0" smtClean="0"/>
                            <a:t>10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dirty="0" smtClean="0"/>
                            <a:t>3</a:t>
                          </a:r>
                          <a:endParaRPr lang="sk-SK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l-GR" dirty="0" smtClean="0">
                              <a:latin typeface="Lucida Sans Unicode" panose="020B0602030504020204" pitchFamily="34" charset="0"/>
                              <a:cs typeface="Lucida Sans Unicode" panose="020B0602030504020204" pitchFamily="34" charset="0"/>
                            </a:rPr>
                            <a:t>Σ</a:t>
                          </a:r>
                          <a:endParaRPr lang="sk-SK" dirty="0"/>
                        </a:p>
                      </a:txBody>
                      <a:tcPr anchor="ctr">
                        <a:solidFill>
                          <a:srgbClr val="F0E8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l-GR" dirty="0" smtClean="0">
                              <a:latin typeface="Lucida Sans Unicode" panose="020B0602030504020204" pitchFamily="34" charset="0"/>
                              <a:cs typeface="Lucida Sans Unicode" panose="020B0602030504020204" pitchFamily="34" charset="0"/>
                            </a:rPr>
                            <a:t>Σ</a:t>
                          </a:r>
                          <a:endParaRPr lang="sk-SK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l-GR" dirty="0" smtClean="0">
                              <a:latin typeface="Lucida Sans Unicode" panose="020B0602030504020204" pitchFamily="34" charset="0"/>
                              <a:cs typeface="Lucida Sans Unicode" panose="020B0602030504020204" pitchFamily="34" charset="0"/>
                            </a:rPr>
                            <a:t>Σ</a:t>
                          </a:r>
                          <a:endParaRPr lang="sk-SK" dirty="0" smtClean="0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BlokTextu 20"/>
              <p:cNvSpPr txBox="1"/>
              <p:nvPr/>
            </p:nvSpPr>
            <p:spPr>
              <a:xfrm>
                <a:off x="-2850670" y="6080998"/>
                <a:ext cx="35875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sk-SK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k-SK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sk-SK" sz="2400" dirty="0" smtClean="0"/>
                  <a:t>=</a:t>
                </a:r>
                <a:endParaRPr lang="sk-SK" sz="2400" dirty="0"/>
              </a:p>
            </p:txBody>
          </p:sp>
        </mc:Choice>
        <mc:Fallback xmlns="">
          <p:sp>
            <p:nvSpPr>
              <p:cNvPr id="21" name="BlokTextu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850670" y="6080998"/>
                <a:ext cx="358753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20339" t="-26667" r="-54237" b="-50000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Dvojitá vlna 21"/>
          <p:cNvSpPr/>
          <p:nvPr/>
        </p:nvSpPr>
        <p:spPr>
          <a:xfrm>
            <a:off x="7284720" y="2099548"/>
            <a:ext cx="1249680" cy="525780"/>
          </a:xfrm>
          <a:prstGeom prst="doubleWav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BlokTextu 22"/>
              <p:cNvSpPr txBox="1"/>
              <p:nvPr/>
            </p:nvSpPr>
            <p:spPr>
              <a:xfrm>
                <a:off x="6873506" y="2177772"/>
                <a:ext cx="36753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sk-SK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sk-SK" sz="2400" dirty="0" smtClean="0"/>
                  <a:t>=</a:t>
                </a:r>
                <a:endParaRPr lang="sk-SK" sz="2400" dirty="0"/>
              </a:p>
            </p:txBody>
          </p:sp>
        </mc:Choice>
        <mc:Fallback xmlns="">
          <p:sp>
            <p:nvSpPr>
              <p:cNvPr id="23" name="BlokTextu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3506" y="2177772"/>
                <a:ext cx="367537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21667" t="-24590" r="-50000" b="-49180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Dvojitá vlna 23"/>
          <p:cNvSpPr/>
          <p:nvPr/>
        </p:nvSpPr>
        <p:spPr>
          <a:xfrm>
            <a:off x="7284720" y="4221390"/>
            <a:ext cx="1249680" cy="525780"/>
          </a:xfrm>
          <a:prstGeom prst="doubleWav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BlokTextu 24"/>
              <p:cNvSpPr txBox="1"/>
              <p:nvPr/>
            </p:nvSpPr>
            <p:spPr>
              <a:xfrm>
                <a:off x="6708254" y="4299614"/>
                <a:ext cx="52610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sk-SK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sk-SK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sk-SK" sz="2400" dirty="0"/>
                  <a:t>=</a:t>
                </a:r>
              </a:p>
            </p:txBody>
          </p:sp>
        </mc:Choice>
        <mc:Fallback xmlns="">
          <p:sp>
            <p:nvSpPr>
              <p:cNvPr id="25" name="BlokTextu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8254" y="4299614"/>
                <a:ext cx="526106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3793" t="-24590" r="-27586" b="-49180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BlokTextu 25"/>
              <p:cNvSpPr txBox="1"/>
              <p:nvPr/>
            </p:nvSpPr>
            <p:spPr>
              <a:xfrm>
                <a:off x="6875607" y="2932012"/>
                <a:ext cx="35875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sk-SK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k-SK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sk-SK" sz="2400" dirty="0" smtClean="0"/>
                  <a:t>=</a:t>
                </a:r>
                <a:endParaRPr lang="sk-SK" sz="2400" dirty="0"/>
              </a:p>
            </p:txBody>
          </p:sp>
        </mc:Choice>
        <mc:Fallback xmlns="">
          <p:sp>
            <p:nvSpPr>
              <p:cNvPr id="26" name="BlokTextu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5607" y="2932012"/>
                <a:ext cx="358753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22034" t="-26230" r="-52542" b="-4754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Dvojitá vlna 26"/>
          <p:cNvSpPr/>
          <p:nvPr/>
        </p:nvSpPr>
        <p:spPr>
          <a:xfrm>
            <a:off x="7284720" y="2858647"/>
            <a:ext cx="1249680" cy="525780"/>
          </a:xfrm>
          <a:prstGeom prst="doubleWave">
            <a:avLst/>
          </a:prstGeom>
          <a:solidFill>
            <a:schemeClr val="bg1"/>
          </a:solidFill>
          <a:ln w="539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BlokTextu 27"/>
              <p:cNvSpPr txBox="1"/>
              <p:nvPr/>
            </p:nvSpPr>
            <p:spPr>
              <a:xfrm>
                <a:off x="6861373" y="5060065"/>
                <a:ext cx="37298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sk-SK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sk-SK" sz="2400" dirty="0"/>
                  <a:t>=</a:t>
                </a:r>
              </a:p>
            </p:txBody>
          </p:sp>
        </mc:Choice>
        <mc:Fallback xmlns="">
          <p:sp>
            <p:nvSpPr>
              <p:cNvPr id="28" name="BlokTextu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1373" y="5060065"/>
                <a:ext cx="372987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21311" t="-24590" r="-39344" b="-49180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Dvojitá vlna 28"/>
          <p:cNvSpPr/>
          <p:nvPr/>
        </p:nvSpPr>
        <p:spPr>
          <a:xfrm>
            <a:off x="7284720" y="4981841"/>
            <a:ext cx="1249680" cy="525780"/>
          </a:xfrm>
          <a:prstGeom prst="doubleWave">
            <a:avLst/>
          </a:prstGeom>
          <a:solidFill>
            <a:schemeClr val="bg1"/>
          </a:solidFill>
          <a:ln w="539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4460980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Príklad na úvod:</a:t>
            </a:r>
            <a:br>
              <a:rPr lang="sk-SK" dirty="0" smtClean="0"/>
            </a:br>
            <a:r>
              <a:rPr lang="sk-SK" sz="2400" dirty="0" smtClean="0"/>
              <a:t>Ako vyjadriť rozptýlenosť hodnôt súboru?</a:t>
            </a:r>
            <a:endParaRPr lang="sk-SK" sz="2400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359" y="2860152"/>
            <a:ext cx="8546416" cy="2183562"/>
          </a:xfrm>
          <a:prstGeom prst="rect">
            <a:avLst/>
          </a:prstGeom>
        </p:spPr>
      </p:pic>
      <p:sp>
        <p:nvSpPr>
          <p:cNvPr id="5" name="BlokTextu 4"/>
          <p:cNvSpPr txBox="1"/>
          <p:nvPr/>
        </p:nvSpPr>
        <p:spPr>
          <a:xfrm>
            <a:off x="1294918" y="1853168"/>
            <a:ext cx="7239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/>
              <a:t>Porovnajme dva súbory známok z písomky v dvoch skupinách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BlokTextu 5"/>
              <p:cNvSpPr txBox="1"/>
              <p:nvPr/>
            </p:nvSpPr>
            <p:spPr>
              <a:xfrm>
                <a:off x="1589314" y="5043714"/>
                <a:ext cx="7110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sk-SK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sk-SK" dirty="0" smtClean="0"/>
                  <a:t> = 2</a:t>
                </a:r>
                <a:endParaRPr lang="sk-SK" dirty="0"/>
              </a:p>
            </p:txBody>
          </p:sp>
        </mc:Choice>
        <mc:Fallback xmlns="">
          <p:sp>
            <p:nvSpPr>
              <p:cNvPr id="6" name="BlokTextu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9314" y="5043714"/>
                <a:ext cx="711028" cy="369332"/>
              </a:xfrm>
              <a:prstGeom prst="rect">
                <a:avLst/>
              </a:prstGeom>
              <a:blipFill rotWithShape="0">
                <a:blip r:embed="rId3"/>
                <a:stretch>
                  <a:fillRect t="-8197" r="-6034" b="-24590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BlokTextu 6"/>
              <p:cNvSpPr txBox="1"/>
              <p:nvPr/>
            </p:nvSpPr>
            <p:spPr>
              <a:xfrm>
                <a:off x="6277428" y="5043714"/>
                <a:ext cx="7110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sk-SK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sk-SK" dirty="0" smtClean="0"/>
                  <a:t> = 2</a:t>
                </a:r>
                <a:endParaRPr lang="sk-SK" dirty="0"/>
              </a:p>
            </p:txBody>
          </p:sp>
        </mc:Choice>
        <mc:Fallback xmlns="">
          <p:sp>
            <p:nvSpPr>
              <p:cNvPr id="7" name="BlokTextu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7428" y="5043714"/>
                <a:ext cx="711028" cy="369332"/>
              </a:xfrm>
              <a:prstGeom prst="rect">
                <a:avLst/>
              </a:prstGeom>
              <a:blipFill rotWithShape="0">
                <a:blip r:embed="rId4"/>
                <a:stretch>
                  <a:fillRect t="-8197" r="-6034" b="-24590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bdĺžnik 7"/>
          <p:cNvSpPr/>
          <p:nvPr/>
        </p:nvSpPr>
        <p:spPr>
          <a:xfrm>
            <a:off x="1160672" y="2989893"/>
            <a:ext cx="6976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sk-SK" sz="5400" b="1" cap="none" spc="0" dirty="0" smtClean="0">
                <a:ln/>
                <a:solidFill>
                  <a:schemeClr val="accent3"/>
                </a:solidFill>
                <a:effectLst/>
              </a:rPr>
              <a:t>A</a:t>
            </a:r>
            <a:endParaRPr lang="sk-SK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9" name="Obdĺžnik 8"/>
          <p:cNvSpPr/>
          <p:nvPr/>
        </p:nvSpPr>
        <p:spPr>
          <a:xfrm>
            <a:off x="5396090" y="2989893"/>
            <a:ext cx="5870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sk-SK" sz="5400" b="1" cap="none" spc="0" dirty="0" smtClean="0">
                <a:ln/>
                <a:solidFill>
                  <a:schemeClr val="accent3"/>
                </a:solidFill>
                <a:effectLst/>
              </a:rPr>
              <a:t>B</a:t>
            </a:r>
            <a:endParaRPr lang="sk-SK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505268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Ešte jeden príklad</a:t>
            </a:r>
            <a:br>
              <a:rPr lang="sk-SK" dirty="0" smtClean="0"/>
            </a:br>
            <a:r>
              <a:rPr lang="sk-SK" sz="2400" dirty="0" smtClean="0"/>
              <a:t>Ktorá skupina podala vyrovnanejší výkon?</a:t>
            </a:r>
            <a:endParaRPr lang="sk-SK" sz="2400" dirty="0"/>
          </a:p>
        </p:txBody>
      </p:sp>
      <p:graphicFrame>
        <p:nvGraphicFramePr>
          <p:cNvPr id="6" name="Graf 5"/>
          <p:cNvGraphicFramePr/>
          <p:nvPr>
            <p:extLst>
              <p:ext uri="{D42A27DB-BD31-4B8C-83A1-F6EECF244321}">
                <p14:modId xmlns:p14="http://schemas.microsoft.com/office/powerpoint/2010/main" val="3045214394"/>
              </p:ext>
            </p:extLst>
          </p:nvPr>
        </p:nvGraphicFramePr>
        <p:xfrm>
          <a:off x="1524000" y="2154282"/>
          <a:ext cx="3512457" cy="23694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Graf 6"/>
          <p:cNvGraphicFramePr/>
          <p:nvPr>
            <p:extLst>
              <p:ext uri="{D42A27DB-BD31-4B8C-83A1-F6EECF244321}">
                <p14:modId xmlns:p14="http://schemas.microsoft.com/office/powerpoint/2010/main" val="2457298882"/>
              </p:ext>
            </p:extLst>
          </p:nvPr>
        </p:nvGraphicFramePr>
        <p:xfrm>
          <a:off x="5105763" y="2154282"/>
          <a:ext cx="3512457" cy="23694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BlokTextu 7"/>
          <p:cNvSpPr txBox="1"/>
          <p:nvPr/>
        </p:nvSpPr>
        <p:spPr>
          <a:xfrm>
            <a:off x="1074420" y="5097780"/>
            <a:ext cx="78678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 smtClean="0"/>
              <a:t>Hľadáme číslo, ktoré by opísalo veľkosť rozptýlenosti</a:t>
            </a:r>
            <a:br>
              <a:rPr lang="sk-SK" sz="2400" dirty="0" smtClean="0"/>
            </a:br>
            <a:r>
              <a:rPr lang="sk-SK" sz="2400" dirty="0" smtClean="0"/>
              <a:t>nameraných hodnôt okolo aritmetického priemeru</a:t>
            </a:r>
            <a:endParaRPr lang="sk-SK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BlokTextu 9"/>
              <p:cNvSpPr txBox="1"/>
              <p:nvPr/>
            </p:nvSpPr>
            <p:spPr>
              <a:xfrm>
                <a:off x="2114550" y="2739390"/>
                <a:ext cx="8469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sk-SK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sk-SK" dirty="0" smtClean="0"/>
                  <a:t> = 5,65</a:t>
                </a:r>
                <a:endParaRPr lang="sk-SK" dirty="0"/>
              </a:p>
            </p:txBody>
          </p:sp>
        </mc:Choice>
        <mc:Fallback xmlns="">
          <p:sp>
            <p:nvSpPr>
              <p:cNvPr id="10" name="BlokTextu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4550" y="2739390"/>
                <a:ext cx="846963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7194" t="-28261" r="-15108" b="-50000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BlokTextu 12"/>
              <p:cNvSpPr txBox="1"/>
              <p:nvPr/>
            </p:nvSpPr>
            <p:spPr>
              <a:xfrm>
                <a:off x="5762729" y="2739390"/>
                <a:ext cx="8469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sk-SK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sk-SK" dirty="0" smtClean="0"/>
                  <a:t> = 5,65</a:t>
                </a:r>
                <a:endParaRPr lang="sk-SK" dirty="0"/>
              </a:p>
            </p:txBody>
          </p:sp>
        </mc:Choice>
        <mc:Fallback xmlns="">
          <p:sp>
            <p:nvSpPr>
              <p:cNvPr id="13" name="BlokTextu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2729" y="2739390"/>
                <a:ext cx="846963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7194" t="-28261" r="-15827" b="-50000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96270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Ktoré číslo je vhodné na vyjadrenie rozptýlenosti?</a:t>
            </a:r>
            <a:endParaRPr lang="sk-SK" sz="2400" dirty="0"/>
          </a:p>
        </p:txBody>
      </p:sp>
      <p:graphicFrame>
        <p:nvGraphicFramePr>
          <p:cNvPr id="6" name="Graf 5"/>
          <p:cNvGraphicFramePr/>
          <p:nvPr>
            <p:extLst>
              <p:ext uri="{D42A27DB-BD31-4B8C-83A1-F6EECF244321}">
                <p14:modId xmlns:p14="http://schemas.microsoft.com/office/powerpoint/2010/main" val="2570447209"/>
              </p:ext>
            </p:extLst>
          </p:nvPr>
        </p:nvGraphicFramePr>
        <p:xfrm>
          <a:off x="5311141" y="5471160"/>
          <a:ext cx="1897380" cy="11633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Graf 6"/>
          <p:cNvGraphicFramePr/>
          <p:nvPr>
            <p:extLst>
              <p:ext uri="{D42A27DB-BD31-4B8C-83A1-F6EECF244321}">
                <p14:modId xmlns:p14="http://schemas.microsoft.com/office/powerpoint/2010/main" val="423579780"/>
              </p:ext>
            </p:extLst>
          </p:nvPr>
        </p:nvGraphicFramePr>
        <p:xfrm>
          <a:off x="7155544" y="5463540"/>
          <a:ext cx="1897380" cy="11633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268883701"/>
              </p:ext>
            </p:extLst>
          </p:nvPr>
        </p:nvGraphicFramePr>
        <p:xfrm>
          <a:off x="1573840" y="2795022"/>
          <a:ext cx="6960560" cy="26776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5" name="Obdĺžnik 4"/>
          <p:cNvSpPr/>
          <p:nvPr/>
        </p:nvSpPr>
        <p:spPr>
          <a:xfrm>
            <a:off x="437603" y="2171700"/>
            <a:ext cx="2328457" cy="393954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k-SK" sz="25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?</a:t>
            </a:r>
            <a:endParaRPr lang="sk-SK" sz="250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BlokTextu 2"/>
          <p:cNvSpPr txBox="1"/>
          <p:nvPr/>
        </p:nvSpPr>
        <p:spPr>
          <a:xfrm>
            <a:off x="3832860" y="1905000"/>
            <a:ext cx="24432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200" b="1" dirty="0" smtClean="0">
                <a:solidFill>
                  <a:schemeClr val="accent5">
                    <a:lumMod val="75000"/>
                  </a:schemeClr>
                </a:solidFill>
              </a:rPr>
              <a:t>Navrhnite...</a:t>
            </a:r>
            <a:endParaRPr lang="sk-SK" sz="3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12253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Ktoré číslo je vhodné na vyjadrenie rozptýlenosti?</a:t>
            </a:r>
            <a:endParaRPr lang="sk-SK" sz="2400" dirty="0"/>
          </a:p>
        </p:txBody>
      </p:sp>
      <p:graphicFrame>
        <p:nvGraphicFramePr>
          <p:cNvPr id="6" name="Graf 5"/>
          <p:cNvGraphicFramePr/>
          <p:nvPr>
            <p:extLst>
              <p:ext uri="{D42A27DB-BD31-4B8C-83A1-F6EECF244321}">
                <p14:modId xmlns:p14="http://schemas.microsoft.com/office/powerpoint/2010/main" val="2570447209"/>
              </p:ext>
            </p:extLst>
          </p:nvPr>
        </p:nvGraphicFramePr>
        <p:xfrm>
          <a:off x="5311141" y="5471160"/>
          <a:ext cx="1897380" cy="11633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Graf 6"/>
          <p:cNvGraphicFramePr/>
          <p:nvPr>
            <p:extLst>
              <p:ext uri="{D42A27DB-BD31-4B8C-83A1-F6EECF244321}">
                <p14:modId xmlns:p14="http://schemas.microsoft.com/office/powerpoint/2010/main" val="423579780"/>
              </p:ext>
            </p:extLst>
          </p:nvPr>
        </p:nvGraphicFramePr>
        <p:xfrm>
          <a:off x="7155544" y="5463540"/>
          <a:ext cx="1897380" cy="11633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506398233"/>
              </p:ext>
            </p:extLst>
          </p:nvPr>
        </p:nvGraphicFramePr>
        <p:xfrm>
          <a:off x="1573840" y="2795022"/>
          <a:ext cx="6960560" cy="26776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5" name="Obdĺžnik 4"/>
          <p:cNvSpPr/>
          <p:nvPr/>
        </p:nvSpPr>
        <p:spPr>
          <a:xfrm>
            <a:off x="437603" y="2171700"/>
            <a:ext cx="2328457" cy="393954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k-SK" sz="25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</a:t>
            </a:r>
            <a:endParaRPr lang="sk-SK" sz="250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BlokTextu 2"/>
          <p:cNvSpPr txBox="1"/>
          <p:nvPr/>
        </p:nvSpPr>
        <p:spPr>
          <a:xfrm>
            <a:off x="3832860" y="1905000"/>
            <a:ext cx="30187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200" b="1" dirty="0" smtClean="0">
                <a:solidFill>
                  <a:schemeClr val="accent5">
                    <a:lumMod val="75000"/>
                  </a:schemeClr>
                </a:solidFill>
              </a:rPr>
              <a:t>Čo sa používa</a:t>
            </a:r>
            <a:endParaRPr lang="sk-SK" sz="3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27056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Rozptyl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sk-SK" dirty="0" smtClean="0"/>
              </a:p>
              <a:p>
                <a:pPr marL="0" indent="0">
                  <a:buNone/>
                </a:pPr>
                <a:r>
                  <a:rPr lang="sk-SK" dirty="0" smtClean="0"/>
                  <a:t>Označenie:</a:t>
                </a:r>
              </a:p>
              <a:p>
                <a:pPr marL="0" indent="0">
                  <a:buNone/>
                </a:pPr>
                <a:r>
                  <a:rPr lang="sk-SK" dirty="0"/>
                  <a:t>	</a:t>
                </a:r>
                <a:r>
                  <a:rPr lang="sk-SK" dirty="0" smtClean="0"/>
                  <a:t>                 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k-SK" sz="8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sz="8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sk-SK" sz="8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sk-SK" sz="8000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019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83756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Rozptyl</a:t>
            </a:r>
            <a:br>
              <a:rPr lang="sk-SK" dirty="0" smtClean="0"/>
            </a:br>
            <a:r>
              <a:rPr lang="sk-SK" sz="2400" dirty="0" smtClean="0"/>
              <a:t>Ako ho vypočítame?</a:t>
            </a:r>
            <a:endParaRPr lang="sk-SK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>
              <a:xfrm>
                <a:off x="1942415" y="1811807"/>
                <a:ext cx="6591985" cy="2415540"/>
              </a:xfrm>
            </p:spPr>
            <p:txBody>
              <a:bodyPr>
                <a:normAutofit lnSpcReduction="10000"/>
              </a:bodyPr>
              <a:lstStyle/>
              <a:p>
                <a:pPr>
                  <a:buFont typeface="+mj-lt"/>
                  <a:buAutoNum type="arabicPeriod"/>
                </a:pPr>
                <a:r>
                  <a:rPr lang="sk-SK" dirty="0" smtClean="0"/>
                  <a:t>Vypočítame </a:t>
                </a:r>
                <a:r>
                  <a:rPr lang="sk-SK" b="1" dirty="0" smtClean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aritmetický priemer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sk-SK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k-SK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endParaRPr lang="sk-SK" sz="2000" dirty="0" smtClean="0"/>
              </a:p>
              <a:p>
                <a:pPr>
                  <a:buFont typeface="+mj-lt"/>
                  <a:buAutoNum type="arabicPeriod"/>
                </a:pPr>
                <a:r>
                  <a:rPr lang="sk-SK" dirty="0" smtClean="0"/>
                  <a:t>Pre každú hodnotu vypočítame jej </a:t>
                </a:r>
                <a:r>
                  <a:rPr lang="sk-SK" b="1" dirty="0" smtClean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odchýlku od aritmetického priemeru</a:t>
                </a:r>
                <a:r>
                  <a:rPr lang="sk-SK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k-SK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sk-SK" sz="2000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sk-SK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k-SK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endParaRPr lang="sk-SK" sz="2000" b="0" dirty="0" smtClean="0"/>
              </a:p>
              <a:p>
                <a:pPr>
                  <a:buFont typeface="+mj-lt"/>
                  <a:buAutoNum type="arabicPeriod"/>
                </a:pPr>
                <a:r>
                  <a:rPr lang="sk-SK" dirty="0" smtClean="0"/>
                  <a:t>Vypočítanú </a:t>
                </a:r>
                <a:r>
                  <a:rPr lang="sk-SK" dirty="0" smtClean="0">
                    <a:solidFill>
                      <a:schemeClr val="tx1"/>
                    </a:solidFill>
                  </a:rPr>
                  <a:t>odchýlku</a:t>
                </a:r>
                <a:r>
                  <a:rPr lang="sk-SK" b="1" dirty="0" smtClean="0">
                    <a:solidFill>
                      <a:schemeClr val="tx1"/>
                    </a:solidFill>
                  </a:rPr>
                  <a:t> </a:t>
                </a:r>
                <a:r>
                  <a:rPr lang="sk-SK" b="1" dirty="0" smtClean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umocníme na druhú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k-SK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sk-SK" i="1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sk-SK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sk-SK" b="1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pPr>
                  <a:buFont typeface="+mj-lt"/>
                  <a:buAutoNum type="arabicPeriod"/>
                </a:pPr>
                <a:r>
                  <a:rPr lang="sk-SK" dirty="0" smtClean="0">
                    <a:solidFill>
                      <a:schemeClr val="tx1"/>
                    </a:solidFill>
                  </a:rPr>
                  <a:t>Všetky tieto </a:t>
                </a:r>
                <a:r>
                  <a:rPr lang="sk-SK" b="1" dirty="0" smtClean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druhé mocniny sčíta</a:t>
                </a:r>
                <a:r>
                  <a:rPr lang="sk-SK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me</a:t>
                </a:r>
                <a:r>
                  <a:rPr lang="sk-SK" b="1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sk-SK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3"/>
                          </m:rPr>
                          <a:rPr lang="sk-SK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sk-SK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sk-SK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sk-SK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  <m:e>
                        <m:sSup>
                          <m:sSupPr>
                            <m:ctrlPr>
                              <a:rPr lang="sk-SK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sk-SK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k-SK" sz="2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sk-SK" sz="20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sk-SK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sk-SK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sk-SK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sk-SK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sk-SK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sk-SK" sz="20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sk-SK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sk-SK" sz="2000" dirty="0" smtClean="0">
                  <a:solidFill>
                    <a:schemeClr val="tx1"/>
                  </a:solidFill>
                </a:endParaRPr>
              </a:p>
              <a:p>
                <a:pPr>
                  <a:buFont typeface="+mj-lt"/>
                  <a:buAutoNum type="arabicPeriod"/>
                </a:pPr>
                <a:r>
                  <a:rPr lang="sk-SK" dirty="0" smtClean="0">
                    <a:solidFill>
                      <a:schemeClr val="tx1"/>
                    </a:solidFill>
                  </a:rPr>
                  <a:t>Výsledok </a:t>
                </a:r>
                <a:r>
                  <a:rPr lang="sk-SK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vydelíme počtom členov súboru</a:t>
                </a:r>
                <a:r>
                  <a:rPr lang="sk-SK" dirty="0" smtClean="0">
                    <a:solidFill>
                      <a:schemeClr val="tx1"/>
                    </a:solidFill>
                  </a:rPr>
                  <a:t>:</a:t>
                </a:r>
              </a:p>
              <a:p>
                <a:pPr>
                  <a:buFont typeface="+mj-lt"/>
                  <a:buAutoNum type="arabicPeriod"/>
                </a:pPr>
                <a:endParaRPr lang="sk-SK" b="1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42415" y="1811807"/>
                <a:ext cx="6591985" cy="2415540"/>
              </a:xfrm>
              <a:blipFill rotWithShape="0">
                <a:blip r:embed="rId2"/>
                <a:stretch>
                  <a:fillRect l="-2405" t="-4040" r="-2683" b="-7323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Skupina 5"/>
          <p:cNvGrpSpPr/>
          <p:nvPr/>
        </p:nvGrpSpPr>
        <p:grpSpPr>
          <a:xfrm>
            <a:off x="2452551" y="4131129"/>
            <a:ext cx="4693920" cy="2080260"/>
            <a:chOff x="2979420" y="4648200"/>
            <a:chExt cx="4693920" cy="2080260"/>
          </a:xfrm>
        </p:grpSpPr>
        <p:sp>
          <p:nvSpPr>
            <p:cNvPr id="5" name="Dvojitá vlna 4"/>
            <p:cNvSpPr/>
            <p:nvPr/>
          </p:nvSpPr>
          <p:spPr>
            <a:xfrm>
              <a:off x="2979420" y="4648200"/>
              <a:ext cx="4693920" cy="2080260"/>
            </a:xfrm>
            <a:prstGeom prst="doubleWave">
              <a:avLst>
                <a:gd name="adj1" fmla="val 6250"/>
                <a:gd name="adj2" fmla="val 4655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Obdĺžnik 3"/>
                <p:cNvSpPr/>
                <p:nvPr/>
              </p:nvSpPr>
              <p:spPr>
                <a:xfrm>
                  <a:off x="3312759" y="4969992"/>
                  <a:ext cx="4223992" cy="143667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sk-SK" sz="3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sk-SK" sz="3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sk-SK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sk-SK" sz="3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sk-SK" sz="32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sk-SK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sk-SK" sz="3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r>
                          <a:rPr lang="sk-SK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nary>
                          <m:naryPr>
                            <m:chr m:val="∑"/>
                            <m:ctrlPr>
                              <a:rPr lang="sk-SK" sz="3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sk-SK" sz="3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sk-SK" sz="32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sk-SK" sz="3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sk-SK" sz="32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sk-SK" sz="320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sk-SK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k-SK" sz="3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sk-SK" sz="32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sk-SK" sz="3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sk-SK" sz="3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sk-SK" sz="3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sk-SK" sz="32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sk-SK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oMath>
                    </m:oMathPara>
                  </a14:m>
                  <a:endParaRPr lang="sk-SK" sz="3200" dirty="0"/>
                </a:p>
              </p:txBody>
            </p:sp>
          </mc:Choice>
          <mc:Fallback xmlns="">
            <p:sp>
              <p:nvSpPr>
                <p:cNvPr id="4" name="Obdĺžnik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2759" y="4969992"/>
                  <a:ext cx="4223992" cy="143667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sk-SK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281525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739870"/>
          </a:xfrm>
        </p:spPr>
        <p:txBody>
          <a:bodyPr>
            <a:normAutofit/>
          </a:bodyPr>
          <a:lstStyle/>
          <a:p>
            <a:r>
              <a:rPr lang="sk-SK" dirty="0" smtClean="0"/>
              <a:t>Štandardná odchýlka</a:t>
            </a:r>
            <a:endParaRPr lang="sk-SK" sz="24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942415" y="1499387"/>
            <a:ext cx="6591985" cy="241554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sk-SK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sk-SK" dirty="0"/>
          </a:p>
        </p:txBody>
      </p:sp>
      <p:grpSp>
        <p:nvGrpSpPr>
          <p:cNvPr id="6" name="Skupina 5"/>
          <p:cNvGrpSpPr/>
          <p:nvPr/>
        </p:nvGrpSpPr>
        <p:grpSpPr>
          <a:xfrm>
            <a:off x="5298111" y="2589174"/>
            <a:ext cx="3406826" cy="1324546"/>
            <a:chOff x="4054184" y="3596741"/>
            <a:chExt cx="4693920" cy="2080260"/>
          </a:xfrm>
        </p:grpSpPr>
        <p:sp>
          <p:nvSpPr>
            <p:cNvPr id="5" name="Dvojitá vlna 4"/>
            <p:cNvSpPr/>
            <p:nvPr/>
          </p:nvSpPr>
          <p:spPr>
            <a:xfrm>
              <a:off x="4054184" y="3596741"/>
              <a:ext cx="4693920" cy="2080260"/>
            </a:xfrm>
            <a:prstGeom prst="doubleWave">
              <a:avLst>
                <a:gd name="adj1" fmla="val 6250"/>
                <a:gd name="adj2" fmla="val 4655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Obdĺžnik 3"/>
                <p:cNvSpPr/>
                <p:nvPr/>
              </p:nvSpPr>
              <p:spPr>
                <a:xfrm>
                  <a:off x="4289148" y="4036257"/>
                  <a:ext cx="4223991" cy="72827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sk-SK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r>
                          <a:rPr lang="sk-SK" sz="3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ad>
                          <m:radPr>
                            <m:degHide m:val="on"/>
                            <m:ctrlPr>
                              <a:rPr lang="sk-SK" sz="32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sk-SK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sk-SK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sk-SK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oMath>
                    </m:oMathPara>
                  </a14:m>
                  <a:endParaRPr lang="sk-SK" sz="3200" dirty="0"/>
                </a:p>
              </p:txBody>
            </p:sp>
          </mc:Choice>
          <mc:Fallback xmlns="">
            <p:sp>
              <p:nvSpPr>
                <p:cNvPr id="4" name="Obdĺžnik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89148" y="4036257"/>
                  <a:ext cx="4223991" cy="728276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39474"/>
                  </a:stretch>
                </a:blipFill>
              </p:spPr>
              <p:txBody>
                <a:bodyPr/>
                <a:lstStyle/>
                <a:p>
                  <a:r>
                    <a:rPr lang="sk-SK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BlokTextu 6"/>
              <p:cNvSpPr txBox="1"/>
              <p:nvPr/>
            </p:nvSpPr>
            <p:spPr>
              <a:xfrm>
                <a:off x="783771" y="1825645"/>
                <a:ext cx="4514340" cy="23599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Ø"/>
                </a:pPr>
                <a:r>
                  <a:rPr lang="sk-SK" sz="2400" dirty="0" smtClean="0"/>
                  <a:t>Rozptyl má jednu nevýhodu: Ak sú hodnoty súboru v metroch, tak rozptyl je v m</a:t>
                </a:r>
                <a:r>
                  <a:rPr lang="sk-SK" sz="2400" baseline="30000" dirty="0" smtClean="0"/>
                  <a:t>2</a:t>
                </a:r>
                <a:r>
                  <a:rPr lang="sk-SK" sz="2400" dirty="0" smtClean="0"/>
                  <a:t> čo je číslo iného „typu“</a:t>
                </a:r>
              </a:p>
              <a:p>
                <a:pPr marL="342900" indent="-342900"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Ø"/>
                </a:pPr>
                <a:r>
                  <a:rPr lang="sk-SK" sz="2400" dirty="0" smtClean="0"/>
                  <a:t>Používame štandardnú (smerodajnú) odchýlku </a:t>
                </a:r>
                <a14:m>
                  <m:oMath xmlns:m="http://schemas.openxmlformats.org/officeDocument/2006/math">
                    <m:r>
                      <a:rPr lang="sk-SK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sk-SK" sz="2400" dirty="0" smtClean="0"/>
                  <a:t>   </a:t>
                </a:r>
                <a:endParaRPr lang="sk-SK" sz="2400" dirty="0"/>
              </a:p>
            </p:txBody>
          </p:sp>
        </mc:Choice>
        <mc:Fallback xmlns="">
          <p:sp>
            <p:nvSpPr>
              <p:cNvPr id="7" name="BlokTextu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771" y="1825645"/>
                <a:ext cx="4514340" cy="2359941"/>
              </a:xfrm>
              <a:prstGeom prst="rect">
                <a:avLst/>
              </a:prstGeom>
              <a:blipFill rotWithShape="0">
                <a:blip r:embed="rId3"/>
                <a:stretch>
                  <a:fillRect l="-1892" t="-2062" r="-1622" b="-4639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BlokTextu 7"/>
          <p:cNvSpPr txBox="1"/>
          <p:nvPr/>
        </p:nvSpPr>
        <p:spPr>
          <a:xfrm>
            <a:off x="1061822" y="4564380"/>
            <a:ext cx="78197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Štandardná odchýlka je druhá odmocnina rozptylu</a:t>
            </a:r>
            <a:endParaRPr lang="sk-SK" sz="2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BlokTextu 8"/>
              <p:cNvSpPr txBox="1"/>
              <p:nvPr/>
            </p:nvSpPr>
            <p:spPr>
              <a:xfrm>
                <a:off x="1061821" y="5026045"/>
                <a:ext cx="5830442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sk-SK" i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Vo vzdialenosti menšej ako 3 štandardné odchýlky</a:t>
                </a:r>
                <a:br>
                  <a:rPr lang="sk-SK" i="1" dirty="0" smtClean="0">
                    <a:solidFill>
                      <a:schemeClr val="accent1">
                        <a:lumMod val="75000"/>
                      </a:schemeClr>
                    </a:solidFill>
                  </a:rPr>
                </a:br>
                <a:r>
                  <a:rPr lang="sk-SK" i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od aritmetického priemeru, teda v intervale</a:t>
                </a:r>
                <a:br>
                  <a:rPr lang="sk-SK" i="1" dirty="0" smtClean="0">
                    <a:solidFill>
                      <a:schemeClr val="accent1">
                        <a:lumMod val="75000"/>
                      </a:schemeClr>
                    </a:solidFill>
                  </a:rPr>
                </a:br>
                <a14:m>
                  <m:oMath xmlns:m="http://schemas.openxmlformats.org/officeDocument/2006/math">
                    <m:r>
                      <a:rPr lang="sk-SK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̅"/>
                        <m:ctrlPr>
                          <a:rPr lang="sk-SK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k-SK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sk-SK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−3</m:t>
                    </m:r>
                    <m:r>
                      <a:rPr lang="sk-SK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sk-SK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̅"/>
                        <m:ctrlPr>
                          <a:rPr lang="sk-SK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k-SK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sk-SK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sk-SK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sk-SK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sk-SK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sk-SK" i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 leží aspoň 8/9 z celkového počtu </a:t>
                </a:r>
                <a:br>
                  <a:rPr lang="sk-SK" i="1" dirty="0" smtClean="0">
                    <a:solidFill>
                      <a:schemeClr val="accent1">
                        <a:lumMod val="75000"/>
                      </a:schemeClr>
                    </a:solidFill>
                  </a:rPr>
                </a:br>
                <a:r>
                  <a:rPr lang="sk-SK" i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hodnôt súboru.</a:t>
                </a:r>
                <a:endParaRPr lang="sk-SK" i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BlokTextu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1821" y="5026045"/>
                <a:ext cx="5830442" cy="1200329"/>
              </a:xfrm>
              <a:prstGeom prst="rect">
                <a:avLst/>
              </a:prstGeom>
              <a:blipFill rotWithShape="0">
                <a:blip r:embed="rId4"/>
                <a:stretch>
                  <a:fillRect l="-836" t="-2538" r="-209" b="-7107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07005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977951"/>
          </a:xfrm>
        </p:spPr>
        <p:txBody>
          <a:bodyPr/>
          <a:lstStyle/>
          <a:p>
            <a:r>
              <a:rPr lang="sk-SK" dirty="0" smtClean="0"/>
              <a:t>Príklad: </a:t>
            </a:r>
            <a:r>
              <a:rPr lang="sk-SK" sz="2400" dirty="0" smtClean="0"/>
              <a:t>Výpočet štandardnej odchýlky</a:t>
            </a:r>
            <a:endParaRPr lang="sk-SK" sz="2400" dirty="0"/>
          </a:p>
        </p:txBody>
      </p:sp>
      <p:sp>
        <p:nvSpPr>
          <p:cNvPr id="9" name="Dvojitá vlna 8"/>
          <p:cNvSpPr/>
          <p:nvPr/>
        </p:nvSpPr>
        <p:spPr>
          <a:xfrm>
            <a:off x="2125980" y="5368528"/>
            <a:ext cx="1249680" cy="525780"/>
          </a:xfrm>
          <a:prstGeom prst="doubleWav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10" name="Dvojitá vlna 9"/>
          <p:cNvSpPr/>
          <p:nvPr/>
        </p:nvSpPr>
        <p:spPr>
          <a:xfrm>
            <a:off x="6774180" y="6002774"/>
            <a:ext cx="1249680" cy="525780"/>
          </a:xfrm>
          <a:prstGeom prst="doubleWav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BlokTextu 10"/>
              <p:cNvSpPr txBox="1"/>
              <p:nvPr/>
            </p:nvSpPr>
            <p:spPr>
              <a:xfrm>
                <a:off x="995862" y="5446752"/>
                <a:ext cx="106118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sk-SK" sz="2400" b="0" i="1" smtClean="0">
                          <a:latin typeface="Cambria Math" panose="02040503050406030204" pitchFamily="18" charset="0"/>
                        </a:rPr>
                        <m:t>úč</m:t>
                      </m:r>
                      <m:r>
                        <a:rPr lang="sk-SK" sz="2400" b="0" i="1" smtClean="0">
                          <a:latin typeface="Cambria Math" panose="02040503050406030204" pitchFamily="18" charset="0"/>
                        </a:rPr>
                        <m:t>𝑒𝑡</m:t>
                      </m:r>
                      <m:r>
                        <m:rPr>
                          <m:nor/>
                        </m:rPr>
                        <a:rPr lang="sk-SK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sk-SK" sz="2400" dirty="0"/>
                        <m:t>=</m:t>
                      </m:r>
                    </m:oMath>
                  </m:oMathPara>
                </a14:m>
                <a:endParaRPr lang="sk-SK" sz="2400" dirty="0"/>
              </a:p>
            </p:txBody>
          </p:sp>
        </mc:Choice>
        <mc:Fallback xmlns="">
          <p:sp>
            <p:nvSpPr>
              <p:cNvPr id="11" name="BlokTextu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862" y="5446752"/>
                <a:ext cx="1061188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5747" r="-3448" b="-9836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BlokTextu 11"/>
              <p:cNvSpPr txBox="1"/>
              <p:nvPr/>
            </p:nvSpPr>
            <p:spPr>
              <a:xfrm>
                <a:off x="6248074" y="6002774"/>
                <a:ext cx="52610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sk-SK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sk-SK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sk-SK" sz="2400" dirty="0"/>
                  <a:t>=</a:t>
                </a:r>
              </a:p>
            </p:txBody>
          </p:sp>
        </mc:Choice>
        <mc:Fallback xmlns="">
          <p:sp>
            <p:nvSpPr>
              <p:cNvPr id="12" name="BlokTextu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074" y="6002774"/>
                <a:ext cx="526106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5116" t="-26667" r="-27907" b="-50000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Dvojitá vlna 12"/>
          <p:cNvSpPr/>
          <p:nvPr/>
        </p:nvSpPr>
        <p:spPr>
          <a:xfrm>
            <a:off x="4205890" y="5368528"/>
            <a:ext cx="1249680" cy="525780"/>
          </a:xfrm>
          <a:prstGeom prst="doubleWav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BlokTextu 15"/>
              <p:cNvSpPr txBox="1"/>
              <p:nvPr/>
            </p:nvSpPr>
            <p:spPr>
              <a:xfrm>
                <a:off x="1698297" y="6021824"/>
                <a:ext cx="35875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sk-SK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k-SK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sk-SK" sz="2400" dirty="0" smtClean="0"/>
                  <a:t>=</a:t>
                </a:r>
                <a:endParaRPr lang="sk-SK" sz="2400" dirty="0"/>
              </a:p>
            </p:txBody>
          </p:sp>
        </mc:Choice>
        <mc:Fallback xmlns="">
          <p:sp>
            <p:nvSpPr>
              <p:cNvPr id="16" name="BlokTextu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8297" y="6021824"/>
                <a:ext cx="358753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22414" t="-26667" r="-55172" b="-50000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Dvojitá vlna 16"/>
          <p:cNvSpPr/>
          <p:nvPr/>
        </p:nvSpPr>
        <p:spPr>
          <a:xfrm>
            <a:off x="6774180" y="5368528"/>
            <a:ext cx="1249680" cy="525780"/>
          </a:xfrm>
          <a:prstGeom prst="doubleWav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BlokTextu 17"/>
              <p:cNvSpPr txBox="1"/>
              <p:nvPr/>
            </p:nvSpPr>
            <p:spPr>
              <a:xfrm>
                <a:off x="5683015" y="5433655"/>
                <a:ext cx="106118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sk-SK" sz="2400" b="0" i="1" smtClean="0">
                          <a:latin typeface="Cambria Math" panose="02040503050406030204" pitchFamily="18" charset="0"/>
                        </a:rPr>
                        <m:t>úč</m:t>
                      </m:r>
                      <m:r>
                        <a:rPr lang="sk-SK" sz="2400" b="0" i="1" smtClean="0">
                          <a:latin typeface="Cambria Math" panose="02040503050406030204" pitchFamily="18" charset="0"/>
                        </a:rPr>
                        <m:t>𝑒𝑡</m:t>
                      </m:r>
                      <m:r>
                        <m:rPr>
                          <m:nor/>
                        </m:rPr>
                        <a:rPr lang="sk-SK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sk-SK" sz="2400" dirty="0"/>
                        <m:t>=</m:t>
                      </m:r>
                    </m:oMath>
                  </m:oMathPara>
                </a14:m>
                <a:endParaRPr lang="sk-SK" sz="2400" dirty="0"/>
              </a:p>
            </p:txBody>
          </p:sp>
        </mc:Choice>
        <mc:Fallback xmlns="">
          <p:sp>
            <p:nvSpPr>
              <p:cNvPr id="18" name="BlokTextu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3015" y="5433655"/>
                <a:ext cx="1061188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5747" r="-3448" b="-9836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BlokTextu 18"/>
              <p:cNvSpPr txBox="1"/>
              <p:nvPr/>
            </p:nvSpPr>
            <p:spPr>
              <a:xfrm>
                <a:off x="3794676" y="5446752"/>
                <a:ext cx="36753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sk-SK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sk-SK" sz="2400" dirty="0" smtClean="0"/>
                  <a:t>=</a:t>
                </a:r>
                <a:endParaRPr lang="sk-SK" sz="2400" dirty="0"/>
              </a:p>
            </p:txBody>
          </p:sp>
        </mc:Choice>
        <mc:Fallback xmlns="">
          <p:sp>
            <p:nvSpPr>
              <p:cNvPr id="19" name="BlokTextu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4676" y="5446752"/>
                <a:ext cx="367537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19672" t="-24590" r="-49180" b="-49180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bdĺžnik 2"/>
          <p:cNvSpPr/>
          <p:nvPr/>
        </p:nvSpPr>
        <p:spPr>
          <a:xfrm>
            <a:off x="272142" y="1404135"/>
            <a:ext cx="8218715" cy="598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0" name="Dvojitá vlna 19"/>
          <p:cNvSpPr/>
          <p:nvPr/>
        </p:nvSpPr>
        <p:spPr>
          <a:xfrm>
            <a:off x="2125980" y="6002774"/>
            <a:ext cx="1249680" cy="525780"/>
          </a:xfrm>
          <a:prstGeom prst="doubleWave">
            <a:avLst/>
          </a:prstGeom>
          <a:solidFill>
            <a:schemeClr val="bg1"/>
          </a:solidFill>
          <a:ln w="539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BlokTextu 20"/>
              <p:cNvSpPr txBox="1"/>
              <p:nvPr/>
            </p:nvSpPr>
            <p:spPr>
              <a:xfrm>
                <a:off x="-2850670" y="6080998"/>
                <a:ext cx="35875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sk-SK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k-SK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sk-SK" sz="2400" dirty="0" smtClean="0"/>
                  <a:t>=</a:t>
                </a:r>
                <a:endParaRPr lang="sk-SK" sz="2400" dirty="0"/>
              </a:p>
            </p:txBody>
          </p:sp>
        </mc:Choice>
        <mc:Fallback xmlns="">
          <p:sp>
            <p:nvSpPr>
              <p:cNvPr id="21" name="BlokTextu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850670" y="6080998"/>
                <a:ext cx="358753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20339" t="-26667" r="-54237" b="-50000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BlokTextu 21"/>
              <p:cNvSpPr txBox="1"/>
              <p:nvPr/>
            </p:nvSpPr>
            <p:spPr>
              <a:xfrm>
                <a:off x="3715272" y="6021824"/>
                <a:ext cx="37298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sk-SK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sk-SK" sz="2400" dirty="0"/>
                  <a:t>=</a:t>
                </a:r>
              </a:p>
            </p:txBody>
          </p:sp>
        </mc:Choice>
        <mc:Fallback xmlns="">
          <p:sp>
            <p:nvSpPr>
              <p:cNvPr id="22" name="BlokTextu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5272" y="6021824"/>
                <a:ext cx="372987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19355" t="-26667" r="-38710" b="-50000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Dvojitá vlna 22"/>
          <p:cNvSpPr/>
          <p:nvPr/>
        </p:nvSpPr>
        <p:spPr>
          <a:xfrm>
            <a:off x="4203293" y="6021824"/>
            <a:ext cx="1249680" cy="525780"/>
          </a:xfrm>
          <a:prstGeom prst="doubleWave">
            <a:avLst/>
          </a:prstGeom>
          <a:solidFill>
            <a:schemeClr val="bg1"/>
          </a:solidFill>
          <a:ln w="539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Zástupný symbol obsahu 7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584303965"/>
                  </p:ext>
                </p:extLst>
              </p:nvPr>
            </p:nvGraphicFramePr>
            <p:xfrm>
              <a:off x="2125980" y="1264555"/>
              <a:ext cx="5897880" cy="4029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13668"/>
                    <a:gridCol w="2390592"/>
                    <a:gridCol w="2293620"/>
                  </a:tblGrid>
                  <a:tr h="35741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sk-SK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k-SK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sk-SK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sk-SK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k-SK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sk-SK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sk-SK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sk-SK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sk-SK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sk-SK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sk-SK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sk-SK" b="1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sk-SK" b="1" i="1" smtClean="0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sk-SK" b="1" i="1" smtClean="0"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  <m:r>
                                      <a:rPr lang="sk-SK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sk-SK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sk-SK" b="1" i="1" smtClean="0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</m:acc>
                                    <m:r>
                                      <a:rPr lang="sk-SK" b="1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sk-SK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sk-SK" dirty="0"/>
                        </a:p>
                      </a:txBody>
                      <a:tcPr/>
                    </a:tc>
                  </a:tr>
                  <a:tr h="3514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dirty="0" smtClean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/>
                    </a:tc>
                  </a:tr>
                  <a:tr h="3514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dirty="0" smtClean="0"/>
                            <a:t>4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/>
                    </a:tc>
                  </a:tr>
                  <a:tr h="3514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dirty="0" smtClean="0"/>
                            <a:t>4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sk-SK" dirty="0"/>
                        </a:p>
                      </a:txBody>
                      <a:tcPr/>
                    </a:tc>
                  </a:tr>
                  <a:tr h="3514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dirty="0" smtClean="0"/>
                            <a:t>5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/>
                    </a:tc>
                  </a:tr>
                  <a:tr h="3514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dirty="0" smtClean="0"/>
                            <a:t>5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sk-SK" dirty="0"/>
                        </a:p>
                      </a:txBody>
                      <a:tcPr/>
                    </a:tc>
                  </a:tr>
                  <a:tr h="3514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dirty="0" smtClean="0"/>
                            <a:t>6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/>
                    </a:tc>
                  </a:tr>
                  <a:tr h="3514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dirty="0" smtClean="0"/>
                            <a:t>7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/>
                    </a:tc>
                  </a:tr>
                  <a:tr h="3514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dirty="0" smtClean="0"/>
                            <a:t>7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sk-SK" dirty="0"/>
                        </a:p>
                      </a:txBody>
                      <a:tcPr/>
                    </a:tc>
                  </a:tr>
                  <a:tr h="3514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dirty="0" smtClean="0"/>
                            <a:t>7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/>
                    </a:tc>
                  </a:tr>
                  <a:tr h="3514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dirty="0" smtClean="0"/>
                            <a:t>9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sk-SK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Zástupný symbol obsahu 7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584303965"/>
                  </p:ext>
                </p:extLst>
              </p:nvPr>
            </p:nvGraphicFramePr>
            <p:xfrm>
              <a:off x="2125980" y="1264555"/>
              <a:ext cx="5897880" cy="4029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13668"/>
                    <a:gridCol w="2390592"/>
                    <a:gridCol w="2293620"/>
                  </a:tblGrid>
                  <a:tr h="371920">
                    <a:tc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>
                        <a:blipFill rotWithShape="0">
                          <a:blip r:embed="rId10"/>
                          <a:stretch>
                            <a:fillRect l="-503" t="-1639" r="-388945" b="-100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>
                        <a:blipFill rotWithShape="0">
                          <a:blip r:embed="rId10"/>
                          <a:stretch>
                            <a:fillRect l="-50891" t="-1639" r="-96947" b="-100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>
                        <a:blipFill rotWithShape="0">
                          <a:blip r:embed="rId10"/>
                          <a:stretch>
                            <a:fillRect l="-157294" t="-1639" r="-1061" b="-1009836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dirty="0" smtClean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dirty="0" smtClean="0"/>
                            <a:t>4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dirty="0" smtClean="0"/>
                            <a:t>4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sk-SK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dirty="0" smtClean="0"/>
                            <a:t>5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dirty="0" smtClean="0"/>
                            <a:t>5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sk-SK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dirty="0" smtClean="0"/>
                            <a:t>6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dirty="0" smtClean="0"/>
                            <a:t>7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dirty="0" smtClean="0"/>
                            <a:t>7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sk-SK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dirty="0" smtClean="0"/>
                            <a:t>7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dirty="0" smtClean="0"/>
                            <a:t>9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sk-SK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888872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ktíva">
  <a:themeElements>
    <a:clrScheme name="Retrospektí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ktí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í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450</TotalTime>
  <Words>247</Words>
  <Application>Microsoft Office PowerPoint</Application>
  <PresentationFormat>Prezentácia na obrazovke (4:3)</PresentationFormat>
  <Paragraphs>107</Paragraphs>
  <Slides>11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5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11</vt:i4>
      </vt:variant>
    </vt:vector>
  </HeadingPairs>
  <TitlesOfParts>
    <vt:vector size="17" baseType="lpstr">
      <vt:lpstr>Calibri</vt:lpstr>
      <vt:lpstr>Calibri Light</vt:lpstr>
      <vt:lpstr>Cambria Math</vt:lpstr>
      <vt:lpstr>Lucida Sans Unicode</vt:lpstr>
      <vt:lpstr>Wingdings</vt:lpstr>
      <vt:lpstr>Retrospektíva</vt:lpstr>
      <vt:lpstr>Rozptyl a štandardná odchýlka</vt:lpstr>
      <vt:lpstr>Príklad na úvod: Ako vyjadriť rozptýlenosť hodnôt súboru?</vt:lpstr>
      <vt:lpstr>Ešte jeden príklad Ktorá skupina podala vyrovnanejší výkon?</vt:lpstr>
      <vt:lpstr>Ktoré číslo je vhodné na vyjadrenie rozptýlenosti?</vt:lpstr>
      <vt:lpstr>Ktoré číslo je vhodné na vyjadrenie rozptýlenosti?</vt:lpstr>
      <vt:lpstr>Rozptyl</vt:lpstr>
      <vt:lpstr>Rozptyl Ako ho vypočítame?</vt:lpstr>
      <vt:lpstr>Štandardná odchýlka</vt:lpstr>
      <vt:lpstr>Príklad: Výpočet štandardnej odchýlky</vt:lpstr>
      <vt:lpstr>Príklady: Vypočítajte štandardnú odchýlku bodov z písomky </vt:lpstr>
      <vt:lpstr>Príklad: Výpočet štandardnej odchýlky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Modus, medián, aritmetický priemer</dc:title>
  <dc:creator>Martin Janček</dc:creator>
  <cp:lastModifiedBy>Martin Janček</cp:lastModifiedBy>
  <cp:revision>52</cp:revision>
  <dcterms:created xsi:type="dcterms:W3CDTF">2015-09-23T16:20:03Z</dcterms:created>
  <dcterms:modified xsi:type="dcterms:W3CDTF">2016-09-28T17:40:17Z</dcterms:modified>
</cp:coreProperties>
</file>