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  <p:sldId id="263" r:id="rId9"/>
    <p:sldId id="265" r:id="rId10"/>
    <p:sldId id="266" r:id="rId11"/>
    <p:sldId id="264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21" autoAdjust="0"/>
    <p:restoredTop sz="94660"/>
  </p:normalViewPr>
  <p:slideViewPr>
    <p:cSldViewPr>
      <p:cViewPr varScale="1">
        <p:scale>
          <a:sx n="107" d="100"/>
          <a:sy n="107" d="100"/>
        </p:scale>
        <p:origin x="-121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52D018-A7F7-4ABE-A147-9A7C23A68ADB}" type="datetimeFigureOut">
              <a:rPr lang="sk-SK" smtClean="0"/>
              <a:t>12.04.2021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1FF474-818D-4F11-9EAA-BBC88CDEF7B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21691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FF474-818D-4F11-9EAA-BBC88CDEF7B3}" type="slidenum">
              <a:rPr lang="sk-SK" smtClean="0"/>
              <a:t>1</a:t>
            </a:fld>
            <a:endParaRPr lang="sk-SK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FF474-818D-4F11-9EAA-BBC88CDEF7B3}" type="slidenum">
              <a:rPr lang="sk-SK" smtClean="0"/>
              <a:t>2</a:t>
            </a:fld>
            <a:endParaRPr lang="sk-SK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FF474-818D-4F11-9EAA-BBC88CDEF7B3}" type="slidenum">
              <a:rPr lang="sk-SK" smtClean="0"/>
              <a:t>4</a:t>
            </a:fld>
            <a:endParaRPr lang="sk-SK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FF474-818D-4F11-9EAA-BBC88CDEF7B3}" type="slidenum">
              <a:rPr lang="sk-SK" smtClean="0"/>
              <a:t>5</a:t>
            </a:fld>
            <a:endParaRPr lang="sk-SK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FEA8D-ED81-4A4A-811B-FC75D88794FE}" type="datetimeFigureOut">
              <a:rPr lang="sk-SK" smtClean="0"/>
              <a:t>12.04.2021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5E468-1DE7-401C-8004-2BEF8CA60962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FEA8D-ED81-4A4A-811B-FC75D88794FE}" type="datetimeFigureOut">
              <a:rPr lang="sk-SK" smtClean="0"/>
              <a:t>12.04.2021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5E468-1DE7-401C-8004-2BEF8CA60962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FEA8D-ED81-4A4A-811B-FC75D88794FE}" type="datetimeFigureOut">
              <a:rPr lang="sk-SK" smtClean="0"/>
              <a:t>12.04.2021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5E468-1DE7-401C-8004-2BEF8CA60962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FEA8D-ED81-4A4A-811B-FC75D88794FE}" type="datetimeFigureOut">
              <a:rPr lang="sk-SK" smtClean="0"/>
              <a:t>12.04.2021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5E468-1DE7-401C-8004-2BEF8CA60962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FEA8D-ED81-4A4A-811B-FC75D88794FE}" type="datetimeFigureOut">
              <a:rPr lang="sk-SK" smtClean="0"/>
              <a:t>12.04.2021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5E468-1DE7-401C-8004-2BEF8CA60962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FEA8D-ED81-4A4A-811B-FC75D88794FE}" type="datetimeFigureOut">
              <a:rPr lang="sk-SK" smtClean="0"/>
              <a:t>12.04.2021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5E468-1DE7-401C-8004-2BEF8CA60962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FEA8D-ED81-4A4A-811B-FC75D88794FE}" type="datetimeFigureOut">
              <a:rPr lang="sk-SK" smtClean="0"/>
              <a:t>12.04.2021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5E468-1DE7-401C-8004-2BEF8CA60962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FEA8D-ED81-4A4A-811B-FC75D88794FE}" type="datetimeFigureOut">
              <a:rPr lang="sk-SK" smtClean="0"/>
              <a:t>12.04.2021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5E468-1DE7-401C-8004-2BEF8CA60962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FEA8D-ED81-4A4A-811B-FC75D88794FE}" type="datetimeFigureOut">
              <a:rPr lang="sk-SK" smtClean="0"/>
              <a:t>12.04.2021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5E468-1DE7-401C-8004-2BEF8CA60962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FEA8D-ED81-4A4A-811B-FC75D88794FE}" type="datetimeFigureOut">
              <a:rPr lang="sk-SK" smtClean="0"/>
              <a:t>12.04.2021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5E468-1DE7-401C-8004-2BEF8CA60962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FEA8D-ED81-4A4A-811B-FC75D88794FE}" type="datetimeFigureOut">
              <a:rPr lang="sk-SK" smtClean="0"/>
              <a:t>12.04.2021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5E468-1DE7-401C-8004-2BEF8CA60962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BFEA8D-ED81-4A4A-811B-FC75D88794FE}" type="datetimeFigureOut">
              <a:rPr lang="sk-SK" smtClean="0"/>
              <a:t>12.04.2021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5E468-1DE7-401C-8004-2BEF8CA60962}" type="slidenum">
              <a:rPr lang="sk-SK" smtClean="0"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404665"/>
            <a:ext cx="7772400" cy="2016223"/>
          </a:xfrm>
        </p:spPr>
        <p:txBody>
          <a:bodyPr/>
          <a:lstStyle/>
          <a:p>
            <a:r>
              <a:rPr lang="sk-SK" dirty="0" smtClean="0">
                <a:solidFill>
                  <a:srgbClr val="FF0000"/>
                </a:solidFill>
              </a:rPr>
              <a:t>Filozofia</a:t>
            </a:r>
            <a:r>
              <a:rPr lang="sk-SK" dirty="0" smtClean="0"/>
              <a:t/>
            </a:r>
            <a:br>
              <a:rPr lang="sk-SK" dirty="0" smtClean="0"/>
            </a:b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136904" cy="5256584"/>
          </a:xfrm>
        </p:spPr>
        <p:txBody>
          <a:bodyPr/>
          <a:lstStyle/>
          <a:p>
            <a:pPr algn="l">
              <a:buFont typeface="Arial" pitchFamily="34" charset="0"/>
              <a:buChar char="•"/>
            </a:pPr>
            <a:r>
              <a:rPr lang="sk-SK" dirty="0" smtClean="0">
                <a:solidFill>
                  <a:srgbClr val="FF0000"/>
                </a:solidFill>
              </a:rPr>
              <a:t> </a:t>
            </a:r>
            <a:r>
              <a:rPr lang="sk-SK" dirty="0" smtClean="0">
                <a:solidFill>
                  <a:schemeClr val="tx1"/>
                </a:solidFill>
              </a:rPr>
              <a:t>Je matkou  všetkých vied</a:t>
            </a:r>
          </a:p>
          <a:p>
            <a:pPr algn="l">
              <a:buFont typeface="Arial" pitchFamily="34" charset="0"/>
              <a:buChar char="•"/>
            </a:pPr>
            <a:r>
              <a:rPr lang="sk-SK" dirty="0" smtClean="0">
                <a:solidFill>
                  <a:schemeClr val="tx1"/>
                </a:solidFill>
              </a:rPr>
              <a:t> Svojou povahou a zameraním patrí   </a:t>
            </a:r>
            <a:br>
              <a:rPr lang="sk-SK" dirty="0" smtClean="0">
                <a:solidFill>
                  <a:schemeClr val="tx1"/>
                </a:solidFill>
              </a:rPr>
            </a:br>
            <a:r>
              <a:rPr lang="sk-SK" dirty="0" smtClean="0">
                <a:solidFill>
                  <a:schemeClr val="tx1"/>
                </a:solidFill>
              </a:rPr>
              <a:t>  do kategórie humanitných vied</a:t>
            </a:r>
          </a:p>
          <a:p>
            <a:pPr algn="l">
              <a:buFont typeface="Arial" pitchFamily="34" charset="0"/>
              <a:buChar char="•"/>
            </a:pPr>
            <a:r>
              <a:rPr lang="sk-SK" dirty="0" smtClean="0">
                <a:solidFill>
                  <a:schemeClr val="tx1"/>
                </a:solidFill>
              </a:rPr>
              <a:t> Filozofia svet  okolo nás  neopisuje a   </a:t>
            </a:r>
            <a:br>
              <a:rPr lang="sk-SK" dirty="0" smtClean="0">
                <a:solidFill>
                  <a:schemeClr val="tx1"/>
                </a:solidFill>
              </a:rPr>
            </a:br>
            <a:r>
              <a:rPr lang="sk-SK" dirty="0" smtClean="0">
                <a:solidFill>
                  <a:schemeClr val="tx1"/>
                </a:solidFill>
              </a:rPr>
              <a:t>   nedefinuje, ale hľadá odpovede  na  </a:t>
            </a:r>
            <a:br>
              <a:rPr lang="sk-SK" dirty="0" smtClean="0">
                <a:solidFill>
                  <a:schemeClr val="tx1"/>
                </a:solidFill>
              </a:rPr>
            </a:br>
            <a:r>
              <a:rPr lang="sk-SK" dirty="0" smtClean="0">
                <a:solidFill>
                  <a:schemeClr val="tx1"/>
                </a:solidFill>
              </a:rPr>
              <a:t>   otázky, ktoré si  sama kladie</a:t>
            </a:r>
          </a:p>
          <a:p>
            <a:pPr algn="l"/>
            <a:r>
              <a:rPr lang="sk-SK" dirty="0" smtClean="0">
                <a:solidFill>
                  <a:schemeClr val="tx1"/>
                </a:solidFill>
              </a:rPr>
              <a:t>Filozofické myslenie dalo predpoklad pre ekonomický, hospodársky, kultúrny a spoločenský rozvoj</a:t>
            </a:r>
          </a:p>
          <a:p>
            <a:pPr>
              <a:buFont typeface="Arial" pitchFamily="34" charset="0"/>
              <a:buChar char="•"/>
            </a:pPr>
            <a:endParaRPr lang="sk-SK" dirty="0" smtClean="0"/>
          </a:p>
          <a:p>
            <a:endParaRPr lang="sk-SK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439" y="764704"/>
            <a:ext cx="9121701" cy="6093296"/>
          </a:xfrm>
        </p:spPr>
      </p:pic>
    </p:spTree>
    <p:extLst>
      <p:ext uri="{BB962C8B-B14F-4D97-AF65-F5344CB8AC3E}">
        <p14:creationId xmlns:p14="http://schemas.microsoft.com/office/powerpoint/2010/main" val="35732367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solidFill>
                  <a:srgbClr val="FF0000"/>
                </a:solidFill>
              </a:rPr>
              <a:t>Raná grécka filozofia</a:t>
            </a:r>
            <a:endParaRPr lang="sk-SK" dirty="0">
              <a:solidFill>
                <a:srgbClr val="FF000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79512" y="1412776"/>
            <a:ext cx="8784976" cy="5256584"/>
          </a:xfrm>
        </p:spPr>
        <p:txBody>
          <a:bodyPr>
            <a:normAutofit lnSpcReduction="10000"/>
          </a:bodyPr>
          <a:lstStyle/>
          <a:p>
            <a:r>
              <a:rPr lang="sk-SK" dirty="0" smtClean="0"/>
              <a:t>Bola orientovaná predovšetkým na ontológiu – náuku o bytí. Zaujímalo ju čo tvorí svet, odkiaľ sa tu vzal, Čo je smrť, čo je po nej, čo je vesmír, je vesmír nekonečný? </a:t>
            </a:r>
          </a:p>
          <a:p>
            <a:endParaRPr lang="sk-SK" dirty="0"/>
          </a:p>
          <a:p>
            <a:r>
              <a:rPr lang="sk-SK" dirty="0" err="1" smtClean="0"/>
              <a:t>Milétska</a:t>
            </a:r>
            <a:r>
              <a:rPr lang="sk-SK" dirty="0" smtClean="0"/>
              <a:t> škola  - hľadali </a:t>
            </a:r>
            <a:r>
              <a:rPr lang="sk-SK" dirty="0" err="1" smtClean="0">
                <a:solidFill>
                  <a:srgbClr val="FF0000"/>
                </a:solidFill>
              </a:rPr>
              <a:t>arché</a:t>
            </a:r>
            <a:r>
              <a:rPr lang="sk-SK" dirty="0" smtClean="0">
                <a:solidFill>
                  <a:srgbClr val="FF0000"/>
                </a:solidFill>
              </a:rPr>
              <a:t>, </a:t>
            </a:r>
            <a:r>
              <a:rPr lang="sk-SK" dirty="0" smtClean="0"/>
              <a:t>základnú látku všetkého</a:t>
            </a:r>
          </a:p>
          <a:p>
            <a:r>
              <a:rPr lang="sk-SK" dirty="0" err="1" smtClean="0">
                <a:solidFill>
                  <a:srgbClr val="FF0000"/>
                </a:solidFill>
              </a:rPr>
              <a:t>Táles</a:t>
            </a:r>
            <a:r>
              <a:rPr lang="sk-SK" dirty="0"/>
              <a:t> </a:t>
            </a:r>
            <a:r>
              <a:rPr lang="sk-SK" dirty="0" smtClean="0"/>
              <a:t> -  myslel si že je to voda</a:t>
            </a:r>
          </a:p>
          <a:p>
            <a:r>
              <a:rPr lang="sk-SK" dirty="0" err="1" smtClean="0">
                <a:solidFill>
                  <a:srgbClr val="FF0000"/>
                </a:solidFill>
              </a:rPr>
              <a:t>Anaximandros</a:t>
            </a:r>
            <a:r>
              <a:rPr lang="sk-SK" dirty="0" smtClean="0"/>
              <a:t> – neobmedzené, </a:t>
            </a:r>
            <a:r>
              <a:rPr lang="sk-SK" dirty="0" err="1" smtClean="0"/>
              <a:t>apeiron</a:t>
            </a:r>
            <a:r>
              <a:rPr lang="sk-SK" dirty="0" smtClean="0"/>
              <a:t> </a:t>
            </a:r>
          </a:p>
          <a:p>
            <a:r>
              <a:rPr lang="sk-SK" dirty="0" err="1" smtClean="0">
                <a:solidFill>
                  <a:srgbClr val="FF0000"/>
                </a:solidFill>
              </a:rPr>
              <a:t>Anaximénes</a:t>
            </a:r>
            <a:r>
              <a:rPr lang="sk-SK" dirty="0" smtClean="0">
                <a:solidFill>
                  <a:srgbClr val="FF0000"/>
                </a:solidFill>
              </a:rPr>
              <a:t> </a:t>
            </a:r>
            <a:r>
              <a:rPr lang="sk-SK" dirty="0" smtClean="0"/>
              <a:t>-  Vzduch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1134570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sk-SK" dirty="0" err="1" smtClean="0">
                <a:solidFill>
                  <a:srgbClr val="FF0000"/>
                </a:solidFill>
              </a:rPr>
              <a:t>Herakleitos</a:t>
            </a:r>
            <a:endParaRPr lang="sk-SK" dirty="0">
              <a:solidFill>
                <a:srgbClr val="FF000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07504" y="1268760"/>
            <a:ext cx="8928992" cy="5472608"/>
          </a:xfrm>
        </p:spPr>
        <p:txBody>
          <a:bodyPr/>
          <a:lstStyle/>
          <a:p>
            <a:r>
              <a:rPr lang="sk-SK" dirty="0" smtClean="0">
                <a:solidFill>
                  <a:srgbClr val="FF0000"/>
                </a:solidFill>
              </a:rPr>
              <a:t>Nikdy nevstúpiš dvakrát do tej istej rieky</a:t>
            </a:r>
          </a:p>
          <a:p>
            <a:pPr marL="0" indent="0">
              <a:buNone/>
            </a:pPr>
            <a:r>
              <a:rPr lang="sk-SK" dirty="0" smtClean="0"/>
              <a:t>   -  Tvrdil, že všetko plynie „</a:t>
            </a:r>
            <a:r>
              <a:rPr lang="sk-SK" dirty="0" err="1" smtClean="0"/>
              <a:t>Panta</a:t>
            </a:r>
            <a:r>
              <a:rPr lang="sk-SK" dirty="0" smtClean="0"/>
              <a:t> </a:t>
            </a:r>
            <a:r>
              <a:rPr lang="sk-SK" dirty="0" err="1" smtClean="0"/>
              <a:t>Rhei</a:t>
            </a:r>
            <a:r>
              <a:rPr lang="sk-SK" dirty="0" smtClean="0"/>
              <a:t>“</a:t>
            </a:r>
          </a:p>
          <a:p>
            <a:pPr marL="0" indent="0">
              <a:buNone/>
            </a:pPr>
            <a:r>
              <a:rPr lang="sk-SK" dirty="0" smtClean="0"/>
              <a:t>To že sa  všetko neustále mení je výsledkom boja protikladov   deň – noc, vojna – mier...</a:t>
            </a:r>
          </a:p>
          <a:p>
            <a:pPr marL="0" indent="0">
              <a:buNone/>
            </a:pPr>
            <a:r>
              <a:rPr lang="sk-SK" dirty="0" smtClean="0"/>
              <a:t>Protiklad je všade i v každom z nás</a:t>
            </a:r>
          </a:p>
          <a:p>
            <a:pPr marL="0" indent="0">
              <a:buNone/>
            </a:pPr>
            <a:r>
              <a:rPr lang="sk-SK" dirty="0" smtClean="0"/>
              <a:t>Svet je boj protikladov</a:t>
            </a:r>
          </a:p>
          <a:p>
            <a:pPr marL="0" indent="0">
              <a:buNone/>
            </a:pPr>
            <a:r>
              <a:rPr lang="sk-SK" dirty="0" smtClean="0"/>
              <a:t>Svet  vždy  bol a vždy bude, je to vždy neutíchajúci oheň</a:t>
            </a:r>
          </a:p>
          <a:p>
            <a:pPr marL="0" indent="0">
              <a:buNone/>
            </a:pPr>
            <a:r>
              <a:rPr lang="sk-SK" dirty="0" smtClean="0"/>
              <a:t>Svet sa  riadi zákonom – logom (slovo, zákon, reč)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2850114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sk-SK" dirty="0" smtClean="0">
                <a:solidFill>
                  <a:srgbClr val="FF0000"/>
                </a:solidFill>
              </a:rPr>
              <a:t>Pytagoras</a:t>
            </a:r>
            <a:endParaRPr lang="sk-SK" dirty="0">
              <a:solidFill>
                <a:srgbClr val="FF000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251520" y="908720"/>
            <a:ext cx="8640960" cy="5760640"/>
          </a:xfrm>
        </p:spPr>
        <p:txBody>
          <a:bodyPr/>
          <a:lstStyle/>
          <a:p>
            <a:r>
              <a:rPr lang="sk-SK" dirty="0" smtClean="0"/>
              <a:t>Matematik    Veci sú odrazmi čísel</a:t>
            </a:r>
          </a:p>
          <a:p>
            <a:r>
              <a:rPr lang="sk-SK" dirty="0" smtClean="0"/>
              <a:t>Celý vesmír, život, umenie, láska, človek sa dajú vyjadriť číslom (racionálne čísla) </a:t>
            </a:r>
          </a:p>
          <a:p>
            <a:r>
              <a:rPr lang="sk-SK" dirty="0" smtClean="0"/>
              <a:t>Jeho predstavu že  všetko je matematika, prevzali mnohí filozofi</a:t>
            </a:r>
          </a:p>
          <a:p>
            <a:r>
              <a:rPr lang="sk-SK" dirty="0" smtClean="0"/>
              <a:t>Lunárny mesiac – 28 dní: súčet  svojich deliteľov</a:t>
            </a:r>
          </a:p>
          <a:p>
            <a:r>
              <a:rPr lang="sk-SK" dirty="0" smtClean="0"/>
              <a:t>Číslo 10 je dokonalé: 1 + 2 +3 +4 = 10</a:t>
            </a:r>
          </a:p>
          <a:p>
            <a:r>
              <a:rPr lang="sk-SK" dirty="0" smtClean="0"/>
              <a:t>: bod,                           :  priamka</a:t>
            </a:r>
          </a:p>
          <a:p>
            <a:r>
              <a:rPr lang="sk-SK" dirty="0" smtClean="0"/>
              <a:t>            : plocha                                                                   </a:t>
            </a:r>
          </a:p>
          <a:p>
            <a:r>
              <a:rPr lang="sk-SK" dirty="0"/>
              <a:t> </a:t>
            </a:r>
            <a:r>
              <a:rPr lang="sk-SK" dirty="0" smtClean="0"/>
              <a:t>                                                 :  objem</a:t>
            </a:r>
            <a:endParaRPr lang="sk-SK" dirty="0"/>
          </a:p>
        </p:txBody>
      </p:sp>
      <p:sp>
        <p:nvSpPr>
          <p:cNvPr id="4" name="Vývojový diagram: spojnica 3"/>
          <p:cNvSpPr/>
          <p:nvPr/>
        </p:nvSpPr>
        <p:spPr>
          <a:xfrm>
            <a:off x="247004" y="4941168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" name="Vývojový diagram: spojnica 4"/>
          <p:cNvSpPr/>
          <p:nvPr/>
        </p:nvSpPr>
        <p:spPr>
          <a:xfrm>
            <a:off x="2615208" y="5055468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Ovál 5"/>
          <p:cNvSpPr/>
          <p:nvPr/>
        </p:nvSpPr>
        <p:spPr>
          <a:xfrm>
            <a:off x="3727352" y="5073755"/>
            <a:ext cx="194320" cy="192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cxnSp>
        <p:nvCxnSpPr>
          <p:cNvPr id="8" name="Rovná spojnica 7"/>
          <p:cNvCxnSpPr>
            <a:stCxn id="5" idx="6"/>
            <a:endCxn id="6" idx="2"/>
          </p:cNvCxnSpPr>
          <p:nvPr/>
        </p:nvCxnSpPr>
        <p:spPr>
          <a:xfrm>
            <a:off x="2843808" y="5169768"/>
            <a:ext cx="8835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Vývojový diagram: spojnica 8"/>
          <p:cNvSpPr/>
          <p:nvPr/>
        </p:nvSpPr>
        <p:spPr>
          <a:xfrm>
            <a:off x="770480" y="6017434"/>
            <a:ext cx="169168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" name="Vývojový diagram: spojnica 9"/>
          <p:cNvSpPr/>
          <p:nvPr/>
        </p:nvSpPr>
        <p:spPr>
          <a:xfrm>
            <a:off x="1195879" y="5661248"/>
            <a:ext cx="169168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Ovál 10"/>
          <p:cNvSpPr/>
          <p:nvPr/>
        </p:nvSpPr>
        <p:spPr>
          <a:xfrm>
            <a:off x="1442300" y="6098874"/>
            <a:ext cx="174928" cy="1908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cxnSp>
        <p:nvCxnSpPr>
          <p:cNvPr id="13" name="Rovná spojnica 12"/>
          <p:cNvCxnSpPr>
            <a:stCxn id="10" idx="2"/>
            <a:endCxn id="10" idx="3"/>
          </p:cNvCxnSpPr>
          <p:nvPr/>
        </p:nvCxnSpPr>
        <p:spPr>
          <a:xfrm>
            <a:off x="1195879" y="5775548"/>
            <a:ext cx="24774" cy="808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ovná spojnica 14"/>
          <p:cNvCxnSpPr>
            <a:stCxn id="9" idx="6"/>
            <a:endCxn id="11" idx="1"/>
          </p:cNvCxnSpPr>
          <p:nvPr/>
        </p:nvCxnSpPr>
        <p:spPr>
          <a:xfrm flipV="1">
            <a:off x="939648" y="6126827"/>
            <a:ext cx="528270" cy="49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Rovná spojnica 16"/>
          <p:cNvCxnSpPr>
            <a:endCxn id="11" idx="1"/>
          </p:cNvCxnSpPr>
          <p:nvPr/>
        </p:nvCxnSpPr>
        <p:spPr>
          <a:xfrm>
            <a:off x="1323436" y="5908042"/>
            <a:ext cx="144482" cy="2187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vnoramenný trojuholník 17"/>
          <p:cNvSpPr/>
          <p:nvPr/>
        </p:nvSpPr>
        <p:spPr>
          <a:xfrm>
            <a:off x="4283968" y="5729158"/>
            <a:ext cx="667552" cy="64350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cxnSp>
        <p:nvCxnSpPr>
          <p:cNvPr id="27" name="Rovná spojnica 26"/>
          <p:cNvCxnSpPr>
            <a:stCxn id="9" idx="7"/>
            <a:endCxn id="10" idx="2"/>
          </p:cNvCxnSpPr>
          <p:nvPr/>
        </p:nvCxnSpPr>
        <p:spPr>
          <a:xfrm flipV="1">
            <a:off x="914874" y="5775548"/>
            <a:ext cx="281005" cy="275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Vývojový diagram: spojnica 30"/>
          <p:cNvSpPr/>
          <p:nvPr/>
        </p:nvSpPr>
        <p:spPr>
          <a:xfrm>
            <a:off x="4546848" y="5661248"/>
            <a:ext cx="169168" cy="6791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2" name="Vývojový diagram: spojnica 31"/>
          <p:cNvSpPr/>
          <p:nvPr/>
        </p:nvSpPr>
        <p:spPr>
          <a:xfrm flipH="1">
            <a:off x="4211959" y="6311046"/>
            <a:ext cx="129141" cy="21429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3" name="Vývojový diagram: spojnica 32"/>
          <p:cNvSpPr/>
          <p:nvPr/>
        </p:nvSpPr>
        <p:spPr>
          <a:xfrm>
            <a:off x="4834880" y="6284955"/>
            <a:ext cx="116640" cy="16050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4" name="Vývojový diagram: spojnica 33"/>
          <p:cNvSpPr/>
          <p:nvPr/>
        </p:nvSpPr>
        <p:spPr>
          <a:xfrm>
            <a:off x="5004048" y="6017080"/>
            <a:ext cx="97160" cy="16358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cxnSp>
        <p:nvCxnSpPr>
          <p:cNvPr id="36" name="Rovná spojnica 35"/>
          <p:cNvCxnSpPr>
            <a:stCxn id="33" idx="6"/>
            <a:endCxn id="34" idx="4"/>
          </p:cNvCxnSpPr>
          <p:nvPr/>
        </p:nvCxnSpPr>
        <p:spPr>
          <a:xfrm flipV="1">
            <a:off x="4951520" y="6180668"/>
            <a:ext cx="101108" cy="1845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Rovná spojnica 37"/>
          <p:cNvCxnSpPr>
            <a:stCxn id="18" idx="0"/>
            <a:endCxn id="34" idx="6"/>
          </p:cNvCxnSpPr>
          <p:nvPr/>
        </p:nvCxnSpPr>
        <p:spPr>
          <a:xfrm>
            <a:off x="4617744" y="5729158"/>
            <a:ext cx="483464" cy="3697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71924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sk-SK" dirty="0" err="1" smtClean="0">
                <a:solidFill>
                  <a:srgbClr val="FF0000"/>
                </a:solidFill>
              </a:rPr>
              <a:t>Eleátska</a:t>
            </a:r>
            <a:r>
              <a:rPr lang="sk-SK" dirty="0" smtClean="0">
                <a:solidFill>
                  <a:srgbClr val="FF0000"/>
                </a:solidFill>
              </a:rPr>
              <a:t>  škola</a:t>
            </a:r>
            <a:endParaRPr lang="sk-SK" dirty="0">
              <a:solidFill>
                <a:srgbClr val="FF000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07504" y="1268760"/>
            <a:ext cx="8856984" cy="5472608"/>
          </a:xfrm>
        </p:spPr>
        <p:txBody>
          <a:bodyPr>
            <a:normAutofit fontScale="92500" lnSpcReduction="10000"/>
          </a:bodyPr>
          <a:lstStyle/>
          <a:p>
            <a:r>
              <a:rPr lang="sk-SK" dirty="0" err="1" smtClean="0"/>
              <a:t>Parmenides</a:t>
            </a:r>
            <a:r>
              <a:rPr lang="sk-SK" dirty="0" smtClean="0"/>
              <a:t>:  zakladateľ ontológie</a:t>
            </a:r>
          </a:p>
          <a:p>
            <a:r>
              <a:rPr lang="sk-SK" dirty="0" smtClean="0"/>
              <a:t>Tvrdil, že nič  neexistuje</a:t>
            </a:r>
          </a:p>
          <a:p>
            <a:r>
              <a:rPr lang="sk-SK" dirty="0" smtClean="0"/>
              <a:t>Tvrdil, že i to čo sa nám zdá ako prázdno je niečo </a:t>
            </a:r>
          </a:p>
          <a:p>
            <a:r>
              <a:rPr lang="sk-SK" dirty="0" smtClean="0"/>
              <a:t>Bytie je nekonečné, stále súvislé a nemenné</a:t>
            </a:r>
            <a:endParaRPr lang="sk-SK" dirty="0"/>
          </a:p>
          <a:p>
            <a:r>
              <a:rPr lang="sk-SK" dirty="0" smtClean="0"/>
              <a:t>Všetko je niečo, všetko nejaké bytie, nebytie neexistuje, neexistuje prázdno a preto neexistuje ani pohyb. </a:t>
            </a:r>
          </a:p>
          <a:p>
            <a:r>
              <a:rPr lang="sk-SK" dirty="0" smtClean="0"/>
              <a:t>Pohyb je len zdanie</a:t>
            </a:r>
          </a:p>
          <a:p>
            <a:r>
              <a:rPr lang="sk-SK" dirty="0" smtClean="0"/>
              <a:t>Existuje  len jeden boh, nie je osobný, ale je všade, je rozplynutý v prírode</a:t>
            </a:r>
          </a:p>
          <a:p>
            <a:r>
              <a:rPr lang="sk-SK" dirty="0" smtClean="0"/>
              <a:t>Boh je príroda -  </a:t>
            </a:r>
            <a:r>
              <a:rPr lang="sk-SK" dirty="0" smtClean="0">
                <a:solidFill>
                  <a:srgbClr val="FF0000"/>
                </a:solidFill>
              </a:rPr>
              <a:t>PANTEIZMUS</a:t>
            </a:r>
          </a:p>
        </p:txBody>
      </p:sp>
    </p:spTree>
    <p:extLst>
      <p:ext uri="{BB962C8B-B14F-4D97-AF65-F5344CB8AC3E}">
        <p14:creationId xmlns:p14="http://schemas.microsoft.com/office/powerpoint/2010/main" val="9116822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solidFill>
                  <a:srgbClr val="FF0000"/>
                </a:solidFill>
              </a:rPr>
              <a:t>Atomisti</a:t>
            </a:r>
            <a:endParaRPr lang="sk-SK" dirty="0">
              <a:solidFill>
                <a:srgbClr val="FF000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79512" y="1412776"/>
            <a:ext cx="8856984" cy="5256584"/>
          </a:xfrm>
        </p:spPr>
        <p:txBody>
          <a:bodyPr/>
          <a:lstStyle/>
          <a:p>
            <a:r>
              <a:rPr lang="sk-SK" dirty="0" smtClean="0"/>
              <a:t>Oponovali </a:t>
            </a:r>
            <a:r>
              <a:rPr lang="sk-SK" dirty="0" err="1" smtClean="0"/>
              <a:t>Eleátom</a:t>
            </a:r>
            <a:endParaRPr lang="sk-SK" dirty="0" smtClean="0"/>
          </a:p>
          <a:p>
            <a:r>
              <a:rPr lang="sk-SK" dirty="0" smtClean="0"/>
              <a:t>Najvýznamnejší z nich: </a:t>
            </a:r>
            <a:r>
              <a:rPr lang="sk-SK" dirty="0" err="1" smtClean="0">
                <a:solidFill>
                  <a:srgbClr val="C00000"/>
                </a:solidFill>
              </a:rPr>
              <a:t>Demokritos</a:t>
            </a:r>
            <a:endParaRPr lang="sk-SK" dirty="0">
              <a:solidFill>
                <a:srgbClr val="C00000"/>
              </a:solidFill>
            </a:endParaRPr>
          </a:p>
          <a:p>
            <a:r>
              <a:rPr lang="sk-SK" dirty="0" smtClean="0"/>
              <a:t>Tvrdili, že svet nie je  jedno nekonečné, stále súvislé bytie, ale že svet je zložený z množstva malých, ďalej nedeliteľných čiastočiek - </a:t>
            </a:r>
            <a:r>
              <a:rPr lang="sk-SK" dirty="0" smtClean="0">
                <a:solidFill>
                  <a:srgbClr val="C00000"/>
                </a:solidFill>
              </a:rPr>
              <a:t>atómov</a:t>
            </a:r>
          </a:p>
          <a:p>
            <a:r>
              <a:rPr lang="sk-SK" dirty="0" smtClean="0"/>
              <a:t>Atómy sa pohybujú , spájajú a rozpadajú</a:t>
            </a:r>
          </a:p>
          <a:p>
            <a:r>
              <a:rPr lang="sk-SK" dirty="0" smtClean="0"/>
              <a:t>Pohyb atómov je predurčený, dopredu daný</a:t>
            </a:r>
          </a:p>
          <a:p>
            <a:r>
              <a:rPr lang="sk-SK" dirty="0" smtClean="0"/>
              <a:t>Hovorí sa tomu -  </a:t>
            </a:r>
            <a:r>
              <a:rPr lang="sk-SK" dirty="0" smtClean="0">
                <a:solidFill>
                  <a:srgbClr val="FF0000"/>
                </a:solidFill>
              </a:rPr>
              <a:t>determinácia</a:t>
            </a:r>
          </a:p>
          <a:p>
            <a:r>
              <a:rPr lang="sk-SK" dirty="0" smtClean="0"/>
              <a:t>U človeka je to </a:t>
            </a:r>
            <a:r>
              <a:rPr lang="sk-SK" dirty="0" smtClean="0">
                <a:solidFill>
                  <a:srgbClr val="FF0000"/>
                </a:solidFill>
              </a:rPr>
              <a:t>osud, </a:t>
            </a:r>
            <a:r>
              <a:rPr lang="sk-SK" dirty="0" err="1" smtClean="0">
                <a:solidFill>
                  <a:srgbClr val="FF0000"/>
                </a:solidFill>
              </a:rPr>
              <a:t>fatum</a:t>
            </a:r>
            <a:endParaRPr lang="sk-SK" dirty="0">
              <a:solidFill>
                <a:srgbClr val="FF0000"/>
              </a:solidFill>
            </a:endParaRPr>
          </a:p>
          <a:p>
            <a:endParaRPr lang="sk-SK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8891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solidFill>
                  <a:srgbClr val="FF0000"/>
                </a:solidFill>
              </a:rPr>
              <a:t>Filozofia a  jej pôvod </a:t>
            </a:r>
            <a:endParaRPr lang="sk-SK" dirty="0">
              <a:solidFill>
                <a:srgbClr val="FF000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95536" y="1268760"/>
            <a:ext cx="8291264" cy="4857403"/>
          </a:xfrm>
        </p:spPr>
        <p:txBody>
          <a:bodyPr>
            <a:normAutofit lnSpcReduction="10000"/>
          </a:bodyPr>
          <a:lstStyle/>
          <a:p>
            <a:r>
              <a:rPr lang="sk-SK" dirty="0" smtClean="0">
                <a:solidFill>
                  <a:srgbClr val="FF0000"/>
                </a:solidFill>
              </a:rPr>
              <a:t>Filozofia</a:t>
            </a:r>
            <a:r>
              <a:rPr lang="sk-SK" dirty="0" smtClean="0"/>
              <a:t> – láska k múdrosti  (  </a:t>
            </a:r>
            <a:r>
              <a:rPr lang="sk-SK" dirty="0" err="1" smtClean="0"/>
              <a:t>filein</a:t>
            </a:r>
            <a:r>
              <a:rPr lang="sk-SK" dirty="0" smtClean="0"/>
              <a:t> – milovať)</a:t>
            </a:r>
            <a:br>
              <a:rPr lang="sk-SK" dirty="0" smtClean="0"/>
            </a:br>
            <a:r>
              <a:rPr lang="sk-SK" dirty="0" smtClean="0"/>
              <a:t>                                                  ( </a:t>
            </a:r>
            <a:r>
              <a:rPr lang="sk-SK" dirty="0" err="1" smtClean="0"/>
              <a:t>sofia</a:t>
            </a:r>
            <a:r>
              <a:rPr lang="sk-SK" dirty="0" smtClean="0"/>
              <a:t>  - múdrosť)</a:t>
            </a:r>
          </a:p>
          <a:p>
            <a:r>
              <a:rPr lang="sk-SK" dirty="0" smtClean="0"/>
              <a:t>Vznikla v  Grécku niekedy v  6 stor. </a:t>
            </a:r>
            <a:r>
              <a:rPr lang="sk-SK" dirty="0" err="1" smtClean="0"/>
              <a:t>pr</a:t>
            </a:r>
            <a:r>
              <a:rPr lang="sk-SK" dirty="0" smtClean="0"/>
              <a:t>. n. l.</a:t>
            </a:r>
          </a:p>
          <a:p>
            <a:pPr>
              <a:buNone/>
            </a:pPr>
            <a:r>
              <a:rPr lang="sk-SK" dirty="0"/>
              <a:t> </a:t>
            </a:r>
            <a:r>
              <a:rPr lang="sk-SK" dirty="0" smtClean="0"/>
              <a:t>   ale  filozofické otázky  si kládli i  v  Indii, Číne, Egypte  a   iných  vyspelých  starovekých  civilizácii. </a:t>
            </a:r>
          </a:p>
          <a:p>
            <a:pPr>
              <a:buNone/>
            </a:pPr>
            <a:r>
              <a:rPr lang="sk-SK" dirty="0" smtClean="0">
                <a:solidFill>
                  <a:srgbClr val="FF0000"/>
                </a:solidFill>
              </a:rPr>
              <a:t>India</a:t>
            </a:r>
            <a:r>
              <a:rPr lang="sk-SK" dirty="0" smtClean="0"/>
              <a:t> – Budha, </a:t>
            </a:r>
            <a:r>
              <a:rPr lang="sk-SK" dirty="0" err="1" smtClean="0"/>
              <a:t>Šankara</a:t>
            </a:r>
            <a:r>
              <a:rPr lang="sk-SK" dirty="0" smtClean="0"/>
              <a:t>, </a:t>
            </a:r>
            <a:r>
              <a:rPr lang="sk-SK" dirty="0" err="1" smtClean="0"/>
              <a:t>Nágardžuna</a:t>
            </a:r>
            <a:endParaRPr lang="sk-SK" dirty="0" smtClean="0"/>
          </a:p>
          <a:p>
            <a:pPr>
              <a:buNone/>
            </a:pPr>
            <a:r>
              <a:rPr lang="sk-SK" dirty="0" smtClean="0">
                <a:solidFill>
                  <a:srgbClr val="FF0000"/>
                </a:solidFill>
              </a:rPr>
              <a:t>Čína</a:t>
            </a:r>
            <a:r>
              <a:rPr lang="sk-SK" dirty="0" smtClean="0"/>
              <a:t> – </a:t>
            </a:r>
            <a:r>
              <a:rPr lang="sk-SK" dirty="0" err="1" smtClean="0"/>
              <a:t>Laoc</a:t>
            </a:r>
            <a:r>
              <a:rPr lang="sk-SK" dirty="0" smtClean="0"/>
              <a:t>, </a:t>
            </a:r>
            <a:r>
              <a:rPr lang="sk-SK" dirty="0" err="1" smtClean="0"/>
              <a:t>Konfucius</a:t>
            </a:r>
            <a:endParaRPr lang="sk-SK" dirty="0" smtClean="0"/>
          </a:p>
          <a:p>
            <a:pPr>
              <a:buNone/>
            </a:pPr>
            <a:r>
              <a:rPr lang="sk-SK" dirty="0" smtClean="0">
                <a:solidFill>
                  <a:srgbClr val="FF0000"/>
                </a:solidFill>
              </a:rPr>
              <a:t>Grécko </a:t>
            </a:r>
            <a:r>
              <a:rPr lang="sk-SK" dirty="0" smtClean="0"/>
              <a:t>-  Platón, Aristoteles, </a:t>
            </a:r>
            <a:r>
              <a:rPr lang="sk-SK" dirty="0"/>
              <a:t>S</a:t>
            </a:r>
            <a:r>
              <a:rPr lang="sk-SK" dirty="0" smtClean="0"/>
              <a:t>okrates...</a:t>
            </a:r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endParaRPr lang="sk-SK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sk-SK" dirty="0" smtClean="0">
                <a:solidFill>
                  <a:srgbClr val="FF0000"/>
                </a:solidFill>
              </a:rPr>
              <a:t>Podstata  filozofie</a:t>
            </a:r>
            <a:endParaRPr lang="sk-SK" dirty="0">
              <a:solidFill>
                <a:srgbClr val="FF000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215008" y="1052736"/>
            <a:ext cx="8928992" cy="5472608"/>
          </a:xfrm>
        </p:spPr>
        <p:txBody>
          <a:bodyPr/>
          <a:lstStyle/>
          <a:p>
            <a:r>
              <a:rPr lang="sk-SK" dirty="0" smtClean="0"/>
              <a:t>Filozofia vznikla v 6. stor. v Antickom Grécku. Pre mnohých to bola cesta k múdrosti.</a:t>
            </a:r>
          </a:p>
          <a:p>
            <a:r>
              <a:rPr lang="sk-SK" dirty="0" smtClean="0"/>
              <a:t>Pojem Filozofia (láska k múdrosti) ako prvý pomenoval </a:t>
            </a:r>
            <a:r>
              <a:rPr lang="sk-SK" dirty="0" smtClean="0">
                <a:solidFill>
                  <a:srgbClr val="FF0000"/>
                </a:solidFill>
              </a:rPr>
              <a:t>Pytagoras. </a:t>
            </a:r>
            <a:r>
              <a:rPr lang="sk-SK" dirty="0" smtClean="0"/>
              <a:t>Filozofi hľadajú cestu k pravde o svete. Nie sú nositeľmi pravdy, ale snažia </a:t>
            </a:r>
            <a:r>
              <a:rPr lang="sk-SK" dirty="0" smtClean="0"/>
              <a:t>sa k </a:t>
            </a:r>
            <a:r>
              <a:rPr lang="sk-SK" dirty="0" smtClean="0"/>
              <a:t>pravde priblížiť. </a:t>
            </a:r>
          </a:p>
          <a:p>
            <a:r>
              <a:rPr lang="sk-SK" dirty="0" smtClean="0"/>
              <a:t>Aristoteles považoval filozofiu za teoretickú činnosť, ktorá sa usiluje o čisté poznanie. 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642346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251520" y="1600200"/>
            <a:ext cx="8435280" cy="4925144"/>
          </a:xfrm>
        </p:spPr>
        <p:txBody>
          <a:bodyPr>
            <a:normAutofit/>
          </a:bodyPr>
          <a:lstStyle/>
          <a:p>
            <a:r>
              <a:rPr lang="sk-SK" dirty="0" smtClean="0"/>
              <a:t>Znaky  filozofie  -   kladie si </a:t>
            </a:r>
            <a:r>
              <a:rPr lang="sk-SK" b="1" dirty="0" smtClean="0">
                <a:solidFill>
                  <a:srgbClr val="C00000"/>
                </a:solidFill>
              </a:rPr>
              <a:t>otázky</a:t>
            </a:r>
          </a:p>
          <a:p>
            <a:r>
              <a:rPr lang="sk-SK" dirty="0"/>
              <a:t> </a:t>
            </a:r>
            <a:r>
              <a:rPr lang="sk-SK" dirty="0" smtClean="0"/>
              <a:t>                            -  svet, človek a  všetko okolo </a:t>
            </a:r>
            <a:br>
              <a:rPr lang="sk-SK" dirty="0" smtClean="0"/>
            </a:br>
            <a:r>
              <a:rPr lang="sk-SK" dirty="0" smtClean="0"/>
              <a:t>                                nás je </a:t>
            </a:r>
            <a:r>
              <a:rPr lang="sk-SK" b="1" dirty="0" smtClean="0">
                <a:solidFill>
                  <a:srgbClr val="C00000"/>
                </a:solidFill>
              </a:rPr>
              <a:t>problém</a:t>
            </a:r>
            <a:endParaRPr lang="sk-SK" b="1" dirty="0">
              <a:solidFill>
                <a:srgbClr val="C00000"/>
              </a:solidFill>
            </a:endParaRPr>
          </a:p>
          <a:p>
            <a:r>
              <a:rPr lang="sk-SK" b="1" dirty="0" smtClean="0"/>
              <a:t>                               </a:t>
            </a:r>
            <a:r>
              <a:rPr lang="sk-SK" dirty="0" smtClean="0"/>
              <a:t>filozofia pracuje s </a:t>
            </a:r>
            <a:r>
              <a:rPr lang="sk-SK" b="1" dirty="0" smtClean="0">
                <a:solidFill>
                  <a:srgbClr val="C00000"/>
                </a:solidFill>
              </a:rPr>
              <a:t>pojmami</a:t>
            </a:r>
          </a:p>
          <a:p>
            <a:pPr>
              <a:buNone/>
            </a:pPr>
            <a:r>
              <a:rPr lang="sk-SK" b="1" dirty="0" smtClean="0"/>
              <a:t> </a:t>
            </a:r>
          </a:p>
          <a:p>
            <a:pPr>
              <a:buNone/>
            </a:pPr>
            <a:r>
              <a:rPr lang="sk-SK" b="1" dirty="0" smtClean="0"/>
              <a:t>Kľúčovými pojmami sú údiv a pochybovanie</a:t>
            </a:r>
          </a:p>
          <a:p>
            <a:pPr>
              <a:buNone/>
            </a:pPr>
            <a:r>
              <a:rPr lang="sk-SK" b="1" dirty="0" smtClean="0">
                <a:solidFill>
                  <a:srgbClr val="C00000"/>
                </a:solidFill>
              </a:rPr>
              <a:t>Údiv</a:t>
            </a:r>
            <a:r>
              <a:rPr lang="sk-SK" b="1" dirty="0" smtClean="0"/>
              <a:t>  -  </a:t>
            </a:r>
            <a:r>
              <a:rPr lang="sk-SK" dirty="0" smtClean="0"/>
              <a:t>postoj k niečomu</a:t>
            </a:r>
          </a:p>
          <a:p>
            <a:pPr>
              <a:buNone/>
            </a:pPr>
            <a:r>
              <a:rPr lang="sk-SK" b="1" dirty="0" smtClean="0">
                <a:solidFill>
                  <a:srgbClr val="C00000"/>
                </a:solidFill>
              </a:rPr>
              <a:t>Pochybovanie </a:t>
            </a:r>
            <a:r>
              <a:rPr lang="sk-SK" b="1" dirty="0" smtClean="0"/>
              <a:t>–</a:t>
            </a:r>
            <a:r>
              <a:rPr lang="sk-SK" dirty="0" smtClean="0"/>
              <a:t>zamýšľanie sa nad niečím  </a:t>
            </a:r>
            <a:endParaRPr lang="sk-SK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solidFill>
                  <a:srgbClr val="C00000"/>
                </a:solidFill>
              </a:rPr>
              <a:t>Predmet  filozofie</a:t>
            </a:r>
            <a:endParaRPr lang="sk-SK" dirty="0">
              <a:solidFill>
                <a:srgbClr val="C0000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Predmet  filozofie: otázky poznania sveta  okolo nás, otázky zmyslu života, postavenie  človeka  v tomto svete</a:t>
            </a:r>
          </a:p>
          <a:p>
            <a:pPr>
              <a:buNone/>
            </a:pPr>
            <a:r>
              <a:rPr lang="sk-SK" dirty="0" smtClean="0"/>
              <a:t>Otázky smrti, posmrtného  života, </a:t>
            </a:r>
          </a:p>
          <a:p>
            <a:pPr>
              <a:buNone/>
            </a:pPr>
            <a:r>
              <a:rPr lang="sk-SK" dirty="0" smtClean="0"/>
              <a:t>Otázky pravdy, slobody, spravodlivosti ...</a:t>
            </a:r>
          </a:p>
          <a:p>
            <a:pPr>
              <a:buNone/>
            </a:pPr>
            <a:r>
              <a:rPr lang="sk-SK" dirty="0" smtClean="0"/>
              <a:t>Najdôležitejším predmetom skúmania  filozofi je otázka  bytia. </a:t>
            </a:r>
          </a:p>
          <a:p>
            <a:pPr>
              <a:buNone/>
            </a:pPr>
            <a:r>
              <a:rPr lang="sk-SK" dirty="0"/>
              <a:t> </a:t>
            </a:r>
            <a:r>
              <a:rPr lang="sk-SK" dirty="0" smtClean="0"/>
              <a:t>    </a:t>
            </a:r>
            <a:endParaRPr lang="sk-SK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sk-SK" dirty="0" smtClean="0">
                <a:solidFill>
                  <a:srgbClr val="C00000"/>
                </a:solidFill>
              </a:rPr>
              <a:t>Predmet záujmu  filozofie</a:t>
            </a:r>
            <a:endParaRPr lang="sk-SK" dirty="0">
              <a:solidFill>
                <a:srgbClr val="C0000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0" y="1124744"/>
            <a:ext cx="9108504" cy="5472608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§"/>
            </a:pPr>
            <a:r>
              <a:rPr lang="sk-SK" dirty="0" smtClean="0"/>
              <a:t>HLAVNÉ FILOZOFICKÉ DISCIPLÍNY</a:t>
            </a:r>
          </a:p>
          <a:p>
            <a:pPr>
              <a:buFont typeface="Wingdings" pitchFamily="2" charset="2"/>
              <a:buChar char="§"/>
            </a:pPr>
            <a:r>
              <a:rPr lang="sk-SK" dirty="0" smtClean="0"/>
              <a:t>Ontológia - náuka o bytí (idealizmus, materializmus)</a:t>
            </a:r>
          </a:p>
          <a:p>
            <a:pPr>
              <a:buFont typeface="Wingdings" pitchFamily="2" charset="2"/>
              <a:buChar char="§"/>
            </a:pPr>
            <a:r>
              <a:rPr lang="sk-SK" dirty="0" smtClean="0"/>
              <a:t>Gnozeológia–</a:t>
            </a:r>
            <a:r>
              <a:rPr lang="sk-SK" sz="3000" dirty="0" smtClean="0"/>
              <a:t>náuka o poznaní (racionalizmus, empirizmus)</a:t>
            </a:r>
          </a:p>
          <a:p>
            <a:pPr>
              <a:buFont typeface="Wingdings" pitchFamily="2" charset="2"/>
              <a:buChar char="§"/>
            </a:pPr>
            <a:r>
              <a:rPr lang="sk-SK" dirty="0" smtClean="0"/>
              <a:t>Filozofická antropológia – filozofická náuka o človeku</a:t>
            </a:r>
          </a:p>
          <a:p>
            <a:pPr>
              <a:buFont typeface="Wingdings" pitchFamily="2" charset="2"/>
              <a:buChar char="§"/>
            </a:pPr>
            <a:endParaRPr lang="sk-SK" dirty="0"/>
          </a:p>
          <a:p>
            <a:pPr>
              <a:buFont typeface="Wingdings" pitchFamily="2" charset="2"/>
              <a:buChar char="§"/>
            </a:pPr>
            <a:r>
              <a:rPr lang="sk-SK" dirty="0" smtClean="0"/>
              <a:t>Pomocné</a:t>
            </a:r>
          </a:p>
          <a:p>
            <a:pPr>
              <a:buFont typeface="Wingdings" pitchFamily="2" charset="2"/>
              <a:buChar char="§"/>
            </a:pPr>
            <a:r>
              <a:rPr lang="sk-SK" dirty="0" smtClean="0"/>
              <a:t>Logika                                      Psychológia</a:t>
            </a:r>
          </a:p>
          <a:p>
            <a:pPr>
              <a:buFont typeface="Wingdings" pitchFamily="2" charset="2"/>
              <a:buChar char="§"/>
            </a:pPr>
            <a:r>
              <a:rPr lang="sk-SK" dirty="0" smtClean="0"/>
              <a:t>Estetika                                    Sociológia</a:t>
            </a:r>
          </a:p>
          <a:p>
            <a:pPr>
              <a:buFont typeface="Wingdings" pitchFamily="2" charset="2"/>
              <a:buChar char="§"/>
            </a:pPr>
            <a:r>
              <a:rPr lang="sk-SK" dirty="0" smtClean="0"/>
              <a:t>Etika                                         Politológia</a:t>
            </a:r>
          </a:p>
          <a:p>
            <a:pPr>
              <a:buFont typeface="Wingdings" pitchFamily="2" charset="2"/>
              <a:buChar char="§"/>
            </a:pPr>
            <a:r>
              <a:rPr lang="sk-SK" dirty="0" err="1" smtClean="0"/>
              <a:t>Axiológia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624199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sk-SK" dirty="0" smtClean="0"/>
              <a:t>Dejiny  filozofie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67544" y="1196752"/>
            <a:ext cx="8219256" cy="5661248"/>
          </a:xfrm>
        </p:spPr>
        <p:txBody>
          <a:bodyPr>
            <a:normAutofit lnSpcReduction="10000"/>
          </a:bodyPr>
          <a:lstStyle/>
          <a:p>
            <a:r>
              <a:rPr lang="sk-SK" dirty="0" smtClean="0"/>
              <a:t>Mytológia  -  myslenie do 6. stor. </a:t>
            </a:r>
            <a:r>
              <a:rPr lang="sk-SK" dirty="0" err="1" smtClean="0"/>
              <a:t>pr</a:t>
            </a:r>
            <a:r>
              <a:rPr lang="sk-SK" dirty="0" smtClean="0"/>
              <a:t>. n. l.</a:t>
            </a:r>
          </a:p>
          <a:p>
            <a:r>
              <a:rPr lang="sk-SK" dirty="0" smtClean="0"/>
              <a:t>Antická  filozofia   (6. stor. </a:t>
            </a:r>
            <a:r>
              <a:rPr lang="sk-SK" dirty="0" err="1" smtClean="0"/>
              <a:t>pr</a:t>
            </a:r>
            <a:r>
              <a:rPr lang="sk-SK" dirty="0" smtClean="0"/>
              <a:t>. </a:t>
            </a:r>
            <a:r>
              <a:rPr lang="sk-SK" dirty="0" err="1" smtClean="0"/>
              <a:t>n.l</a:t>
            </a:r>
            <a:r>
              <a:rPr lang="sk-SK" dirty="0" smtClean="0"/>
              <a:t>. -  5. stor.)</a:t>
            </a:r>
          </a:p>
          <a:p>
            <a:pPr marL="0" indent="0">
              <a:buNone/>
            </a:pPr>
            <a:endParaRPr lang="sk-SK" dirty="0"/>
          </a:p>
          <a:p>
            <a:r>
              <a:rPr lang="sk-SK" dirty="0" smtClean="0"/>
              <a:t>Stredoveká filozofia ( 5. stor.  - 15. stor.)</a:t>
            </a:r>
          </a:p>
          <a:p>
            <a:pPr marL="0" indent="0">
              <a:buNone/>
            </a:pPr>
            <a:endParaRPr lang="sk-SK" dirty="0" smtClean="0"/>
          </a:p>
          <a:p>
            <a:r>
              <a:rPr lang="sk-SK" dirty="0" smtClean="0"/>
              <a:t>Novoveká filozofia  (  16 – 19. </a:t>
            </a:r>
            <a:r>
              <a:rPr lang="sk-SK" dirty="0" err="1" smtClean="0"/>
              <a:t>stor</a:t>
            </a:r>
            <a:r>
              <a:rPr lang="sk-SK" dirty="0" smtClean="0"/>
              <a:t>)</a:t>
            </a:r>
          </a:p>
          <a:p>
            <a:pPr marL="571500" indent="-571500">
              <a:buFont typeface="+mj-lt"/>
              <a:buAutoNum type="arabicPeriod"/>
            </a:pPr>
            <a:endParaRPr lang="sk-SK" dirty="0"/>
          </a:p>
          <a:p>
            <a:r>
              <a:rPr lang="sk-SK" dirty="0" smtClean="0"/>
              <a:t>Filozofia 19. stor.</a:t>
            </a:r>
          </a:p>
          <a:p>
            <a:pPr marL="0" indent="0">
              <a:buNone/>
            </a:pPr>
            <a:endParaRPr lang="sk-SK" dirty="0"/>
          </a:p>
          <a:p>
            <a:r>
              <a:rPr lang="sk-SK" dirty="0" smtClean="0"/>
              <a:t>Filozofia 20. stor.</a:t>
            </a:r>
            <a:endParaRPr lang="sk-SK" dirty="0"/>
          </a:p>
          <a:p>
            <a:pPr marL="571500" indent="-571500">
              <a:buFont typeface="+mj-lt"/>
              <a:buAutoNum type="arabicPeriod"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842138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sk-SK" dirty="0"/>
              <a:t>G</a:t>
            </a:r>
            <a:r>
              <a:rPr lang="sk-SK" dirty="0" smtClean="0"/>
              <a:t>récka filozofia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0" y="980728"/>
            <a:ext cx="8964488" cy="5688632"/>
          </a:xfrm>
        </p:spPr>
        <p:txBody>
          <a:bodyPr/>
          <a:lstStyle/>
          <a:p>
            <a:pPr marL="0" indent="0">
              <a:buNone/>
            </a:pPr>
            <a:r>
              <a:rPr lang="sk-SK" dirty="0" smtClean="0"/>
              <a:t>1</a:t>
            </a:r>
            <a:r>
              <a:rPr lang="sk-SK" sz="2400" dirty="0" smtClean="0"/>
              <a:t>. </a:t>
            </a:r>
            <a:r>
              <a:rPr lang="sk-SK" sz="2400" b="1" dirty="0" smtClean="0"/>
              <a:t>Raná grécka  filozofia – </a:t>
            </a:r>
            <a:r>
              <a:rPr lang="sk-SK" sz="2400" b="1" dirty="0" err="1" smtClean="0"/>
              <a:t>Predsokratovské</a:t>
            </a:r>
            <a:r>
              <a:rPr lang="sk-SK" sz="2400" b="1" dirty="0" smtClean="0"/>
              <a:t> obdobie</a:t>
            </a:r>
          </a:p>
          <a:p>
            <a:pPr marL="0" indent="0">
              <a:buNone/>
            </a:pPr>
            <a:r>
              <a:rPr lang="sk-SK" sz="2400" dirty="0" smtClean="0"/>
              <a:t>      </a:t>
            </a:r>
            <a:r>
              <a:rPr lang="sk-SK" sz="2400" dirty="0" err="1" smtClean="0"/>
              <a:t>Milétska</a:t>
            </a:r>
            <a:r>
              <a:rPr lang="sk-SK" sz="2400" dirty="0" smtClean="0"/>
              <a:t> prírodná filozofia</a:t>
            </a:r>
          </a:p>
          <a:p>
            <a:pPr marL="0" indent="0">
              <a:buNone/>
            </a:pPr>
            <a:r>
              <a:rPr lang="sk-SK" sz="2400" dirty="0" smtClean="0"/>
              <a:t>       Pytagoras, </a:t>
            </a:r>
            <a:r>
              <a:rPr lang="sk-SK" sz="2400" dirty="0" err="1" smtClean="0"/>
              <a:t>Herakleitos</a:t>
            </a:r>
            <a:r>
              <a:rPr lang="sk-SK" sz="2400" dirty="0" smtClean="0"/>
              <a:t>, </a:t>
            </a:r>
            <a:r>
              <a:rPr lang="sk-SK" sz="2400" dirty="0" err="1" smtClean="0"/>
              <a:t>Eleáti</a:t>
            </a:r>
            <a:r>
              <a:rPr lang="sk-SK" sz="2400" dirty="0" smtClean="0"/>
              <a:t>, Atomisti, Sofisti    </a:t>
            </a:r>
          </a:p>
          <a:p>
            <a:endParaRPr lang="sk-SK" sz="2400" dirty="0"/>
          </a:p>
          <a:p>
            <a:pPr marL="457200" indent="-457200">
              <a:buAutoNum type="arabicPeriod" startAt="2"/>
            </a:pPr>
            <a:r>
              <a:rPr lang="sk-SK" sz="2400" b="1" dirty="0" smtClean="0"/>
              <a:t>Klasické grécke obdobie</a:t>
            </a:r>
          </a:p>
          <a:p>
            <a:pPr marL="0" indent="0">
              <a:buNone/>
            </a:pPr>
            <a:r>
              <a:rPr lang="sk-SK" sz="2400" dirty="0"/>
              <a:t> </a:t>
            </a:r>
            <a:r>
              <a:rPr lang="sk-SK" sz="2400" dirty="0" smtClean="0"/>
              <a:t>     Sokrates</a:t>
            </a:r>
          </a:p>
          <a:p>
            <a:pPr marL="0" indent="0">
              <a:buNone/>
            </a:pPr>
            <a:r>
              <a:rPr lang="sk-SK" sz="2400" dirty="0"/>
              <a:t> </a:t>
            </a:r>
            <a:r>
              <a:rPr lang="sk-SK" sz="2400" dirty="0" smtClean="0"/>
              <a:t>     Aristoteles</a:t>
            </a:r>
          </a:p>
          <a:p>
            <a:pPr marL="0" indent="0">
              <a:buNone/>
            </a:pPr>
            <a:r>
              <a:rPr lang="sk-SK" sz="2400" dirty="0"/>
              <a:t> </a:t>
            </a:r>
            <a:r>
              <a:rPr lang="sk-SK" sz="2400" dirty="0" smtClean="0"/>
              <a:t>     Platón</a:t>
            </a:r>
          </a:p>
          <a:p>
            <a:pPr marL="0" indent="0">
              <a:buNone/>
            </a:pPr>
            <a:r>
              <a:rPr lang="sk-SK" sz="2400" dirty="0"/>
              <a:t> </a:t>
            </a:r>
            <a:endParaRPr lang="sk-SK" sz="2400" dirty="0" smtClean="0"/>
          </a:p>
          <a:p>
            <a:pPr marL="0" indent="0">
              <a:buNone/>
            </a:pPr>
            <a:r>
              <a:rPr lang="sk-SK" sz="2400" dirty="0" smtClean="0"/>
              <a:t>3. </a:t>
            </a:r>
            <a:r>
              <a:rPr lang="sk-SK" sz="2400" dirty="0" err="1" smtClean="0"/>
              <a:t>Poklasické</a:t>
            </a:r>
            <a:r>
              <a:rPr lang="sk-SK" sz="2400" dirty="0" smtClean="0"/>
              <a:t> grécke obdobie</a:t>
            </a:r>
          </a:p>
          <a:p>
            <a:pPr marL="0" indent="0">
              <a:buNone/>
            </a:pPr>
            <a:endParaRPr lang="sk-SK" sz="2400" dirty="0"/>
          </a:p>
          <a:p>
            <a:pPr marL="0" indent="0">
              <a:buNone/>
            </a:pPr>
            <a:r>
              <a:rPr lang="sk-SK" sz="2400" dirty="0" smtClean="0"/>
              <a:t>    Stoická škola, </a:t>
            </a:r>
            <a:r>
              <a:rPr lang="sk-SK" sz="2400" dirty="0" err="1" smtClean="0"/>
              <a:t>Epikuros</a:t>
            </a:r>
            <a:r>
              <a:rPr lang="sk-SK" sz="2400" dirty="0" smtClean="0"/>
              <a:t>, </a:t>
            </a:r>
            <a:r>
              <a:rPr lang="sk-SK" sz="2400" dirty="0" err="1" smtClean="0"/>
              <a:t>Novoplatónska</a:t>
            </a:r>
            <a:r>
              <a:rPr lang="sk-SK" sz="2400" dirty="0" smtClean="0"/>
              <a:t>  škola</a:t>
            </a:r>
            <a:endParaRPr lang="sk-SK" sz="2400" dirty="0"/>
          </a:p>
        </p:txBody>
      </p:sp>
    </p:spTree>
    <p:extLst>
      <p:ext uri="{BB962C8B-B14F-4D97-AF65-F5344CB8AC3E}">
        <p14:creationId xmlns:p14="http://schemas.microsoft.com/office/powerpoint/2010/main" val="4074962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2165" y="1916832"/>
            <a:ext cx="9258171" cy="3888432"/>
          </a:xfrm>
        </p:spPr>
      </p:pic>
    </p:spTree>
    <p:extLst>
      <p:ext uri="{BB962C8B-B14F-4D97-AF65-F5344CB8AC3E}">
        <p14:creationId xmlns:p14="http://schemas.microsoft.com/office/powerpoint/2010/main" val="32915791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</TotalTime>
  <Words>648</Words>
  <Application>Microsoft Office PowerPoint</Application>
  <PresentationFormat>Prezentácia na obrazovke (4:3)</PresentationFormat>
  <Paragraphs>109</Paragraphs>
  <Slides>15</Slides>
  <Notes>4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15</vt:i4>
      </vt:variant>
    </vt:vector>
  </HeadingPairs>
  <TitlesOfParts>
    <vt:vector size="16" baseType="lpstr">
      <vt:lpstr>Motív Office</vt:lpstr>
      <vt:lpstr>Filozofia </vt:lpstr>
      <vt:lpstr>Filozofia a  jej pôvod </vt:lpstr>
      <vt:lpstr>Podstata  filozofie</vt:lpstr>
      <vt:lpstr>Prezentácia programu PowerPoint</vt:lpstr>
      <vt:lpstr>Predmet  filozofie</vt:lpstr>
      <vt:lpstr>Predmet záujmu  filozofie</vt:lpstr>
      <vt:lpstr>Dejiny  filozofie</vt:lpstr>
      <vt:lpstr>Grécka filozofia</vt:lpstr>
      <vt:lpstr>Prezentácia programu PowerPoint</vt:lpstr>
      <vt:lpstr>Prezentácia programu PowerPoint</vt:lpstr>
      <vt:lpstr>Raná grécka filozofia</vt:lpstr>
      <vt:lpstr>Herakleitos</vt:lpstr>
      <vt:lpstr>Pytagoras</vt:lpstr>
      <vt:lpstr>Eleátska  škola</vt:lpstr>
      <vt:lpstr>Atomisti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Filozofia</dc:title>
  <dc:creator>radbu</dc:creator>
  <cp:lastModifiedBy>Raduz</cp:lastModifiedBy>
  <cp:revision>34</cp:revision>
  <dcterms:created xsi:type="dcterms:W3CDTF">2017-02-13T16:19:06Z</dcterms:created>
  <dcterms:modified xsi:type="dcterms:W3CDTF">2021-04-12T19:57:19Z</dcterms:modified>
</cp:coreProperties>
</file>