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5" r:id="rId4"/>
    <p:sldId id="263" r:id="rId5"/>
    <p:sldId id="260" r:id="rId6"/>
    <p:sldId id="258" r:id="rId7"/>
    <p:sldId id="259" r:id="rId8"/>
    <p:sldId id="256" r:id="rId9"/>
    <p:sldId id="257" r:id="rId10"/>
    <p:sldId id="264" r:id="rId11"/>
    <p:sldId id="262" r:id="rId12"/>
    <p:sldId id="261" r:id="rId13"/>
    <p:sldId id="26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25.9.2020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25.9.2020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25.9.2020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25.9.2020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25.9.2020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25.9.2020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25.9.2020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lanetavedomosti.iedu.sk/page.php/resources/view_all?id=bunkove_delenie_bunkovy_cyklus_crossing_over_meioza_mitoza_page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wAFZb8juMQ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MEyeKQClq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Bunkový cyklus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 smtClean="0"/>
              <a:t>Interfáza</a:t>
            </a:r>
            <a:r>
              <a:rPr lang="sk-SK" dirty="0" smtClean="0"/>
              <a:t>        +   delenie jadra a  delenie bunky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G1                                              1. ___________a </a:t>
            </a:r>
          </a:p>
          <a:p>
            <a:pPr marL="0" indent="0">
              <a:buNone/>
            </a:pPr>
            <a:r>
              <a:rPr lang="sk-SK" dirty="0" smtClean="0"/>
              <a:t>   S                                                2.___________a</a:t>
            </a:r>
          </a:p>
          <a:p>
            <a:pPr marL="0" indent="0">
              <a:buNone/>
            </a:pPr>
            <a:r>
              <a:rPr lang="sk-SK" dirty="0" smtClean="0"/>
              <a:t>  G2                                              3.___________a</a:t>
            </a:r>
          </a:p>
          <a:p>
            <a:pPr marL="0" indent="0">
              <a:buNone/>
            </a:pPr>
            <a:r>
              <a:rPr lang="sk-SK" dirty="0" smtClean="0"/>
              <a:t>  M</a:t>
            </a:r>
            <a:endParaRPr lang="sk-SK" dirty="0"/>
          </a:p>
        </p:txBody>
      </p:sp>
      <p:pic>
        <p:nvPicPr>
          <p:cNvPr id="6146" name="Picture 2" descr="Bunkový cyk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2918098" cy="28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63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Základné genetické pojmy III - Biológia a genetika kanáriko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8880"/>
            <a:ext cx="61722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16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2" name="Picture 4" descr="Sprievodca genetik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6632"/>
            <a:ext cx="5904656" cy="288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ozmnožovanie bunky - O šk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67793"/>
            <a:ext cx="7429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8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Porovnanie </a:t>
            </a:r>
            <a:r>
              <a:rPr lang="sk-SK" dirty="0" err="1" smtClean="0"/>
              <a:t>mitózy</a:t>
            </a:r>
            <a:r>
              <a:rPr lang="sk-SK" dirty="0" smtClean="0"/>
              <a:t> a </a:t>
            </a:r>
            <a:r>
              <a:rPr lang="sk-SK" dirty="0" err="1" smtClean="0"/>
              <a:t>meiózy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planetavedomosti.iedu.sk/page.php/resources/view_all?id=bunkove_delenie_bunkovy_cyklus_crossing_over_meioza_mitoza_page6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56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171528"/>
              </p:ext>
            </p:extLst>
          </p:nvPr>
        </p:nvGraphicFramePr>
        <p:xfrm>
          <a:off x="1403648" y="2204863"/>
          <a:ext cx="7632848" cy="76809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18604"/>
                <a:gridCol w="2807122"/>
                <a:gridCol w="2807122"/>
              </a:tblGrid>
              <a:tr h="167201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názov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400">
                          <a:effectLst/>
                        </a:rPr>
                        <a:t>MITÓZA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400">
                          <a:effectLst/>
                        </a:rPr>
                        <a:t>MEIÓZA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</a:tr>
              <a:tr h="167201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>
                          <a:effectLst/>
                        </a:rPr>
                        <a:t>nepriame delenie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>
                          <a:effectLst/>
                        </a:rPr>
                        <a:t>redukčné delenie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</a:tr>
              <a:tr h="11704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proces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jedna  materská </a:t>
                      </a:r>
                      <a:r>
                        <a:rPr lang="sk-SK" sz="1400" dirty="0" err="1">
                          <a:effectLst/>
                        </a:rPr>
                        <a:t>diploidná</a:t>
                      </a:r>
                      <a:r>
                        <a:rPr lang="sk-SK" sz="1400" dirty="0">
                          <a:effectLst/>
                        </a:rPr>
                        <a:t> bunka (2n) sa počas 4 fáz ( </a:t>
                      </a:r>
                      <a:r>
                        <a:rPr lang="sk-SK" sz="1400" dirty="0" err="1">
                          <a:effectLst/>
                        </a:rPr>
                        <a:t>profáza</a:t>
                      </a:r>
                      <a:r>
                        <a:rPr lang="sk-SK" sz="1400" dirty="0">
                          <a:effectLst/>
                        </a:rPr>
                        <a:t>, </a:t>
                      </a:r>
                      <a:r>
                        <a:rPr lang="sk-SK" sz="1400" dirty="0" err="1">
                          <a:effectLst/>
                        </a:rPr>
                        <a:t>metafáza</a:t>
                      </a:r>
                      <a:r>
                        <a:rPr lang="sk-SK" sz="1400" dirty="0">
                          <a:effectLst/>
                        </a:rPr>
                        <a:t>, </a:t>
                      </a:r>
                      <a:r>
                        <a:rPr lang="sk-SK" sz="1400" dirty="0" err="1">
                          <a:effectLst/>
                        </a:rPr>
                        <a:t>anafáza</a:t>
                      </a:r>
                      <a:r>
                        <a:rPr lang="sk-SK" sz="1400" dirty="0">
                          <a:effectLst/>
                        </a:rPr>
                        <a:t>, </a:t>
                      </a:r>
                      <a:r>
                        <a:rPr lang="sk-SK" sz="1400" dirty="0" err="1">
                          <a:effectLst/>
                        </a:rPr>
                        <a:t>telofáza</a:t>
                      </a:r>
                      <a:r>
                        <a:rPr lang="sk-SK" sz="1400" dirty="0">
                          <a:effectLst/>
                        </a:rPr>
                        <a:t>) rozdelí  na dve  dcérske </a:t>
                      </a:r>
                      <a:r>
                        <a:rPr lang="sk-SK" sz="1400" dirty="0" err="1">
                          <a:effectLst/>
                        </a:rPr>
                        <a:t>diploidné</a:t>
                      </a:r>
                      <a:r>
                        <a:rPr lang="sk-SK" sz="1400" dirty="0">
                          <a:effectLst/>
                        </a:rPr>
                        <a:t> bunky (2n, 2n)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jedna  materská </a:t>
                      </a:r>
                      <a:r>
                        <a:rPr lang="sk-SK" sz="1400" dirty="0" err="1">
                          <a:effectLst/>
                        </a:rPr>
                        <a:t>diploidná</a:t>
                      </a:r>
                      <a:r>
                        <a:rPr lang="sk-SK" sz="1400" dirty="0">
                          <a:effectLst/>
                        </a:rPr>
                        <a:t> bunka (2n)  sa počas 2×4 fáz (</a:t>
                      </a:r>
                      <a:r>
                        <a:rPr lang="sk-SK" sz="1400" dirty="0" err="1">
                          <a:effectLst/>
                        </a:rPr>
                        <a:t>meióza</a:t>
                      </a:r>
                      <a:r>
                        <a:rPr lang="sk-SK" sz="1400" dirty="0">
                          <a:effectLst/>
                        </a:rPr>
                        <a:t> I., </a:t>
                      </a:r>
                      <a:r>
                        <a:rPr lang="sk-SK" sz="1400" dirty="0" err="1">
                          <a:effectLst/>
                        </a:rPr>
                        <a:t>meióza</a:t>
                      </a:r>
                      <a:r>
                        <a:rPr lang="sk-SK" sz="1400" dirty="0">
                          <a:effectLst/>
                        </a:rPr>
                        <a:t> II.) rozdelí na 4  dcérske </a:t>
                      </a:r>
                      <a:r>
                        <a:rPr lang="sk-SK" sz="1400" dirty="0" err="1">
                          <a:effectLst/>
                        </a:rPr>
                        <a:t>haploidné</a:t>
                      </a:r>
                      <a:r>
                        <a:rPr lang="sk-SK" sz="1400" dirty="0">
                          <a:effectLst/>
                        </a:rPr>
                        <a:t>  bunky (n, n, n, n) = GAMÉTY – pohlavné bunky (proces ich vzniku sa volá </a:t>
                      </a:r>
                      <a:r>
                        <a:rPr lang="sk-SK" sz="1400" u="sng" dirty="0" err="1">
                          <a:effectLst/>
                        </a:rPr>
                        <a:t>gametogenéza</a:t>
                      </a:r>
                      <a:r>
                        <a:rPr lang="sk-SK" sz="1400" dirty="0">
                          <a:effectLst/>
                        </a:rPr>
                        <a:t>)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</a:tr>
              <a:tr h="3344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počet chromoz.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>
                          <a:effectLst/>
                        </a:rPr>
                        <a:t>počet chromozómov (n) </a:t>
                      </a:r>
                      <a:r>
                        <a:rPr lang="sk-SK" sz="1400" u="sng">
                          <a:effectLst/>
                        </a:rPr>
                        <a:t>sa nemení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počet chromozómov </a:t>
                      </a:r>
                      <a:r>
                        <a:rPr lang="sk-SK" sz="1400" u="sng" dirty="0">
                          <a:effectLst/>
                        </a:rPr>
                        <a:t>sa mení</a:t>
                      </a:r>
                      <a:r>
                        <a:rPr lang="sk-SK" sz="1400" dirty="0">
                          <a:effectLst/>
                        </a:rPr>
                        <a:t>: </a:t>
                      </a:r>
                      <a:r>
                        <a:rPr lang="sk-SK" sz="1400" u="sng" dirty="0">
                          <a:effectLst/>
                        </a:rPr>
                        <a:t>redukuje sa na 1/2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 anchor="ctr"/>
                </a:tc>
              </a:tr>
              <a:tr h="11704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vysvetlenie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>
                          <a:effectLst/>
                        </a:rPr>
                        <a:t>- mitóze predchádza interfáza, ktorá zahŕňa S-fázu – tu sa zdvojí genetický materiál (replikácia DNA) = </a:t>
                      </a:r>
                      <a:r>
                        <a:rPr lang="sk-SK" sz="1400" u="sng">
                          <a:effectLst/>
                        </a:rPr>
                        <a:t>jednochromatidový chromozóm</a:t>
                      </a:r>
                      <a:r>
                        <a:rPr lang="sk-SK" sz="1400">
                          <a:effectLst/>
                        </a:rPr>
                        <a:t> si dosyntetizuje druhé rameno (DNA) a vzniká </a:t>
                      </a:r>
                      <a:r>
                        <a:rPr lang="sk-SK" sz="1400" u="sng">
                          <a:effectLst/>
                        </a:rPr>
                        <a:t>dvojchromatidový chromozóm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- redukcia v </a:t>
                      </a:r>
                      <a:r>
                        <a:rPr lang="sk-SK" sz="1400" dirty="0" err="1">
                          <a:effectLst/>
                        </a:rPr>
                        <a:t>gamétach</a:t>
                      </a:r>
                      <a:r>
                        <a:rPr lang="sk-SK" sz="1400" dirty="0">
                          <a:effectLst/>
                        </a:rPr>
                        <a:t> je nutná, aby počas oplodnenia vznikajúca </a:t>
                      </a:r>
                      <a:r>
                        <a:rPr lang="sk-SK" sz="1400" dirty="0" err="1">
                          <a:effectLst/>
                        </a:rPr>
                        <a:t>zygota</a:t>
                      </a:r>
                      <a:r>
                        <a:rPr lang="sk-SK" sz="1400" dirty="0">
                          <a:effectLst/>
                        </a:rPr>
                        <a:t> mala </a:t>
                      </a:r>
                      <a:r>
                        <a:rPr lang="sk-SK" sz="1400" dirty="0" err="1">
                          <a:effectLst/>
                        </a:rPr>
                        <a:t>diploidný</a:t>
                      </a:r>
                      <a:r>
                        <a:rPr lang="sk-SK" sz="1400" dirty="0">
                          <a:effectLst/>
                        </a:rPr>
                        <a:t> počet chromozómov (n + n = 2n)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- </a:t>
                      </a:r>
                      <a:r>
                        <a:rPr lang="sk-SK" sz="1400" dirty="0" err="1">
                          <a:effectLst/>
                        </a:rPr>
                        <a:t>meióze</a:t>
                      </a:r>
                      <a:r>
                        <a:rPr lang="sk-SK" sz="1400" dirty="0">
                          <a:effectLst/>
                        </a:rPr>
                        <a:t> tiež predchádza replikácia DNA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</a:tr>
              <a:tr h="16720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finta, princíp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 u="sng">
                          <a:effectLst/>
                        </a:rPr>
                        <a:t>počas metafázy</a:t>
                      </a:r>
                      <a:r>
                        <a:rPr lang="sk-SK" sz="1400">
                          <a:effectLst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>
                          <a:effectLst/>
                        </a:rPr>
                        <a:t>1.) jednotlivé chromozómy sa usporiadajú do centrálnej roviny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>
                          <a:effectLst/>
                        </a:rPr>
                        <a:t>pod seba po jednom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>
                          <a:effectLst/>
                        </a:rPr>
                        <a:t>2.) sesterské chromatidy sa počas pozdĺžne od seba oddelia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- </a:t>
                      </a:r>
                      <a:r>
                        <a:rPr lang="sk-SK" sz="1400" u="sng" dirty="0">
                          <a:effectLst/>
                        </a:rPr>
                        <a:t>počas </a:t>
                      </a:r>
                      <a:r>
                        <a:rPr lang="sk-SK" sz="1400" u="sng" dirty="0" err="1">
                          <a:effectLst/>
                        </a:rPr>
                        <a:t>metafázy</a:t>
                      </a:r>
                      <a:r>
                        <a:rPr lang="sk-SK" sz="1400" u="sng" dirty="0">
                          <a:effectLst/>
                        </a:rPr>
                        <a:t> </a:t>
                      </a:r>
                      <a:r>
                        <a:rPr lang="sk-SK" sz="1400" u="sng" dirty="0" err="1">
                          <a:effectLst/>
                        </a:rPr>
                        <a:t>I.meiózy</a:t>
                      </a:r>
                      <a:r>
                        <a:rPr lang="sk-SK" sz="1400" dirty="0">
                          <a:effectLst/>
                        </a:rPr>
                        <a:t> sa do centrálnej roviny usporiadajú chromozómy </a:t>
                      </a:r>
                      <a:r>
                        <a:rPr lang="sk-SK" sz="1400" u="sng" dirty="0">
                          <a:effectLst/>
                        </a:rPr>
                        <a:t>nie po jednom pod seba</a:t>
                      </a:r>
                      <a:r>
                        <a:rPr lang="sk-SK" sz="1400" dirty="0">
                          <a:effectLst/>
                        </a:rPr>
                        <a:t>,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ale ako BIVALENTY = dva homologické chromozómy (predstavujú 4 </a:t>
                      </a:r>
                      <a:r>
                        <a:rPr lang="sk-SK" sz="1400" dirty="0" err="1">
                          <a:effectLst/>
                        </a:rPr>
                        <a:t>chromatidy</a:t>
                      </a:r>
                      <a:r>
                        <a:rPr lang="sk-SK" sz="1400" dirty="0">
                          <a:effectLst/>
                        </a:rPr>
                        <a:t>) a rozídu sa k opačným pólom bunky; chromozóm si pozdĺžne </a:t>
                      </a:r>
                      <a:r>
                        <a:rPr lang="sk-SK" sz="1400" u="sng" dirty="0">
                          <a:effectLst/>
                        </a:rPr>
                        <a:t>neoddeľuje </a:t>
                      </a:r>
                      <a:r>
                        <a:rPr lang="sk-SK" sz="1400" dirty="0">
                          <a:effectLst/>
                        </a:rPr>
                        <a:t>sesterské </a:t>
                      </a:r>
                      <a:r>
                        <a:rPr lang="sk-SK" sz="1400" dirty="0" err="1">
                          <a:effectLst/>
                        </a:rPr>
                        <a:t>chromatidy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</a:tr>
              <a:tr h="18392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niektoré dôležitosti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>
                          <a:effectLst/>
                        </a:rPr>
                        <a:t>- pri mitóze ide o priame pokračovanie už existujúcej bunky (jedinca); takto novovznikajúci jedinec má rovnakú genetickú informáciu ako materský organizmus, tvoria ho genotypovo rovnaké bunky, je teda KLONOM </a:t>
                      </a:r>
                      <a:endParaRPr lang="sk-SK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CROSSING OVER (prekríženie): v okamihu, keď sú </a:t>
                      </a:r>
                      <a:r>
                        <a:rPr lang="sk-SK" sz="1400" dirty="0" err="1">
                          <a:effectLst/>
                        </a:rPr>
                        <a:t>bivalenty</a:t>
                      </a:r>
                      <a:r>
                        <a:rPr lang="sk-SK" sz="1400" dirty="0">
                          <a:effectLst/>
                        </a:rPr>
                        <a:t> vedľa seba, môže dôjsť k prekríženiu  - homologické chromozómy si recipročne (to čo ty mne, aj ja tebe) vymenia </a:t>
                      </a:r>
                      <a:r>
                        <a:rPr lang="sk-SK" sz="1400" u="sng" dirty="0">
                          <a:effectLst/>
                        </a:rPr>
                        <a:t>časti</a:t>
                      </a:r>
                      <a:r>
                        <a:rPr lang="sk-SK" sz="1400" dirty="0">
                          <a:effectLst/>
                        </a:rPr>
                        <a:t> svojich </a:t>
                      </a:r>
                      <a:r>
                        <a:rPr lang="sk-SK" sz="1400" dirty="0" err="1">
                          <a:effectLst/>
                        </a:rPr>
                        <a:t>chromatíd</a:t>
                      </a:r>
                      <a:endParaRPr lang="sk-SK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genetický dôsledok: REKOMKBINÁCIA – s.27/obr.23 – </a:t>
                      </a:r>
                      <a:r>
                        <a:rPr lang="sk-SK" sz="1400" dirty="0" err="1">
                          <a:effectLst/>
                        </a:rPr>
                        <a:t>chromatídy</a:t>
                      </a:r>
                      <a:r>
                        <a:rPr lang="sk-SK" sz="1400" dirty="0">
                          <a:effectLst/>
                        </a:rPr>
                        <a:t> s novými kombináciami </a:t>
                      </a:r>
                      <a:r>
                        <a:rPr lang="sk-SK" sz="1400" dirty="0" err="1">
                          <a:effectLst/>
                        </a:rPr>
                        <a:t>alel</a:t>
                      </a:r>
                      <a:r>
                        <a:rPr lang="sk-SK" sz="1400" dirty="0">
                          <a:effectLst/>
                        </a:rPr>
                        <a:t> génov</a:t>
                      </a:r>
                      <a:endParaRPr lang="sk-SK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492" marR="484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22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chromozómy sché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568948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chromozóm zjednodušen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49" y="476672"/>
            <a:ext cx="278262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28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Mitóza, nástenná tabuľa | Z3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Mitóza, nástenná tabuľa | Z3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6" descr="Mitóza, nástenná tabuľa | Z34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9" name="Picture 7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1" t="17425" r="34164" b="7318"/>
          <a:stretch/>
        </p:blipFill>
        <p:spPr bwMode="auto">
          <a:xfrm>
            <a:off x="1835696" y="18201"/>
            <a:ext cx="4896544" cy="685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ínus 6"/>
          <p:cNvSpPr/>
          <p:nvPr/>
        </p:nvSpPr>
        <p:spPr>
          <a:xfrm>
            <a:off x="1921426" y="5373216"/>
            <a:ext cx="2736304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273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539552" y="4509120"/>
            <a:ext cx="8352928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sk-SK" dirty="0" smtClean="0"/>
              <a:t>BUNKY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sk-SK" dirty="0" smtClean="0"/>
              <a:t>TELOVÉ = SOMATICKÉ     2n          </a:t>
            </a:r>
            <a:r>
              <a:rPr lang="sk-SK" b="1" dirty="0" err="1" smtClean="0"/>
              <a:t>diploidné</a:t>
            </a:r>
            <a:endParaRPr lang="sk-SK" b="1" dirty="0" smtClean="0"/>
          </a:p>
          <a:p>
            <a:endParaRPr lang="sk-SK" dirty="0"/>
          </a:p>
          <a:p>
            <a:r>
              <a:rPr lang="sk-SK" dirty="0" smtClean="0"/>
              <a:t>POHLAVNÉ                         n            </a:t>
            </a:r>
            <a:r>
              <a:rPr lang="sk-SK" b="1" dirty="0" err="1" smtClean="0"/>
              <a:t>haploidné</a:t>
            </a:r>
            <a:endParaRPr lang="sk-SK" b="1" dirty="0" smtClean="0"/>
          </a:p>
          <a:p>
            <a:endParaRPr lang="sk-SK" b="1" dirty="0" smtClean="0"/>
          </a:p>
          <a:p>
            <a:endParaRPr lang="sk-SK" b="1" dirty="0"/>
          </a:p>
          <a:p>
            <a:r>
              <a:rPr lang="sk-SK" sz="2800" dirty="0" smtClean="0"/>
              <a:t>Človek má v </a:t>
            </a:r>
            <a:r>
              <a:rPr lang="sk-SK" sz="2800" dirty="0" err="1" smtClean="0"/>
              <a:t>haploidnej</a:t>
            </a:r>
            <a:r>
              <a:rPr lang="sk-SK" sz="2800" dirty="0" smtClean="0"/>
              <a:t> bunke _____chromozómov</a:t>
            </a:r>
          </a:p>
          <a:p>
            <a:pPr marL="0" indent="0">
              <a:buNone/>
            </a:pPr>
            <a:r>
              <a:rPr lang="sk-SK" sz="2800" dirty="0" smtClean="0"/>
              <a:t> a v </a:t>
            </a:r>
            <a:r>
              <a:rPr lang="sk-SK" sz="2800" dirty="0" err="1" smtClean="0"/>
              <a:t>diploidnej</a:t>
            </a:r>
            <a:r>
              <a:rPr lang="sk-SK" sz="2800" dirty="0" smtClean="0"/>
              <a:t> </a:t>
            </a:r>
            <a:r>
              <a:rPr lang="sk-SK" sz="2800" dirty="0"/>
              <a:t>bunke </a:t>
            </a:r>
            <a:r>
              <a:rPr lang="sk-SK" sz="2800" dirty="0" smtClean="0"/>
              <a:t>napr. kože _____chromozómov.</a:t>
            </a:r>
            <a:endParaRPr lang="sk-SK" sz="28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86890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808759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5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https://www.youtube.com/watch?v=OetWqlYtZEk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21414" r="42067" b="20483"/>
          <a:stretch/>
        </p:blipFill>
        <p:spPr bwMode="auto">
          <a:xfrm>
            <a:off x="9148" y="2005794"/>
            <a:ext cx="4968552" cy="315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Sprievodca genetik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88947"/>
            <a:ext cx="3394318" cy="187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/>
              <a:t>https://www.youtube.com/watch?v=jjEcHra3484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www.youtube.com/watch?v=DwAFZb8juMQ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1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MEIOZA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hlinkClick r:id="rId2"/>
              </a:rPr>
              <a:t>https://</a:t>
            </a:r>
            <a:r>
              <a:rPr lang="sk-SK" b="1" dirty="0" smtClean="0">
                <a:hlinkClick r:id="rId2"/>
              </a:rPr>
              <a:t>www.youtube.com/watch?v=nMEyeKQClqI</a:t>
            </a:r>
            <a:endParaRPr lang="sk-SK" b="1" dirty="0" smtClean="0"/>
          </a:p>
          <a:p>
            <a:pPr marL="0" indent="0">
              <a:buNone/>
            </a:pP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5029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285</Words>
  <Application>Microsoft Office PowerPoint</Application>
  <PresentationFormat>Prezentácia na obrazovke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Motív Office</vt:lpstr>
      <vt:lpstr>Bunkový cyklus</vt:lpstr>
      <vt:lpstr>Prezentácia programu PowerPoint</vt:lpstr>
      <vt:lpstr>Prezentácia programu PowerPoint</vt:lpstr>
      <vt:lpstr>BUNKY</vt:lpstr>
      <vt:lpstr>Prezentácia programu PowerPoint</vt:lpstr>
      <vt:lpstr>https://www.youtube.com/watch?v=OetWqlYtZEk</vt:lpstr>
      <vt:lpstr>https://www.youtube.com/watch?v=jjEcHra3484</vt:lpstr>
      <vt:lpstr>https://www.youtube.com/watch?v=DwAFZb8juMQ </vt:lpstr>
      <vt:lpstr>MEIOZA</vt:lpstr>
      <vt:lpstr>Prezentácia programu PowerPoint</vt:lpstr>
      <vt:lpstr>Prezentácia programu PowerPoint</vt:lpstr>
      <vt:lpstr>Porovnanie mitózy a meiózy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https://www.youtube.com/watch?v=DwAFZb8juMQ </dc:title>
  <dc:creator>spravca</dc:creator>
  <cp:lastModifiedBy>ucitel</cp:lastModifiedBy>
  <cp:revision>8</cp:revision>
  <dcterms:created xsi:type="dcterms:W3CDTF">2020-08-14T14:50:17Z</dcterms:created>
  <dcterms:modified xsi:type="dcterms:W3CDTF">2020-09-25T09:23:01Z</dcterms:modified>
</cp:coreProperties>
</file>