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7E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k.wikipedia.org/wiki/Protil%C3%A1tka" TargetMode="External"/><Relationship Id="rId3" Type="http://schemas.openxmlformats.org/officeDocument/2006/relationships/hyperlink" Target="http://sk.wikipedia.org/wiki/Krv" TargetMode="External"/><Relationship Id="rId7" Type="http://schemas.openxmlformats.org/officeDocument/2006/relationships/hyperlink" Target="http://sk.wikipedia.org/wiki/Polysacharid" TargetMode="External"/><Relationship Id="rId2" Type="http://schemas.openxmlformats.org/officeDocument/2006/relationships/hyperlink" Target="http://sk.wikipedia.org/wiki/%C4%8Cerven%C3%A1_krvin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.wikipedia.org/wiki/Antig%C3%A9n" TargetMode="External"/><Relationship Id="rId5" Type="http://schemas.openxmlformats.org/officeDocument/2006/relationships/hyperlink" Target="http://sk.wikipedia.org/wiki/Bielkovina" TargetMode="External"/><Relationship Id="rId4" Type="http://schemas.openxmlformats.org/officeDocument/2006/relationships/hyperlink" Target="http://sk.wikipedia.org/wiki/Sacharidy" TargetMode="External"/><Relationship Id="rId9" Type="http://schemas.openxmlformats.org/officeDocument/2006/relationships/hyperlink" Target="http://sk.wikipedia.org/wiki/Krvn%C3%A1_skupin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Obli%C4%8Dka" TargetMode="External"/><Relationship Id="rId2" Type="http://schemas.openxmlformats.org/officeDocument/2006/relationships/hyperlink" Target="http://sk.wikipedia.org/wiki/Pe%C4%8De%C5%8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//upload.wikimedia.org/wikipedia/commons/6/64/Bloodtype_0_negative.jpg" TargetMode="External"/><Relationship Id="rId4" Type="http://schemas.openxmlformats.org/officeDocument/2006/relationships/hyperlink" Target="http://sk.wikipedia.org/wiki/P%C4%BE%C3%BAc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//upload.wikimedia.org/wikipedia/commons/d/dc/Bloodtype_A_negative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k.wikipedia.org/w/index.php?title=Plod_(medic%C3%ADna)&amp;action=edit&amp;redlink=1" TargetMode="External"/><Relationship Id="rId3" Type="http://schemas.openxmlformats.org/officeDocument/2006/relationships/hyperlink" Target="http://sk.wikipedia.org/wiki/1940" TargetMode="External"/><Relationship Id="rId7" Type="http://schemas.openxmlformats.org/officeDocument/2006/relationships/hyperlink" Target="http://sk.wikipedia.org/wiki/P%C3%B4rod" TargetMode="External"/><Relationship Id="rId2" Type="http://schemas.openxmlformats.org/officeDocument/2006/relationships/hyperlink" Target="http://sk.wikipedia.org/w/index.php?title=Alexander_Weiner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.wikipedia.org/w/index.php?title=Hemolytick%C3%A1_choroba_novorodencov&amp;action=edit&amp;redlink=1" TargetMode="External"/><Relationship Id="rId5" Type="http://schemas.openxmlformats.org/officeDocument/2006/relationships/hyperlink" Target="http://sk.wikipedia.org/w/index.php?title=Hemolytick%C3%A1_reakcia&amp;action=edit&amp;redlink=1" TargetMode="External"/><Relationship Id="rId4" Type="http://schemas.openxmlformats.org/officeDocument/2006/relationships/hyperlink" Target="http://sk.wikipedia.org/w/index.php?title=Macaca_mulatta&amp;action=edit&amp;redlink=1" TargetMode="External"/><Relationship Id="rId9" Type="http://schemas.openxmlformats.org/officeDocument/2006/relationships/hyperlink" Target="http://sk.wikipedia.org/w/index.php?title=Novorodeneck%C3%A1_%C5%BElta%C4%8Dka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 smtClean="0"/>
              <a:t>Krvná skupina</a:t>
            </a:r>
            <a:r>
              <a:rPr lang="sk-SK" dirty="0" smtClean="0"/>
              <a:t> alebo </a:t>
            </a:r>
            <a:r>
              <a:rPr lang="sk-SK" b="1" dirty="0" smtClean="0"/>
              <a:t>krvný typ</a:t>
            </a:r>
            <a:r>
              <a:rPr lang="sk-SK" dirty="0" smtClean="0"/>
              <a:t> je charakteristika vlastností </a:t>
            </a:r>
            <a:r>
              <a:rPr lang="sk-SK" dirty="0" smtClean="0">
                <a:hlinkClick r:id="rId2" action="ppaction://hlinkfile" tooltip="Červená krvinka"/>
              </a:rPr>
              <a:t>červených krviniek</a:t>
            </a:r>
            <a:r>
              <a:rPr lang="sk-SK" dirty="0" smtClean="0"/>
              <a:t> v </a:t>
            </a:r>
            <a:r>
              <a:rPr lang="sk-SK" dirty="0" smtClean="0">
                <a:hlinkClick r:id="rId3" action="ppaction://hlinkfile" tooltip="Krv"/>
              </a:rPr>
              <a:t>krvi</a:t>
            </a:r>
            <a:r>
              <a:rPr lang="sk-SK" dirty="0" smtClean="0"/>
              <a:t> jedinca, resp. </a:t>
            </a:r>
            <a:r>
              <a:rPr lang="sk-SK" dirty="0" smtClean="0">
                <a:hlinkClick r:id="rId4" action="ppaction://hlinkfile" tooltip="Sacharidy"/>
              </a:rPr>
              <a:t>sacharidov</a:t>
            </a:r>
            <a:r>
              <a:rPr lang="sk-SK" dirty="0" smtClean="0"/>
              <a:t> a </a:t>
            </a:r>
            <a:r>
              <a:rPr lang="sk-SK" dirty="0" smtClean="0">
                <a:hlinkClick r:id="rId5" action="ppaction://hlinkfile" tooltip="Bielkovina"/>
              </a:rPr>
              <a:t>bielkovín</a:t>
            </a:r>
            <a:r>
              <a:rPr lang="sk-SK" dirty="0" smtClean="0"/>
              <a:t> na ich bunkovej membráne. Najdôležitejšie klasifikácie pre popis ľudských krvných skupín sú </a:t>
            </a:r>
            <a:r>
              <a:rPr lang="sk-SK" b="1" dirty="0" smtClean="0"/>
              <a:t>AB0</a:t>
            </a:r>
            <a:r>
              <a:rPr lang="sk-SK" dirty="0" smtClean="0"/>
              <a:t> a </a:t>
            </a:r>
            <a:r>
              <a:rPr lang="sk-SK" b="1" dirty="0" err="1" smtClean="0"/>
              <a:t>Rhesus</a:t>
            </a:r>
            <a:r>
              <a:rPr lang="sk-SK" b="1" dirty="0" smtClean="0"/>
              <a:t> faktor</a:t>
            </a:r>
            <a:r>
              <a:rPr lang="sk-SK" dirty="0" smtClean="0"/>
              <a:t> (</a:t>
            </a:r>
            <a:r>
              <a:rPr lang="sk-SK" dirty="0" err="1" smtClean="0"/>
              <a:t>Rh</a:t>
            </a:r>
            <a:r>
              <a:rPr lang="sk-SK" dirty="0" smtClean="0"/>
              <a:t> faktor). Známych je ale aj približne ďalších 50 systémov krvných typov. Často sú ale menej významné ako AB0 a </a:t>
            </a:r>
            <a:r>
              <a:rPr lang="sk-SK" dirty="0" err="1" smtClean="0"/>
              <a:t>Rh</a:t>
            </a:r>
            <a:r>
              <a:rPr lang="sk-SK" dirty="0" smtClean="0"/>
              <a:t>.</a:t>
            </a:r>
          </a:p>
          <a:p>
            <a:r>
              <a:rPr lang="sk-SK" dirty="0" smtClean="0"/>
              <a:t>Krvná skupina je určená </a:t>
            </a:r>
            <a:r>
              <a:rPr lang="sk-SK" dirty="0" smtClean="0">
                <a:hlinkClick r:id="rId6" action="ppaction://hlinkfile" tooltip="Antigén"/>
              </a:rPr>
              <a:t>antigénmi</a:t>
            </a:r>
            <a:r>
              <a:rPr lang="sk-SK" dirty="0" smtClean="0"/>
              <a:t> na povrchu červených krviniek. Niektoré antigény sú čisté bielkoviny, iné tvoria bielkoviny s </a:t>
            </a:r>
            <a:r>
              <a:rPr lang="sk-SK" dirty="0" smtClean="0">
                <a:hlinkClick r:id="rId7" action="ppaction://hlinkfile" tooltip="Polysacharid"/>
              </a:rPr>
              <a:t>polysacharidmi</a:t>
            </a:r>
            <a:r>
              <a:rPr lang="sk-SK" dirty="0" smtClean="0"/>
              <a:t>. Neprítomnosť niektorého z týchto znakov spôsobuje prirodzenú produkciu príslušných </a:t>
            </a:r>
            <a:r>
              <a:rPr lang="sk-SK" dirty="0" smtClean="0">
                <a:hlinkClick r:id="rId8" action="ppaction://hlinkfile" tooltip="Protilátka"/>
              </a:rPr>
              <a:t>protilátok</a:t>
            </a:r>
            <a:r>
              <a:rPr lang="sk-SK" dirty="0" smtClean="0"/>
              <a:t> (pozri </a:t>
            </a:r>
            <a:r>
              <a:rPr lang="sk-SK" dirty="0" smtClean="0">
                <a:hlinkClick r:id="rId9" action="ppaction://hlinkfile" tooltip="Krvná skupina"/>
              </a:rPr>
              <a:t>nižšie</a:t>
            </a:r>
            <a:r>
              <a:rPr lang="sk-SK" dirty="0" smtClean="0"/>
              <a:t>).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Najvýznamnejšie kritérium pre rozdelenie krvi do skupín je tzv. </a:t>
            </a:r>
            <a:r>
              <a:rPr lang="sk-SK" i="1" dirty="0" smtClean="0"/>
              <a:t>AB0 systém</a:t>
            </a:r>
            <a:r>
              <a:rPr lang="sk-SK" dirty="0" smtClean="0"/>
              <a:t>. Ľudská krv sa rozlišuje podľa prítomnosti antigénov A </a:t>
            </a:r>
            <a:r>
              <a:rPr lang="sk-SK" dirty="0" err="1" smtClean="0"/>
              <a:t>a</a:t>
            </a:r>
            <a:r>
              <a:rPr lang="sk-SK" dirty="0" smtClean="0"/>
              <a:t> B:</a:t>
            </a:r>
          </a:p>
          <a:p>
            <a:r>
              <a:rPr lang="sk-SK" dirty="0" smtClean="0"/>
              <a:t>krv typu A obsahuje antigén A </a:t>
            </a:r>
            <a:r>
              <a:rPr lang="sk-SK" dirty="0" err="1" smtClean="0"/>
              <a:t>a</a:t>
            </a:r>
            <a:r>
              <a:rPr lang="sk-SK" dirty="0" smtClean="0"/>
              <a:t> protilátky </a:t>
            </a:r>
            <a:r>
              <a:rPr lang="sk-SK" dirty="0" err="1" smtClean="0"/>
              <a:t>anti-B</a:t>
            </a:r>
            <a:endParaRPr lang="sk-SK" dirty="0" smtClean="0"/>
          </a:p>
          <a:p>
            <a:r>
              <a:rPr lang="sk-SK" dirty="0" smtClean="0"/>
              <a:t>krv typu B obsahuje antigén B a protilátky </a:t>
            </a:r>
            <a:r>
              <a:rPr lang="sk-SK" dirty="0" err="1" smtClean="0"/>
              <a:t>anti-A</a:t>
            </a:r>
            <a:endParaRPr lang="sk-SK" dirty="0" smtClean="0"/>
          </a:p>
          <a:p>
            <a:r>
              <a:rPr lang="sk-SK" dirty="0" smtClean="0"/>
              <a:t>krv typu AB obsahuje antigény A i B a neobsahuje protilátky </a:t>
            </a:r>
            <a:r>
              <a:rPr lang="sk-SK" dirty="0" err="1" smtClean="0"/>
              <a:t>anti-A</a:t>
            </a:r>
            <a:r>
              <a:rPr lang="sk-SK" dirty="0" smtClean="0"/>
              <a:t> ani </a:t>
            </a:r>
            <a:r>
              <a:rPr lang="sk-SK" dirty="0" err="1" smtClean="0"/>
              <a:t>anti-B</a:t>
            </a:r>
            <a:endParaRPr lang="sk-SK" dirty="0" smtClean="0"/>
          </a:p>
          <a:p>
            <a:r>
              <a:rPr lang="sk-SK" dirty="0" smtClean="0"/>
              <a:t>krv typu 0 neobsahuje antigény A ani B a obsahuje protilátky </a:t>
            </a:r>
            <a:r>
              <a:rPr lang="sk-SK" dirty="0" err="1" smtClean="0"/>
              <a:t>anti-A</a:t>
            </a:r>
            <a:r>
              <a:rPr lang="sk-SK" dirty="0" smtClean="0"/>
              <a:t> i </a:t>
            </a:r>
            <a:r>
              <a:rPr lang="sk-SK" dirty="0" err="1" smtClean="0"/>
              <a:t>anti-B</a:t>
            </a:r>
            <a:endParaRPr lang="sk-SK" dirty="0" smtClean="0"/>
          </a:p>
          <a:p>
            <a:r>
              <a:rPr lang="sk-SK" dirty="0" smtClean="0"/>
              <a:t>Na svete je najčastejší krvný typ 0, ale v niektorých </a:t>
            </a:r>
            <a:r>
              <a:rPr lang="sk-SK" dirty="0" smtClean="0"/>
              <a:t>oblastiach. Typ </a:t>
            </a:r>
            <a:r>
              <a:rPr lang="sk-SK" dirty="0" smtClean="0"/>
              <a:t>AB sa vyskytuje najmenej.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Antigény AB0 sa nevyskytujú len na červených krvinkách, ale tiež v iných tkanivách (</a:t>
            </a:r>
            <a:r>
              <a:rPr lang="sk-SK" sz="2000" dirty="0" smtClean="0">
                <a:hlinkClick r:id="rId2" action="ppaction://hlinkfile" tooltip="Pečeň"/>
              </a:rPr>
              <a:t>pečeň</a:t>
            </a:r>
            <a:r>
              <a:rPr lang="sk-SK" sz="2000" dirty="0" smtClean="0"/>
              <a:t>, </a:t>
            </a:r>
            <a:r>
              <a:rPr lang="sk-SK" sz="2000" dirty="0" smtClean="0">
                <a:hlinkClick r:id="rId3" action="ppaction://hlinkfile" tooltip="Oblička"/>
              </a:rPr>
              <a:t>obličky</a:t>
            </a:r>
            <a:r>
              <a:rPr lang="sk-SK" sz="2000" dirty="0" smtClean="0"/>
              <a:t>, </a:t>
            </a:r>
            <a:r>
              <a:rPr lang="sk-SK" sz="2000" dirty="0" smtClean="0">
                <a:hlinkClick r:id="rId4" action="ppaction://hlinkfile" tooltip="Pľúca"/>
              </a:rPr>
              <a:t>pľúca</a:t>
            </a:r>
            <a:r>
              <a:rPr lang="sk-SK" sz="2000" dirty="0" smtClean="0"/>
              <a:t>). Okrem iného tiež ovplyvňujú krvácanie a zrážanie krvi.</a:t>
            </a:r>
            <a:endParaRPr lang="sk-SK" sz="2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Krvná skupina 0-</a:t>
            </a:r>
            <a:endParaRPr lang="sk-SK" dirty="0"/>
          </a:p>
        </p:txBody>
      </p:sp>
      <p:pic>
        <p:nvPicPr>
          <p:cNvPr id="1026" name="Picture 2" descr="Súbor:Bloodtype 0 negative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2628900"/>
            <a:ext cx="5638800" cy="422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A-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Súbor:Bloodtype A negative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b="1" dirty="0" err="1" smtClean="0"/>
              <a:t>Rhesus</a:t>
            </a:r>
            <a:r>
              <a:rPr lang="sk-SK" b="1" dirty="0" smtClean="0"/>
              <a:t> (</a:t>
            </a:r>
            <a:r>
              <a:rPr lang="sk-SK" b="1" dirty="0" err="1" smtClean="0"/>
              <a:t>Rh</a:t>
            </a:r>
            <a:r>
              <a:rPr lang="sk-SK" b="1" dirty="0" smtClean="0"/>
              <a:t>) faktor</a:t>
            </a:r>
          </a:p>
          <a:p>
            <a:r>
              <a:rPr lang="sk-SK" dirty="0" smtClean="0"/>
              <a:t>Druhý významný krvný typ rozlišujúci krv podľa tzv. </a:t>
            </a:r>
            <a:r>
              <a:rPr lang="sk-SK" dirty="0" err="1" smtClean="0"/>
              <a:t>Rhesus</a:t>
            </a:r>
            <a:r>
              <a:rPr lang="sk-SK" dirty="0" smtClean="0"/>
              <a:t> faktoru (skrátene </a:t>
            </a:r>
            <a:r>
              <a:rPr lang="sk-SK" dirty="0" err="1" smtClean="0"/>
              <a:t>Rh</a:t>
            </a:r>
            <a:r>
              <a:rPr lang="sk-SK" dirty="0" smtClean="0"/>
              <a:t> faktoru) popísal </a:t>
            </a:r>
            <a:r>
              <a:rPr lang="sk-SK" dirty="0" err="1" smtClean="0"/>
              <a:t>Karl</a:t>
            </a:r>
            <a:r>
              <a:rPr lang="sk-SK" dirty="0" smtClean="0"/>
              <a:t> </a:t>
            </a:r>
            <a:r>
              <a:rPr lang="sk-SK" dirty="0" err="1" smtClean="0"/>
              <a:t>Landsteiner</a:t>
            </a:r>
            <a:r>
              <a:rPr lang="sk-SK" dirty="0" smtClean="0"/>
              <a:t> a </a:t>
            </a:r>
            <a:r>
              <a:rPr lang="sk-SK" dirty="0" smtClean="0">
                <a:hlinkClick r:id="rId2" action="ppaction://hlinkfile" tooltip="Alexander Weiner (stránka neexistuje)"/>
              </a:rPr>
              <a:t>Alexander </a:t>
            </a:r>
            <a:r>
              <a:rPr lang="sk-SK" dirty="0" err="1" smtClean="0">
                <a:hlinkClick r:id="rId2" action="ppaction://hlinkfile" tooltip="Alexander Weiner (stránka neexistuje)"/>
              </a:rPr>
              <a:t>Weiner</a:t>
            </a:r>
            <a:r>
              <a:rPr lang="sk-SK" dirty="0" smtClean="0"/>
              <a:t> v roku </a:t>
            </a:r>
            <a:r>
              <a:rPr lang="sk-SK" dirty="0" smtClean="0">
                <a:hlinkClick r:id="rId3" action="ppaction://hlinkfile" tooltip="1940"/>
              </a:rPr>
              <a:t>1940</a:t>
            </a:r>
            <a:r>
              <a:rPr lang="sk-SK" dirty="0" smtClean="0"/>
              <a:t>. </a:t>
            </a:r>
            <a:r>
              <a:rPr lang="sk-SK" dirty="0" err="1" smtClean="0"/>
              <a:t>Rh</a:t>
            </a:r>
            <a:r>
              <a:rPr lang="sk-SK" dirty="0" smtClean="0"/>
              <a:t> faktor je pomenovaný podľa </a:t>
            </a:r>
            <a:r>
              <a:rPr lang="sk-SK" dirty="0" err="1" smtClean="0"/>
              <a:t>makakov</a:t>
            </a:r>
            <a:r>
              <a:rPr lang="sk-SK" dirty="0" smtClean="0"/>
              <a:t> </a:t>
            </a:r>
            <a:r>
              <a:rPr lang="sk-SK" i="1" dirty="0" err="1" smtClean="0">
                <a:hlinkClick r:id="rId4" action="ppaction://hlinkfile" tooltip="Macaca mulatta (stránka neexistuje)"/>
              </a:rPr>
              <a:t>Macaca</a:t>
            </a:r>
            <a:r>
              <a:rPr lang="sk-SK" i="1" dirty="0" smtClean="0">
                <a:hlinkClick r:id="rId4" action="ppaction://hlinkfile" tooltip="Macaca mulatta (stránka neexistuje)"/>
              </a:rPr>
              <a:t> </a:t>
            </a:r>
            <a:r>
              <a:rPr lang="sk-SK" i="1" dirty="0" err="1" smtClean="0">
                <a:hlinkClick r:id="rId4" action="ppaction://hlinkfile" tooltip="Macaca mulatta (stránka neexistuje)"/>
              </a:rPr>
              <a:t>mulatta</a:t>
            </a:r>
            <a:r>
              <a:rPr lang="sk-SK" dirty="0" smtClean="0"/>
              <a:t> (anglicky </a:t>
            </a:r>
            <a:r>
              <a:rPr lang="sk-SK" i="1" dirty="0" err="1" smtClean="0"/>
              <a:t>Rhesus</a:t>
            </a:r>
            <a:r>
              <a:rPr lang="sk-SK" i="1" dirty="0" smtClean="0"/>
              <a:t> </a:t>
            </a:r>
            <a:r>
              <a:rPr lang="sk-SK" i="1" dirty="0" err="1" smtClean="0"/>
              <a:t>Macaque</a:t>
            </a:r>
            <a:r>
              <a:rPr lang="sk-SK" dirty="0" smtClean="0"/>
              <a:t>), u ktorých ho </a:t>
            </a:r>
            <a:r>
              <a:rPr lang="sk-SK" dirty="0" err="1" smtClean="0"/>
              <a:t>Landsteiner</a:t>
            </a:r>
            <a:r>
              <a:rPr lang="sk-SK" dirty="0" smtClean="0"/>
              <a:t> a </a:t>
            </a:r>
            <a:r>
              <a:rPr lang="sk-SK" dirty="0" err="1" smtClean="0"/>
              <a:t>Weiner</a:t>
            </a:r>
            <a:r>
              <a:rPr lang="sk-SK" dirty="0" smtClean="0"/>
              <a:t> objavili.</a:t>
            </a:r>
          </a:p>
          <a:p>
            <a:r>
              <a:rPr lang="sk-SK" dirty="0" err="1" smtClean="0"/>
              <a:t>Rh</a:t>
            </a:r>
            <a:r>
              <a:rPr lang="sk-SK" dirty="0" smtClean="0"/>
              <a:t> faktor spôsobuje skupina zhruba 40 antigénov, ale najvýznačnejších je päť antigénov uložených na troch génoch:</a:t>
            </a:r>
          </a:p>
          <a:p>
            <a:r>
              <a:rPr lang="sk-SK" dirty="0" smtClean="0"/>
              <a:t>antigén C: genotypy CC alebo </a:t>
            </a:r>
            <a:r>
              <a:rPr lang="sk-SK" dirty="0" err="1" smtClean="0"/>
              <a:t>Cc</a:t>
            </a:r>
            <a:endParaRPr lang="sk-SK" dirty="0" smtClean="0"/>
          </a:p>
          <a:p>
            <a:r>
              <a:rPr lang="sk-SK" dirty="0" smtClean="0"/>
              <a:t>antigén c: genotyp </a:t>
            </a:r>
            <a:r>
              <a:rPr lang="sk-SK" dirty="0" err="1" smtClean="0"/>
              <a:t>cc</a:t>
            </a:r>
            <a:endParaRPr lang="sk-SK" dirty="0" smtClean="0"/>
          </a:p>
          <a:p>
            <a:r>
              <a:rPr lang="sk-SK" dirty="0" smtClean="0"/>
              <a:t>antigén D: genotypy DD alebo </a:t>
            </a:r>
            <a:r>
              <a:rPr lang="sk-SK" dirty="0" err="1" smtClean="0"/>
              <a:t>Dd</a:t>
            </a:r>
            <a:endParaRPr lang="sk-SK" dirty="0" smtClean="0"/>
          </a:p>
          <a:p>
            <a:r>
              <a:rPr lang="sk-SK" dirty="0" smtClean="0"/>
              <a:t>antigén E: genotypy EE alebo </a:t>
            </a:r>
            <a:r>
              <a:rPr lang="sk-SK" dirty="0" err="1" smtClean="0"/>
              <a:t>Ee</a:t>
            </a:r>
            <a:endParaRPr lang="sk-SK" dirty="0" smtClean="0"/>
          </a:p>
          <a:p>
            <a:r>
              <a:rPr lang="sk-SK" dirty="0" smtClean="0"/>
              <a:t>antigén e: genotyp </a:t>
            </a:r>
            <a:r>
              <a:rPr lang="sk-SK" dirty="0" err="1" smtClean="0"/>
              <a:t>ee</a:t>
            </a:r>
            <a:endParaRPr lang="sk-SK" dirty="0" smtClean="0"/>
          </a:p>
          <a:p>
            <a:r>
              <a:rPr lang="sk-SK" dirty="0" smtClean="0"/>
              <a:t>Najsilnejší je antigén D; keď je antigén D prítomný na povrchu červených krviniek, označuje sa krv ako </a:t>
            </a:r>
            <a:r>
              <a:rPr lang="sk-SK" dirty="0" err="1" smtClean="0"/>
              <a:t>Rh</a:t>
            </a:r>
            <a:r>
              <a:rPr lang="sk-SK" dirty="0" smtClean="0"/>
              <a:t>+, v opačnom prípade </a:t>
            </a:r>
            <a:r>
              <a:rPr lang="sk-SK" dirty="0" err="1" smtClean="0"/>
              <a:t>Rh−</a:t>
            </a:r>
            <a:r>
              <a:rPr lang="sk-SK" dirty="0" smtClean="0"/>
              <a:t>. Najčastejšie je označenie </a:t>
            </a:r>
            <a:r>
              <a:rPr lang="sk-SK" dirty="0" err="1" smtClean="0"/>
              <a:t>Rh</a:t>
            </a:r>
            <a:r>
              <a:rPr lang="sk-SK" dirty="0" smtClean="0"/>
              <a:t> faktoru spojené s typom AB0 a zapisuje sa napr. ako A−. Ľudia s krvou bez antigénu D nemôžu prijímať krv </a:t>
            </a:r>
            <a:r>
              <a:rPr lang="sk-SK" dirty="0" err="1" smtClean="0"/>
              <a:t>Rh</a:t>
            </a:r>
            <a:r>
              <a:rPr lang="sk-SK" dirty="0" smtClean="0"/>
              <a:t>+, pretože by si proti antigénu D vytvorili protilátky a darovanú krv by neprijali – nastala by </a:t>
            </a:r>
            <a:r>
              <a:rPr lang="sk-SK" dirty="0" err="1" smtClean="0">
                <a:hlinkClick r:id="rId5" action="ppaction://hlinkfile" tooltip="Hemolytická reakcia (stránka neexistuje)"/>
              </a:rPr>
              <a:t>hemolytická</a:t>
            </a:r>
            <a:r>
              <a:rPr lang="sk-SK" dirty="0" smtClean="0">
                <a:hlinkClick r:id="rId5" action="ppaction://hlinkfile" tooltip="Hemolytická reakcia (stránka neexistuje)"/>
              </a:rPr>
              <a:t> reakcia</a:t>
            </a:r>
            <a:r>
              <a:rPr lang="sk-SK" dirty="0" smtClean="0"/>
              <a:t>.</a:t>
            </a:r>
          </a:p>
          <a:p>
            <a:r>
              <a:rPr lang="sk-SK" dirty="0" smtClean="0"/>
              <a:t>Reakcia na prítomnosť antigénu D je príčinou tzv. </a:t>
            </a:r>
            <a:r>
              <a:rPr lang="sk-SK" dirty="0" err="1" smtClean="0">
                <a:hlinkClick r:id="rId6" action="ppaction://hlinkfile" tooltip="Hemolytická choroba novorodencov (stránka neexistuje)"/>
              </a:rPr>
              <a:t>hemolytickej</a:t>
            </a:r>
            <a:r>
              <a:rPr lang="sk-SK" dirty="0" smtClean="0">
                <a:hlinkClick r:id="rId6" action="ppaction://hlinkfile" tooltip="Hemolytická choroba novorodencov (stránka neexistuje)"/>
              </a:rPr>
              <a:t> choroby novorodencov</a:t>
            </a:r>
            <a:r>
              <a:rPr lang="sk-SK" dirty="0" smtClean="0"/>
              <a:t>. Tá sa môže prejaviť v tele matky s krvou </a:t>
            </a:r>
            <a:r>
              <a:rPr lang="sk-SK" dirty="0" err="1" smtClean="0"/>
              <a:t>Rh−</a:t>
            </a:r>
            <a:r>
              <a:rPr lang="sk-SK" dirty="0" smtClean="0"/>
              <a:t>, ktorá už </a:t>
            </a:r>
            <a:r>
              <a:rPr lang="sk-SK" dirty="0" smtClean="0">
                <a:hlinkClick r:id="rId7" action="ppaction://hlinkfile" tooltip="Pôrod"/>
              </a:rPr>
              <a:t>porodila</a:t>
            </a:r>
            <a:r>
              <a:rPr lang="sk-SK" dirty="0" smtClean="0"/>
              <a:t> dieťa s </a:t>
            </a:r>
            <a:r>
              <a:rPr lang="sk-SK" dirty="0" err="1" smtClean="0"/>
              <a:t>Rh</a:t>
            </a:r>
            <a:r>
              <a:rPr lang="sk-SK" dirty="0" smtClean="0"/>
              <a:t>+ otcom (a toto dieťa malo </a:t>
            </a:r>
            <a:r>
              <a:rPr lang="sk-SK" dirty="0" err="1" smtClean="0"/>
              <a:t>Rh</a:t>
            </a:r>
            <a:r>
              <a:rPr lang="sk-SK" dirty="0" smtClean="0"/>
              <a:t>+) alebo dostala transfúziu krvi </a:t>
            </a:r>
            <a:r>
              <a:rPr lang="sk-SK" dirty="0" err="1" smtClean="0"/>
              <a:t>Rh</a:t>
            </a:r>
            <a:r>
              <a:rPr lang="sk-SK" dirty="0" smtClean="0"/>
              <a:t>+. V jej tele sú už vytvorené protilátky </a:t>
            </a:r>
            <a:r>
              <a:rPr lang="sk-SK" dirty="0" err="1" smtClean="0"/>
              <a:t>anti-D</a:t>
            </a:r>
            <a:r>
              <a:rPr lang="sk-SK" dirty="0" smtClean="0"/>
              <a:t>, ktoré môžu ohroziť nový </a:t>
            </a:r>
            <a:r>
              <a:rPr lang="sk-SK" dirty="0" smtClean="0">
                <a:hlinkClick r:id="rId8" action="ppaction://hlinkfile" tooltip="Plod (medicína) (stránka neexistuje)"/>
              </a:rPr>
              <a:t>plod</a:t>
            </a:r>
            <a:r>
              <a:rPr lang="sk-SK" dirty="0" smtClean="0"/>
              <a:t>. V minulosti neriešiteľná situácia (dochádzalo k úmrtím ďalších detí) sa dnes rieši veľmi jednoducho – injekčným podaním </a:t>
            </a:r>
            <a:r>
              <a:rPr lang="sk-SK" dirty="0" err="1" smtClean="0"/>
              <a:t>antiglobulínu</a:t>
            </a:r>
            <a:r>
              <a:rPr lang="sk-SK" dirty="0" smtClean="0"/>
              <a:t> matke po pôrode. Deti s </a:t>
            </a:r>
            <a:r>
              <a:rPr lang="sk-SK" dirty="0" err="1" smtClean="0"/>
              <a:t>Rh</a:t>
            </a:r>
            <a:r>
              <a:rPr lang="sk-SK" dirty="0" smtClean="0"/>
              <a:t>+ narodené matke s </a:t>
            </a:r>
            <a:r>
              <a:rPr lang="sk-SK" dirty="0" err="1" smtClean="0"/>
              <a:t>Rh</a:t>
            </a:r>
            <a:r>
              <a:rPr lang="sk-SK" dirty="0" smtClean="0"/>
              <a:t>- potom majú po narodení iba menšie komplikácie vo forme </a:t>
            </a:r>
            <a:r>
              <a:rPr lang="sk-SK" dirty="0" smtClean="0">
                <a:hlinkClick r:id="rId9" action="ppaction://hlinkfile" tooltip="Novorodenecká žltačka (stránka neexistuje)"/>
              </a:rPr>
              <a:t>novorodeneckej žltačky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slovenskej populácií je najčastejšia krvná skupina A (42 % populácie) potom skupina 0 (38 %), B (13 %) a AB (7 %). Zhruba 85 % slovenskej populácie je </a:t>
            </a:r>
            <a:r>
              <a:rPr lang="sk-SK" dirty="0" err="1" smtClean="0"/>
              <a:t>Rh</a:t>
            </a:r>
            <a:r>
              <a:rPr lang="sk-SK" dirty="0" smtClean="0"/>
              <a:t> pozitívnych.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Tabuľka názorne ukazuje, že príjemca s krvou AB+ môže </a:t>
            </a:r>
            <a:r>
              <a:rPr lang="sk-SK" sz="2000" dirty="0" err="1" smtClean="0"/>
              <a:t>obdržať</a:t>
            </a:r>
            <a:r>
              <a:rPr lang="sk-SK" sz="2000" dirty="0" smtClean="0"/>
              <a:t> krv akéhokoľvek darcu, preto sa mu tiež hovorí </a:t>
            </a:r>
            <a:r>
              <a:rPr lang="sk-SK" sz="2000" i="1" dirty="0" smtClean="0"/>
              <a:t>univerzálny príjemca</a:t>
            </a:r>
            <a:r>
              <a:rPr lang="sk-SK" sz="2000" dirty="0" smtClean="0"/>
              <a:t>. Naopak krv skupiny 0− môže byť darovaná všetkým príjemcom, ide o </a:t>
            </a:r>
            <a:r>
              <a:rPr lang="sk-SK" sz="2000" i="1" dirty="0" smtClean="0"/>
              <a:t>univerzálneho darcu</a:t>
            </a:r>
            <a:r>
              <a:rPr lang="sk-SK" sz="2000" dirty="0" smtClean="0"/>
              <a:t>.</a:t>
            </a:r>
            <a:endParaRPr lang="sk-SK" sz="2000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524001" y="1851498"/>
          <a:ext cx="6324597" cy="4320701"/>
        </p:xfrm>
        <a:graphic>
          <a:graphicData uri="http://schemas.openxmlformats.org/drawingml/2006/table">
            <a:tbl>
              <a:tblPr/>
              <a:tblGrid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</a:tblGrid>
              <a:tr h="392791">
                <a:tc gridSpan="9">
                  <a:txBody>
                    <a:bodyPr/>
                    <a:lstStyle/>
                    <a:p>
                      <a:r>
                        <a:rPr lang="sk-SK" dirty="0"/>
                        <a:t>tabuľka kompatibility krvi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92791">
                <a:tc rowSpan="2">
                  <a:txBody>
                    <a:bodyPr/>
                    <a:lstStyle/>
                    <a:p>
                      <a:r>
                        <a:rPr lang="sk-SK"/>
                        <a:t>príjemca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sk-SK" dirty="0"/>
                        <a:t>darca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92791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B−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B+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AB−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AB+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AB+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AB−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B+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B−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0−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tabuľka kompatibility krvnej plazmy</a:t>
            </a:r>
            <a:r>
              <a:rPr lang="sk-SK" dirty="0" smtClean="0"/>
              <a:t> krvná skupina príjemcu darca musí byť AB 0, A, B alebo AB A </a:t>
            </a:r>
            <a:r>
              <a:rPr lang="sk-SK" dirty="0" err="1" smtClean="0"/>
              <a:t>A</a:t>
            </a:r>
            <a:r>
              <a:rPr lang="sk-SK" dirty="0" smtClean="0"/>
              <a:t> alebo 0 B </a:t>
            </a:r>
            <a:r>
              <a:rPr lang="sk-SK" dirty="0" err="1" smtClean="0"/>
              <a:t>B</a:t>
            </a:r>
            <a:r>
              <a:rPr lang="sk-SK" dirty="0" smtClean="0"/>
              <a:t> alebo 0 </a:t>
            </a:r>
            <a:r>
              <a:rPr lang="sk-SK" dirty="0" err="1" smtClean="0"/>
              <a:t>0</a:t>
            </a:r>
            <a:r>
              <a:rPr lang="sk-SK" dirty="0" smtClean="0"/>
              <a:t> </a:t>
            </a:r>
            <a:r>
              <a:rPr lang="sk-SK" dirty="0" err="1" smtClean="0"/>
              <a:t>0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371600" y="3657600"/>
          <a:ext cx="6096000" cy="2194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sk-SK"/>
                        <a:t>tabuľka kompatibility krvnej plazmy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/>
                        <a:t>krvná skupina príjemcu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darca musí byť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0, A, B alebo 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A alebo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B alebo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643</Words>
  <Application>Microsoft Office PowerPoint</Application>
  <PresentationFormat>Prezentácia na obrazovke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Prezentácia programu PowerPoint</vt:lpstr>
      <vt:lpstr>Prezentácia programu PowerPoint</vt:lpstr>
      <vt:lpstr>Prezentácia programu PowerPoint</vt:lpstr>
      <vt:lpstr>Antigény AB0 sa nevyskytujú len na červených krvinkách, ale tiež v iných tkanivách (pečeň, obličky, pľúca). Okrem iného tiež ovplyvňujú krvácanie a zrážanie krvi.</vt:lpstr>
      <vt:lpstr>A-</vt:lpstr>
      <vt:lpstr>Prezentácia programu PowerPoint</vt:lpstr>
      <vt:lpstr>Prezentácia programu PowerPoint</vt:lpstr>
      <vt:lpstr>Tabuľka názorne ukazuje, že príjemca s krvou AB+ môže obdržať krv akéhokoľvek darcu, preto sa mu tiež hovorí univerzálny príjemca. Naopak krv skupiny 0− môže byť darovaná všetkým príjemcom, ide o univerzálneho darcu.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cp:lastModifiedBy>lensk</cp:lastModifiedBy>
  <cp:revision>3</cp:revision>
  <dcterms:modified xsi:type="dcterms:W3CDTF">2014-10-23T18:39:20Z</dcterms:modified>
</cp:coreProperties>
</file>