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>
      <p:cViewPr>
        <p:scale>
          <a:sx n="90" d="100"/>
          <a:sy n="90" d="100"/>
        </p:scale>
        <p:origin x="816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ED09D2-1DD7-4E52-AE6B-10423F0224EA}" type="datetimeFigureOut">
              <a:rPr lang="sk-SK" smtClean="0"/>
              <a:pPr/>
              <a:t>21.01.2022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pv.uniza.sk/orgpoz/telo/ludske_telo/clanky/nadoblicky.html" TargetMode="External"/><Relationship Id="rId3" Type="http://schemas.openxmlformats.org/officeDocument/2006/relationships/hyperlink" Target="http://www.akromegalie.cz/podvesek-mozkovy" TargetMode="External"/><Relationship Id="rId7" Type="http://schemas.openxmlformats.org/officeDocument/2006/relationships/hyperlink" Target="http://www.oskole.sk/pages/printpage.php?clanok=96761571" TargetMode="External"/><Relationship Id="rId2" Type="http://schemas.openxmlformats.org/officeDocument/2006/relationships/hyperlink" Target="http://www.oskole.sk/wap/index.php?id_cat=7&amp;year=3&amp;new=967615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pv.uniza.sk/orgpoz/telo/ludske_telo/clanky/stitnazlaza.html" TargetMode="External"/><Relationship Id="rId5" Type="http://schemas.openxmlformats.org/officeDocument/2006/relationships/hyperlink" Target="http://www.forumzdravi.cz/endokrinologie/47-nemoci-stitne-zlazy/113-stitna-zlaza" TargetMode="External"/><Relationship Id="rId4" Type="http://schemas.openxmlformats.org/officeDocument/2006/relationships/hyperlink" Target="http://www.oskole.sk/wap/index.php?id_cat=7&amp;year=4&amp;new=623" TargetMode="External"/><Relationship Id="rId9" Type="http://schemas.openxmlformats.org/officeDocument/2006/relationships/hyperlink" Target="http://vat.pravda.sk/clovek/clanok/14783-vedci-su-blizsie-k-umelemu-pankreas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636912"/>
            <a:ext cx="8062912" cy="1470025"/>
          </a:xfrm>
        </p:spPr>
        <p:txBody>
          <a:bodyPr>
            <a:normAutofit/>
          </a:bodyPr>
          <a:lstStyle/>
          <a:p>
            <a:r>
              <a:rPr lang="sk-SK" sz="3200" b="1" dirty="0" smtClean="0"/>
              <a:t>Hormonálna sústava, prehľad žliaz s vnútorným vylučovaním  </a:t>
            </a:r>
            <a:endParaRPr lang="sk-SK" sz="32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4149080"/>
            <a:ext cx="7848872" cy="132055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tx1"/>
                </a:solidFill>
              </a:rPr>
              <a:t>RNDr. Lenka </a:t>
            </a:r>
            <a:r>
              <a:rPr lang="sk-SK" sz="2800" b="1" dirty="0" err="1" smtClean="0">
                <a:solidFill>
                  <a:schemeClr val="tx1"/>
                </a:solidFill>
              </a:rPr>
              <a:t>Škarbeková</a:t>
            </a:r>
            <a:endParaRPr lang="sk-SK" sz="2800" b="1" dirty="0" smtClean="0">
              <a:solidFill>
                <a:schemeClr val="tx1"/>
              </a:solidFill>
            </a:endParaRPr>
          </a:p>
          <a:p>
            <a:r>
              <a:rPr lang="sk-SK" sz="2800" b="1" dirty="0" smtClean="0">
                <a:solidFill>
                  <a:schemeClr val="tx1"/>
                </a:solidFill>
              </a:rPr>
              <a:t>Súbor GEL-ŠKA-BIO-VIIO-33</a:t>
            </a:r>
          </a:p>
          <a:p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/>
              <a:t>Štítna žľaza(</a:t>
            </a:r>
            <a:r>
              <a:rPr lang="sk-SK" sz="3600" b="1" dirty="0" err="1" smtClean="0"/>
              <a:t>glandula</a:t>
            </a:r>
            <a:r>
              <a:rPr lang="sk-SK" sz="3600" b="1" dirty="0" smtClean="0"/>
              <a:t> </a:t>
            </a:r>
            <a:r>
              <a:rPr lang="sk-SK" sz="3600" b="1" dirty="0" err="1" smtClean="0"/>
              <a:t>thyroidea</a:t>
            </a:r>
            <a:r>
              <a:rPr lang="sk-SK" sz="3600" b="1" dirty="0" smtClean="0"/>
              <a:t>)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72000"/>
          </a:xfrm>
        </p:spPr>
        <p:txBody>
          <a:bodyPr>
            <a:noAutofit/>
          </a:bodyPr>
          <a:lstStyle/>
          <a:p>
            <a:r>
              <a:rPr lang="sk-SK" sz="2400" dirty="0"/>
              <a:t>s</a:t>
            </a:r>
            <a:r>
              <a:rPr lang="sk-SK" sz="2400" dirty="0" smtClean="0"/>
              <a:t>kladá sa z dvoch lalokov  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rilieha zo strán k priedušnici a štítnej chrupke a na povrchu je krytá väzivovým puzdrom a svalmi krku</a:t>
            </a:r>
          </a:p>
          <a:p>
            <a:r>
              <a:rPr lang="sk-SK" sz="2400" dirty="0" smtClean="0"/>
              <a:t>Najdôležitejší hormón je </a:t>
            </a:r>
            <a:r>
              <a:rPr lang="sk-SK" sz="2400" b="1" dirty="0" err="1" smtClean="0"/>
              <a:t>tyroxín</a:t>
            </a:r>
            <a:endParaRPr lang="sk-SK" sz="2400" b="1" dirty="0" smtClean="0"/>
          </a:p>
          <a:p>
            <a:r>
              <a:rPr lang="sk-SK" sz="2400" b="1" dirty="0" err="1"/>
              <a:t>Tyroxín</a:t>
            </a:r>
            <a:r>
              <a:rPr lang="sk-SK" sz="2400" b="1" dirty="0"/>
              <a:t>-</a:t>
            </a:r>
            <a:r>
              <a:rPr lang="sk-SK" sz="2400" dirty="0"/>
              <a:t> tvorí 90% hormonálnej produkcie</a:t>
            </a:r>
          </a:p>
          <a:p>
            <a:pPr marL="64008" indent="0">
              <a:buNone/>
            </a:pPr>
            <a:r>
              <a:rPr lang="sk-SK" sz="2400" b="1" dirty="0"/>
              <a:t>                  - </a:t>
            </a:r>
            <a:r>
              <a:rPr lang="sk-SK" sz="2400" dirty="0"/>
              <a:t>zvyšuje metabolizmus a podporuje rast</a:t>
            </a:r>
          </a:p>
          <a:p>
            <a:pPr marL="64008" indent="0">
              <a:buNone/>
            </a:pPr>
            <a:r>
              <a:rPr lang="sk-SK" sz="2400" dirty="0"/>
              <a:t>                  - obsahuje jód </a:t>
            </a:r>
          </a:p>
          <a:p>
            <a:pPr marL="64008" indent="0">
              <a:buNone/>
            </a:pPr>
            <a:endParaRPr lang="sk-SK" sz="2400" dirty="0"/>
          </a:p>
          <a:p>
            <a:r>
              <a:rPr lang="sk-SK" sz="2400" b="1" dirty="0" smtClean="0"/>
              <a:t>Struma- </a:t>
            </a:r>
            <a:r>
              <a:rPr lang="sk-SK" sz="2400" dirty="0" smtClean="0"/>
              <a:t>zväčšenie štítnej žľazy</a:t>
            </a:r>
          </a:p>
          <a:p>
            <a:pPr marL="64008" indent="0">
              <a:buNone/>
            </a:pPr>
            <a:r>
              <a:rPr lang="sk-SK" sz="2400" dirty="0" smtClean="0"/>
              <a:t>                  - nastáva vtedy, ak mame málo hormónov štítnej žľazy</a:t>
            </a:r>
          </a:p>
          <a:p>
            <a:pPr marL="64008" indent="0">
              <a:buNone/>
            </a:pPr>
            <a:r>
              <a:rPr lang="sk-SK" sz="2400" b="1" dirty="0" err="1" smtClean="0"/>
              <a:t>Basedowova</a:t>
            </a:r>
            <a:r>
              <a:rPr lang="sk-SK" sz="2400" b="1" dirty="0" smtClean="0"/>
              <a:t> choroba-</a:t>
            </a:r>
            <a:r>
              <a:rPr lang="sk-SK" sz="2400" dirty="0"/>
              <a:t> </a:t>
            </a:r>
            <a:r>
              <a:rPr lang="sk-SK" sz="2400" dirty="0" smtClean="0"/>
              <a:t>tvorba  príliš veľa hormónov</a:t>
            </a:r>
          </a:p>
        </p:txBody>
      </p:sp>
    </p:spTree>
    <p:extLst>
      <p:ext uri="{BB962C8B-B14F-4D97-AF65-F5344CB8AC3E}">
        <p14:creationId xmlns:p14="http://schemas.microsoft.com/office/powerpoint/2010/main" val="37431042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963">
            <a:off x="155937" y="484736"/>
            <a:ext cx="4485361" cy="611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951">
            <a:off x="4815230" y="308484"/>
            <a:ext cx="4104456" cy="63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5058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Prištítne</a:t>
            </a:r>
            <a:r>
              <a:rPr lang="sk-SK" dirty="0" smtClean="0"/>
              <a:t> telieska(</a:t>
            </a:r>
            <a:r>
              <a:rPr lang="sk-SK" dirty="0" err="1" smtClean="0"/>
              <a:t>glandulae</a:t>
            </a:r>
            <a:r>
              <a:rPr lang="sk-SK" dirty="0" smtClean="0"/>
              <a:t> </a:t>
            </a:r>
            <a:r>
              <a:rPr lang="sk-SK" dirty="0" err="1" smtClean="0"/>
              <a:t>parathyroideae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4 drobné telieska, umiestnené sú na póloch štítnej žľazy, na jej zadnej ploche </a:t>
            </a:r>
          </a:p>
          <a:p>
            <a:r>
              <a:rPr lang="sk-SK" sz="1800" dirty="0"/>
              <a:t>p</a:t>
            </a:r>
            <a:r>
              <a:rPr lang="sk-SK" sz="1800" dirty="0" smtClean="0"/>
              <a:t>rodukujú hormón </a:t>
            </a:r>
            <a:r>
              <a:rPr lang="sk-SK" sz="1800" b="1" dirty="0" err="1" smtClean="0"/>
              <a:t>parathormón</a:t>
            </a:r>
            <a:r>
              <a:rPr lang="sk-SK" sz="1800" b="1" dirty="0" smtClean="0"/>
              <a:t>, </a:t>
            </a:r>
            <a:r>
              <a:rPr lang="sk-SK" sz="1800" dirty="0" smtClean="0"/>
              <a:t>ktorý pôsobí na obsah vápnika a fosforu v krvi</a:t>
            </a:r>
            <a:endParaRPr lang="sk-SK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2698">
            <a:off x="2555776" y="3212976"/>
            <a:ext cx="5112568" cy="345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852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3600" dirty="0" smtClean="0"/>
              <a:t>Nadoblička( </a:t>
            </a:r>
            <a:r>
              <a:rPr lang="sk-SK" sz="3600" dirty="0" err="1" smtClean="0"/>
              <a:t>glandula</a:t>
            </a:r>
            <a:r>
              <a:rPr lang="sk-SK" sz="3600" dirty="0" smtClean="0"/>
              <a:t> </a:t>
            </a:r>
            <a:r>
              <a:rPr lang="sk-SK" sz="3600" dirty="0" err="1" smtClean="0"/>
              <a:t>suprarenalis</a:t>
            </a:r>
            <a:r>
              <a:rPr lang="sk-SK" sz="3600" dirty="0" smtClean="0"/>
              <a:t>)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4000"/>
          </a:xfrm>
        </p:spPr>
        <p:txBody>
          <a:bodyPr>
            <a:normAutofit/>
          </a:bodyPr>
          <a:lstStyle/>
          <a:p>
            <a:r>
              <a:rPr lang="sk-SK" sz="1800" dirty="0"/>
              <a:t>p</a:t>
            </a:r>
            <a:r>
              <a:rPr lang="sk-SK" sz="1800" dirty="0" smtClean="0"/>
              <a:t>árová endokrinná žľaza</a:t>
            </a:r>
          </a:p>
          <a:p>
            <a:r>
              <a:rPr lang="sk-SK" sz="1800" dirty="0"/>
              <a:t>u</a:t>
            </a:r>
            <a:r>
              <a:rPr lang="sk-SK" sz="1800" dirty="0" smtClean="0"/>
              <a:t>ložená nad obličkami pod väzivovým obalom obličky</a:t>
            </a:r>
          </a:p>
          <a:p>
            <a:r>
              <a:rPr lang="sk-SK" sz="1800" dirty="0"/>
              <a:t>t</a:t>
            </a:r>
            <a:r>
              <a:rPr lang="sk-SK" sz="1800" dirty="0" smtClean="0"/>
              <a:t>vorí  ju </a:t>
            </a:r>
            <a:r>
              <a:rPr lang="sk-SK" sz="1800" b="1" dirty="0" smtClean="0"/>
              <a:t>kôra</a:t>
            </a:r>
            <a:r>
              <a:rPr lang="sk-SK" sz="1800" dirty="0" smtClean="0"/>
              <a:t>(</a:t>
            </a:r>
            <a:r>
              <a:rPr lang="sk-SK" sz="1800" dirty="0" err="1" smtClean="0"/>
              <a:t>kortex</a:t>
            </a:r>
            <a:r>
              <a:rPr lang="sk-SK" sz="1800" dirty="0" smtClean="0"/>
              <a:t>) a </a:t>
            </a:r>
            <a:r>
              <a:rPr lang="sk-SK" sz="1800" b="1" dirty="0" smtClean="0"/>
              <a:t>dreň</a:t>
            </a:r>
            <a:r>
              <a:rPr lang="sk-SK" sz="1800" dirty="0" smtClean="0"/>
              <a:t>(</a:t>
            </a:r>
            <a:r>
              <a:rPr lang="sk-SK" sz="1800" dirty="0" err="1" smtClean="0"/>
              <a:t>mendula</a:t>
            </a:r>
            <a:r>
              <a:rPr lang="sk-SK" sz="1800" dirty="0" smtClean="0"/>
              <a:t>)</a:t>
            </a:r>
          </a:p>
          <a:p>
            <a:r>
              <a:rPr lang="sk-SK" sz="2000" b="1" dirty="0"/>
              <a:t>k</a:t>
            </a:r>
            <a:r>
              <a:rPr lang="sk-SK" sz="2000" b="1" dirty="0" smtClean="0"/>
              <a:t>ôra nadobličky je pre život bezpodmienečne nutná</a:t>
            </a:r>
          </a:p>
          <a:p>
            <a:r>
              <a:rPr lang="sk-SK" sz="1800" dirty="0"/>
              <a:t>f</a:t>
            </a:r>
            <a:r>
              <a:rPr lang="sk-SK" sz="1800" dirty="0" smtClean="0"/>
              <a:t>unkciu drene sú schopné čiastočne nahradiť iné orgány</a:t>
            </a:r>
            <a:endParaRPr lang="sk-SK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10439"/>
            <a:ext cx="2952328" cy="324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991"/>
          <a:stretch>
            <a:fillRect/>
          </a:stretch>
        </p:blipFill>
        <p:spPr bwMode="auto">
          <a:xfrm>
            <a:off x="4572000" y="3401616"/>
            <a:ext cx="396044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9144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Hormóny kôry nadobličky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b="1" dirty="0" err="1" smtClean="0">
                <a:solidFill>
                  <a:schemeClr val="accent1"/>
                </a:solidFill>
              </a:rPr>
              <a:t>mineralokortikoidy</a:t>
            </a:r>
            <a:r>
              <a:rPr lang="sk-SK" sz="2800" b="1" dirty="0" smtClean="0">
                <a:solidFill>
                  <a:schemeClr val="accent1"/>
                </a:solidFill>
              </a:rPr>
              <a:t>-</a:t>
            </a:r>
            <a:r>
              <a:rPr lang="sk-SK" sz="2800" dirty="0" smtClean="0">
                <a:solidFill>
                  <a:schemeClr val="accent1"/>
                </a:solidFill>
              </a:rPr>
              <a:t> </a:t>
            </a:r>
            <a:r>
              <a:rPr lang="sk-SK" sz="2400" dirty="0" smtClean="0"/>
              <a:t>úlohou je udržiavať rovnováhu medzi sodíkovými a draslíkovými soľami v organizme</a:t>
            </a:r>
          </a:p>
          <a:p>
            <a:pPr algn="just"/>
            <a:r>
              <a:rPr lang="sk-SK" sz="2800" b="1" dirty="0" err="1">
                <a:solidFill>
                  <a:schemeClr val="accent1"/>
                </a:solidFill>
              </a:rPr>
              <a:t>g</a:t>
            </a:r>
            <a:r>
              <a:rPr lang="sk-SK" sz="2800" b="1" dirty="0" err="1" smtClean="0">
                <a:solidFill>
                  <a:schemeClr val="accent1"/>
                </a:solidFill>
              </a:rPr>
              <a:t>lukokortikoidy</a:t>
            </a:r>
            <a:r>
              <a:rPr lang="sk-SK" sz="2800" b="1" dirty="0" smtClean="0">
                <a:solidFill>
                  <a:schemeClr val="accent1"/>
                </a:solidFill>
              </a:rPr>
              <a:t>-</a:t>
            </a:r>
            <a:r>
              <a:rPr lang="sk-SK" sz="2800" b="1" dirty="0" smtClean="0"/>
              <a:t> </a:t>
            </a:r>
            <a:r>
              <a:rPr lang="sk-SK" sz="2400" dirty="0" smtClean="0"/>
              <a:t>patrí sem </a:t>
            </a:r>
            <a:r>
              <a:rPr lang="sk-SK" sz="2400" dirty="0" err="1" smtClean="0"/>
              <a:t>kortizón</a:t>
            </a:r>
            <a:r>
              <a:rPr lang="sk-SK" sz="2400" dirty="0" smtClean="0"/>
              <a:t> a </a:t>
            </a:r>
            <a:r>
              <a:rPr lang="sk-SK" sz="2400" dirty="0" err="1" smtClean="0"/>
              <a:t>hydrokortizón</a:t>
            </a:r>
            <a:r>
              <a:rPr lang="sk-SK" sz="2400" dirty="0" smtClean="0"/>
              <a:t>, ktoré pôsobia protizápalovo </a:t>
            </a:r>
          </a:p>
          <a:p>
            <a:pPr algn="just"/>
            <a:r>
              <a:rPr lang="sk-SK" sz="2800" b="1" dirty="0" err="1" smtClean="0">
                <a:solidFill>
                  <a:schemeClr val="accent1"/>
                </a:solidFill>
              </a:rPr>
              <a:t>androgenné</a:t>
            </a:r>
            <a:r>
              <a:rPr lang="sk-SK" sz="2800" b="1" dirty="0" smtClean="0">
                <a:solidFill>
                  <a:schemeClr val="accent1"/>
                </a:solidFill>
              </a:rPr>
              <a:t> hormóny- </a:t>
            </a:r>
            <a:r>
              <a:rPr lang="sk-SK" sz="2400" dirty="0" smtClean="0"/>
              <a:t>látky s podobnými účinkami ako mužské pohlavné hormóny a pôsobia na vývin sekundárnych pohlavných znakov mužského typu</a:t>
            </a:r>
          </a:p>
          <a:p>
            <a:pPr algn="just"/>
            <a:r>
              <a:rPr lang="sk-SK" sz="2400" dirty="0"/>
              <a:t>t</a:t>
            </a:r>
            <a:r>
              <a:rPr lang="sk-SK" sz="2400" dirty="0" smtClean="0"/>
              <a:t>voria sa u oboch pohlaví</a:t>
            </a:r>
          </a:p>
          <a:p>
            <a:pPr algn="just"/>
            <a:endParaRPr lang="sk-SK" sz="36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9020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Hormóny drene nadobličky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b="1" dirty="0" smtClean="0">
                <a:solidFill>
                  <a:schemeClr val="accent1"/>
                </a:solidFill>
              </a:rPr>
              <a:t>adrenalín-</a:t>
            </a:r>
            <a:r>
              <a:rPr lang="sk-SK" sz="2400" dirty="0" smtClean="0"/>
              <a:t> zvyšuje hladinu cukru v krvi a krvný tlak </a:t>
            </a:r>
          </a:p>
          <a:p>
            <a:pPr algn="just"/>
            <a:r>
              <a:rPr lang="sk-SK" sz="2400" b="1" dirty="0" err="1" smtClean="0">
                <a:solidFill>
                  <a:schemeClr val="accent1"/>
                </a:solidFill>
              </a:rPr>
              <a:t>noradrenalín</a:t>
            </a:r>
            <a:r>
              <a:rPr lang="sk-SK" sz="2400" b="1" dirty="0" smtClean="0">
                <a:solidFill>
                  <a:schemeClr val="accent1"/>
                </a:solidFill>
              </a:rPr>
              <a:t>-</a:t>
            </a:r>
            <a:r>
              <a:rPr lang="sk-SK" sz="2400" dirty="0" smtClean="0"/>
              <a:t> pôsobí na zvyšovanie </a:t>
            </a:r>
            <a:r>
              <a:rPr lang="sk-SK" sz="2400" dirty="0" err="1" smtClean="0"/>
              <a:t>systolického</a:t>
            </a:r>
            <a:r>
              <a:rPr lang="sk-SK" sz="2400" dirty="0" smtClean="0"/>
              <a:t> aj diastolického krvného tlaku </a:t>
            </a:r>
          </a:p>
          <a:p>
            <a:pPr algn="just"/>
            <a:r>
              <a:rPr lang="sk-SK" sz="2400" dirty="0" smtClean="0"/>
              <a:t>Adrenalín a </a:t>
            </a:r>
            <a:r>
              <a:rPr lang="sk-SK" sz="2400" dirty="0" err="1" smtClean="0"/>
              <a:t>noradrenalín</a:t>
            </a:r>
            <a:r>
              <a:rPr lang="sk-SK" sz="2400" dirty="0" smtClean="0"/>
              <a:t> podporujú svalové napätie rôznych orgánov a všetky funkcie srdca a krvného obehu.</a:t>
            </a:r>
          </a:p>
          <a:p>
            <a:pPr algn="just"/>
            <a:r>
              <a:rPr lang="sk-SK" sz="2800" b="1" dirty="0" err="1"/>
              <a:t>p</a:t>
            </a:r>
            <a:r>
              <a:rPr lang="sk-SK" sz="2800" b="1" dirty="0" err="1" smtClean="0"/>
              <a:t>rotistresové</a:t>
            </a:r>
            <a:r>
              <a:rPr lang="sk-SK" sz="2800" b="1" dirty="0" smtClean="0"/>
              <a:t> hormóny</a:t>
            </a:r>
          </a:p>
          <a:p>
            <a:pPr algn="just"/>
            <a:r>
              <a:rPr lang="sk-SK" sz="2400" b="1" dirty="0" err="1" smtClean="0">
                <a:solidFill>
                  <a:schemeClr val="accent1"/>
                </a:solidFill>
              </a:rPr>
              <a:t>Učinky</a:t>
            </a:r>
            <a:r>
              <a:rPr lang="sk-SK" sz="2400" b="1" dirty="0" smtClean="0">
                <a:solidFill>
                  <a:schemeClr val="accent1"/>
                </a:solidFill>
              </a:rPr>
              <a:t>:</a:t>
            </a:r>
            <a:r>
              <a:rPr lang="sk-SK" sz="2400" dirty="0" smtClean="0"/>
              <a:t> mobilizujú zdroje energie, povzbudzujú obehovú sústavu, zlepšujú dýchanie aj činnosť mozgu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372612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Podžalúdková žľaza (pankreas)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/>
              <a:t>z</a:t>
            </a:r>
            <a:r>
              <a:rPr lang="sk-SK" sz="1800" dirty="0" smtClean="0"/>
              <a:t>miešaná žľaza, vylučuje tráviace enzýmy do tráviacej sústavy </a:t>
            </a:r>
          </a:p>
          <a:p>
            <a:r>
              <a:rPr lang="sk-SK" sz="2000" b="1" dirty="0" err="1" smtClean="0">
                <a:solidFill>
                  <a:schemeClr val="accent1"/>
                </a:solidFill>
              </a:rPr>
              <a:t>Langerhansove</a:t>
            </a:r>
            <a:r>
              <a:rPr lang="sk-SK" sz="2000" b="1" dirty="0" smtClean="0">
                <a:solidFill>
                  <a:schemeClr val="accent1"/>
                </a:solidFill>
              </a:rPr>
              <a:t> ostrovčeky </a:t>
            </a:r>
            <a:r>
              <a:rPr lang="sk-SK" sz="2000" dirty="0" smtClean="0"/>
              <a:t>produkujú hormóny:</a:t>
            </a:r>
          </a:p>
          <a:p>
            <a:endParaRPr lang="sk-SK" sz="2000" b="1" dirty="0" smtClean="0"/>
          </a:p>
          <a:p>
            <a:pPr marL="64008" indent="0">
              <a:buNone/>
            </a:pPr>
            <a:endParaRPr lang="sk-SK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308">
            <a:off x="4788024" y="3645025"/>
            <a:ext cx="4277900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11560" y="2852936"/>
            <a:ext cx="41044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1.inzulín-ß-ostrovčeky z</a:t>
            </a:r>
            <a:r>
              <a:rPr lang="sk-SK" sz="2400" dirty="0" smtClean="0"/>
              <a:t>nižuje koncentráciu cukru v krvi - pri nízkom vylučovaní inzulínu vzniká choroba cukrovka</a:t>
            </a:r>
            <a:r>
              <a:rPr lang="sk-SK" sz="2400" b="1" dirty="0" smtClean="0"/>
              <a:t>   </a:t>
            </a:r>
          </a:p>
          <a:p>
            <a:r>
              <a:rPr lang="sk-SK" sz="2400" b="1" dirty="0" smtClean="0"/>
              <a:t>2.glukagón- </a:t>
            </a:r>
            <a:r>
              <a:rPr lang="el-GR" sz="2400" b="1" dirty="0" smtClean="0"/>
              <a:t>α</a:t>
            </a:r>
            <a:r>
              <a:rPr lang="sk-SK" sz="2400" b="1" dirty="0" smtClean="0"/>
              <a:t>-ostrovčeky </a:t>
            </a:r>
          </a:p>
          <a:p>
            <a:r>
              <a:rPr lang="sk-SK" sz="2400" dirty="0" smtClean="0"/>
              <a:t>štiepi glykogén v pečeni, tvorba glukózy z aminokyselín  </a:t>
            </a:r>
          </a:p>
        </p:txBody>
      </p:sp>
    </p:spTree>
    <p:extLst>
      <p:ext uri="{BB962C8B-B14F-4D97-AF65-F5344CB8AC3E}">
        <p14:creationId xmlns:p14="http://schemas.microsoft.com/office/powerpoint/2010/main" val="3878487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Pohlavné žľazy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n</a:t>
            </a:r>
            <a:r>
              <a:rPr lang="sk-SK" sz="2800" dirty="0" smtClean="0"/>
              <a:t>ie sú nevyhnutné pre život jedinca, slúžia však na zachovanie druhu </a:t>
            </a:r>
          </a:p>
          <a:p>
            <a:r>
              <a:rPr lang="sk-SK" sz="2800" dirty="0"/>
              <a:t>t</a:t>
            </a:r>
            <a:r>
              <a:rPr lang="sk-SK" sz="2800" dirty="0" smtClean="0"/>
              <a:t>voria sa v pohlavných žľazách - v </a:t>
            </a:r>
            <a:r>
              <a:rPr lang="sk-SK" sz="2800" b="1" dirty="0" err="1" smtClean="0"/>
              <a:t>semeníkoch</a:t>
            </a:r>
            <a:r>
              <a:rPr lang="sk-SK" sz="2800" b="1" dirty="0" smtClean="0"/>
              <a:t> </a:t>
            </a:r>
            <a:r>
              <a:rPr lang="sk-SK" sz="2800" dirty="0" smtClean="0"/>
              <a:t>(</a:t>
            </a:r>
            <a:r>
              <a:rPr lang="sk-SK" sz="2800" dirty="0" err="1" smtClean="0"/>
              <a:t>testes</a:t>
            </a:r>
            <a:r>
              <a:rPr lang="sk-SK" sz="2800" dirty="0" smtClean="0"/>
              <a:t>) a </a:t>
            </a:r>
            <a:r>
              <a:rPr lang="sk-SK" sz="2800" b="1" dirty="0" smtClean="0"/>
              <a:t>vaječníkoch </a:t>
            </a:r>
            <a:r>
              <a:rPr lang="sk-SK" sz="2800" dirty="0" smtClean="0"/>
              <a:t>(ovaria) </a:t>
            </a:r>
          </a:p>
          <a:p>
            <a:r>
              <a:rPr lang="sk-SK" sz="2800" dirty="0"/>
              <a:t>m</a:t>
            </a:r>
            <a:r>
              <a:rPr lang="sk-SK" sz="2800" dirty="0" smtClean="0"/>
              <a:t>užské </a:t>
            </a:r>
            <a:r>
              <a:rPr lang="sk-SK" sz="2800" dirty="0" err="1" smtClean="0"/>
              <a:t>pohl</a:t>
            </a:r>
            <a:r>
              <a:rPr lang="sk-SK" sz="2800" dirty="0" smtClean="0"/>
              <a:t>. hormóny(</a:t>
            </a:r>
            <a:r>
              <a:rPr lang="sk-SK" sz="2800" dirty="0" err="1" smtClean="0"/>
              <a:t>androgény</a:t>
            </a:r>
            <a:r>
              <a:rPr lang="sk-SK" sz="2800" dirty="0" smtClean="0"/>
              <a:t>) </a:t>
            </a:r>
          </a:p>
          <a:p>
            <a:r>
              <a:rPr lang="sk-SK" sz="2800" dirty="0"/>
              <a:t>ž</a:t>
            </a:r>
            <a:r>
              <a:rPr lang="sk-SK" sz="2800" dirty="0" smtClean="0"/>
              <a:t>enské </a:t>
            </a:r>
            <a:r>
              <a:rPr lang="sk-SK" sz="2800" dirty="0" err="1" smtClean="0"/>
              <a:t>pohl</a:t>
            </a:r>
            <a:r>
              <a:rPr lang="sk-SK" sz="2800" dirty="0" smtClean="0"/>
              <a:t>. hormóny(estrogény, </a:t>
            </a:r>
            <a:r>
              <a:rPr lang="sk-SK" sz="2800" dirty="0" err="1" smtClean="0"/>
              <a:t>gestagény</a:t>
            </a:r>
            <a:r>
              <a:rPr lang="sk-SK" sz="2800" dirty="0" smtClean="0"/>
              <a:t>)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719968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Mužské pohlavné hormóny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/>
              <a:t>najdôležitejší hormón- </a:t>
            </a:r>
            <a:r>
              <a:rPr lang="sk-SK" sz="2800" dirty="0" err="1" smtClean="0"/>
              <a:t>testostereón</a:t>
            </a:r>
            <a:r>
              <a:rPr lang="sk-SK" sz="2800" dirty="0" smtClean="0"/>
              <a:t> </a:t>
            </a:r>
          </a:p>
          <a:p>
            <a:r>
              <a:rPr lang="sk-SK" sz="2800" dirty="0"/>
              <a:t>s</a:t>
            </a:r>
            <a:r>
              <a:rPr lang="sk-SK" sz="2800" dirty="0" smtClean="0"/>
              <a:t>pôsobujú vývin </a:t>
            </a:r>
            <a:r>
              <a:rPr lang="sk-SK" sz="2800" b="1" dirty="0" smtClean="0"/>
              <a:t>sekundárnych pohlavných znakov</a:t>
            </a:r>
            <a:r>
              <a:rPr lang="sk-SK" sz="2800" dirty="0" smtClean="0"/>
              <a:t> mužského typu</a:t>
            </a:r>
          </a:p>
          <a:p>
            <a:r>
              <a:rPr lang="sk-SK" sz="2800" dirty="0" smtClean="0"/>
              <a:t>zvýšenie </a:t>
            </a:r>
            <a:r>
              <a:rPr lang="sk-SK" sz="2800" dirty="0" err="1" smtClean="0"/>
              <a:t>testeośtereónu</a:t>
            </a:r>
            <a:r>
              <a:rPr lang="sk-SK" sz="2800" dirty="0" smtClean="0"/>
              <a:t> vedie k uzatvoreniu </a:t>
            </a:r>
            <a:r>
              <a:rPr lang="sk-SK" sz="2800" dirty="0" err="1" smtClean="0"/>
              <a:t>epifýzových</a:t>
            </a:r>
            <a:r>
              <a:rPr lang="sk-SK" sz="2800" dirty="0" smtClean="0"/>
              <a:t> štrbín a tým k ukončeniu rastu do výšky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187624" y="5085184"/>
            <a:ext cx="7085593" cy="1323439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Úloha: Popíšte sekundárne </a:t>
            </a:r>
          </a:p>
          <a:p>
            <a:pPr algn="ctr"/>
            <a:r>
              <a:rPr lang="sk-SK" sz="4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pohlavné znaky.</a:t>
            </a:r>
            <a:endParaRPr lang="sk-SK" sz="4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9850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Ženské pohlavné hormóny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tvoria sa prevažne vo vaječníkoch, počas tehotenstva v placente a v malej miere aj v kôre nadobličiek</a:t>
            </a:r>
          </a:p>
          <a:p>
            <a:r>
              <a:rPr lang="sk-SK" sz="2400" b="1" dirty="0"/>
              <a:t>e</a:t>
            </a:r>
            <a:r>
              <a:rPr lang="sk-SK" sz="2400" b="1" dirty="0" smtClean="0"/>
              <a:t>strogény</a:t>
            </a:r>
            <a:r>
              <a:rPr lang="sk-SK" sz="2400" dirty="0" smtClean="0"/>
              <a:t> vplývajú aj na vývin mliečnych žliaz, vznik ženských foriem tela a typický ženské rozloženie tuku</a:t>
            </a:r>
            <a:endParaRPr lang="sk-SK" sz="2800" dirty="0" smtClean="0"/>
          </a:p>
          <a:p>
            <a:r>
              <a:rPr lang="sk-SK" sz="2800" b="1" dirty="0" smtClean="0"/>
              <a:t>Hormóny placenty- </a:t>
            </a:r>
            <a:r>
              <a:rPr lang="sk-SK" sz="2400" dirty="0" smtClean="0"/>
              <a:t>fungujú až od 3 mesiaca tehotenstva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59850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sú to hormóny?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sú to látky bielkovinovej povahy</a:t>
            </a:r>
          </a:p>
          <a:p>
            <a:r>
              <a:rPr lang="cs-CZ" sz="2400" dirty="0" err="1" smtClean="0"/>
              <a:t>majú</a:t>
            </a:r>
            <a:r>
              <a:rPr lang="cs-CZ" sz="2400" dirty="0" smtClean="0"/>
              <a:t> </a:t>
            </a:r>
            <a:r>
              <a:rPr lang="cs-CZ" sz="2400" dirty="0" err="1" smtClean="0"/>
              <a:t>špecifický</a:t>
            </a:r>
            <a:r>
              <a:rPr lang="cs-CZ" sz="2400" dirty="0" smtClean="0"/>
              <a:t> </a:t>
            </a:r>
            <a:r>
              <a:rPr lang="cs-CZ" sz="2400" dirty="0" err="1" smtClean="0"/>
              <a:t>biokatalytický</a:t>
            </a:r>
            <a:r>
              <a:rPr lang="cs-CZ" sz="2400" dirty="0" smtClean="0"/>
              <a:t> </a:t>
            </a:r>
            <a:r>
              <a:rPr lang="cs-CZ" sz="2400" dirty="0" err="1" smtClean="0"/>
              <a:t>účinok</a:t>
            </a:r>
            <a:r>
              <a:rPr lang="cs-CZ" sz="2400" dirty="0" smtClean="0"/>
              <a:t> na </a:t>
            </a:r>
            <a:r>
              <a:rPr lang="cs-CZ" sz="2400" dirty="0" err="1" smtClean="0"/>
              <a:t>niektoré</a:t>
            </a:r>
            <a:r>
              <a:rPr lang="cs-CZ" sz="2400" dirty="0" smtClean="0"/>
              <a:t> orgány </a:t>
            </a:r>
            <a:r>
              <a:rPr lang="cs-CZ" sz="2400" dirty="0" err="1" smtClean="0"/>
              <a:t>alebo</a:t>
            </a:r>
            <a:r>
              <a:rPr lang="cs-CZ" sz="2400" dirty="0" smtClean="0"/>
              <a:t> </a:t>
            </a:r>
            <a:r>
              <a:rPr lang="cs-CZ" sz="2400" dirty="0" err="1" smtClean="0"/>
              <a:t>tkanivá</a:t>
            </a:r>
            <a:endParaRPr lang="cs-CZ" sz="2400" dirty="0" smtClean="0"/>
          </a:p>
          <a:p>
            <a:r>
              <a:rPr lang="sk-SK" sz="2400" dirty="0" smtClean="0"/>
              <a:t>pôsobia v malých množstvách</a:t>
            </a:r>
          </a:p>
          <a:p>
            <a:r>
              <a:rPr lang="sk-SK" sz="2400" dirty="0" smtClean="0"/>
              <a:t>Sú vylučované do krvi, do okolitých tkanív alebo do miazgy</a:t>
            </a:r>
          </a:p>
          <a:p>
            <a:r>
              <a:rPr lang="cs-CZ" sz="2400" dirty="0" err="1" smtClean="0"/>
              <a:t>väčšina</a:t>
            </a:r>
            <a:r>
              <a:rPr lang="cs-CZ" sz="2400" dirty="0" smtClean="0"/>
              <a:t> </a:t>
            </a:r>
            <a:r>
              <a:rPr lang="cs-CZ" sz="2400" dirty="0" err="1" smtClean="0"/>
              <a:t>hormónov</a:t>
            </a:r>
            <a:r>
              <a:rPr lang="cs-CZ" sz="2400" dirty="0" smtClean="0"/>
              <a:t> </a:t>
            </a:r>
            <a:r>
              <a:rPr lang="cs-CZ" sz="2400" dirty="0" err="1" smtClean="0"/>
              <a:t>sa</a:t>
            </a:r>
            <a:r>
              <a:rPr lang="cs-CZ" sz="2400" dirty="0" smtClean="0"/>
              <a:t> </a:t>
            </a:r>
            <a:r>
              <a:rPr lang="cs-CZ" sz="2400" dirty="0" err="1" smtClean="0"/>
              <a:t>tvorí</a:t>
            </a:r>
            <a:r>
              <a:rPr lang="cs-CZ" sz="2400" dirty="0" smtClean="0"/>
              <a:t> v </a:t>
            </a:r>
            <a:r>
              <a:rPr lang="cs-CZ" sz="2400" dirty="0" err="1" smtClean="0"/>
              <a:t>endokrinných</a:t>
            </a:r>
            <a:r>
              <a:rPr lang="cs-CZ" sz="2400" dirty="0" smtClean="0"/>
              <a:t> </a:t>
            </a:r>
            <a:r>
              <a:rPr lang="cs-CZ" sz="2400" dirty="0" err="1" smtClean="0"/>
              <a:t>žľazách</a:t>
            </a:r>
            <a:r>
              <a:rPr lang="cs-CZ" sz="2400" dirty="0" smtClean="0"/>
              <a:t>  - </a:t>
            </a:r>
            <a:r>
              <a:rPr lang="sk-SK" sz="2400" dirty="0" smtClean="0"/>
              <a:t>žľazy s vnútorným vylučovaním </a:t>
            </a:r>
          </a:p>
          <a:p>
            <a:r>
              <a:rPr lang="sk-SK" sz="2400" dirty="0" smtClean="0"/>
              <a:t>väčšinou nie sú druhovo špecifické preto sa môžu požívať pri liečbe človeka aj hormóny stavovcov</a:t>
            </a:r>
          </a:p>
          <a:p>
            <a:endParaRPr lang="sk-SK" sz="3600" dirty="0" smtClean="0"/>
          </a:p>
          <a:p>
            <a:endParaRPr lang="sk-SK" sz="36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400" b="1" dirty="0" smtClean="0"/>
              <a:t>Tkanivové hormóny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3200" dirty="0" smtClean="0"/>
              <a:t>chemicky veľmi rôznorodé látky, ktoré sú produkované tkanivami – </a:t>
            </a:r>
            <a:r>
              <a:rPr lang="sk-SK" sz="3200" dirty="0" err="1" smtClean="0"/>
              <a:t>pr</a:t>
            </a:r>
            <a:r>
              <a:rPr lang="sk-SK" sz="3200" dirty="0" smtClean="0"/>
              <a:t>. </a:t>
            </a:r>
            <a:r>
              <a:rPr lang="sk-SK" sz="3200" dirty="0" err="1" smtClean="0"/>
              <a:t>sekretín</a:t>
            </a:r>
            <a:r>
              <a:rPr lang="sk-SK" sz="3200" dirty="0" smtClean="0"/>
              <a:t> tráviacej sústavy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sk-SK" dirty="0" smtClean="0"/>
              <a:t>Popíšte čo sú hormóny a kde sa tvoria.</a:t>
            </a:r>
          </a:p>
          <a:p>
            <a:pPr marL="578358" indent="-514350">
              <a:buFont typeface="+mj-lt"/>
              <a:buAutoNum type="arabicPeriod"/>
            </a:pPr>
            <a:r>
              <a:rPr lang="sk-SK" dirty="0" smtClean="0"/>
              <a:t>Vymenujte endokrinné žľazy a popíšte ich lokalizáciu.</a:t>
            </a:r>
          </a:p>
          <a:p>
            <a:pPr marL="578358" indent="-514350">
              <a:buFont typeface="+mj-lt"/>
              <a:buAutoNum type="arabicPeriod"/>
            </a:pPr>
            <a:r>
              <a:rPr lang="sk-SK" dirty="0" smtClean="0"/>
              <a:t>Vymenujte aspoň 4 ochorenia, ktoré vznikajú v dôsledku porúch tvorby hormónov.</a:t>
            </a:r>
          </a:p>
          <a:p>
            <a:pPr marL="578358" indent="-514350">
              <a:buFont typeface="+mj-lt"/>
              <a:buAutoNum type="arabicPeriod"/>
            </a:pPr>
            <a:r>
              <a:rPr lang="sk-SK" dirty="0" smtClean="0"/>
              <a:t>Popíšte hormóny štítnej žľazy a nadobličiek.</a:t>
            </a:r>
          </a:p>
          <a:p>
            <a:pPr marL="578358" indent="-514350">
              <a:buFont typeface="+mj-lt"/>
              <a:buAutoNum type="arabicPeriod"/>
            </a:pPr>
            <a:r>
              <a:rPr lang="sk-SK" dirty="0" smtClean="0"/>
              <a:t>Aký význam má </a:t>
            </a:r>
            <a:r>
              <a:rPr lang="sk-SK" dirty="0" err="1" smtClean="0"/>
              <a:t>hypofýzo-hypotalamový</a:t>
            </a:r>
            <a:r>
              <a:rPr lang="sk-SK" dirty="0" smtClean="0"/>
              <a:t> komplex</a:t>
            </a:r>
            <a:r>
              <a:rPr lang="sk-SK" sz="2800" dirty="0" smtClean="0"/>
              <a:t>?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Zdroje: </a:t>
            </a:r>
            <a:endParaRPr lang="sk-SK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>
                <a:hlinkClick r:id="rId2"/>
              </a:rPr>
              <a:t>http://</a:t>
            </a:r>
            <a:r>
              <a:rPr lang="sk-SK" sz="1800" dirty="0" smtClean="0">
                <a:hlinkClick r:id="rId2"/>
              </a:rPr>
              <a:t>www.oskole.sk/wap/index.php?id_cat=7&amp;year=3&amp;new=96761570</a:t>
            </a:r>
            <a:endParaRPr lang="sk-SK" sz="1800" dirty="0" smtClean="0"/>
          </a:p>
          <a:p>
            <a:r>
              <a:rPr lang="sk-SK" sz="1800" dirty="0">
                <a:hlinkClick r:id="rId3"/>
              </a:rPr>
              <a:t>http://</a:t>
            </a:r>
            <a:r>
              <a:rPr lang="sk-SK" sz="1800" dirty="0" smtClean="0">
                <a:hlinkClick r:id="rId3"/>
              </a:rPr>
              <a:t>www.akromegalie.cz/podvesek-mozkovy</a:t>
            </a:r>
            <a:endParaRPr lang="sk-SK" sz="1800" dirty="0" smtClean="0"/>
          </a:p>
          <a:p>
            <a:r>
              <a:rPr lang="sk-SK" sz="1800" dirty="0">
                <a:hlinkClick r:id="rId4"/>
              </a:rPr>
              <a:t>http://</a:t>
            </a:r>
            <a:r>
              <a:rPr lang="sk-SK" sz="1800" dirty="0" smtClean="0">
                <a:hlinkClick r:id="rId4"/>
              </a:rPr>
              <a:t>www.oskole.sk/wap/index.php?id_cat=7&amp;year=4&amp;new=623</a:t>
            </a:r>
            <a:endParaRPr lang="sk-SK" sz="1800" dirty="0" smtClean="0"/>
          </a:p>
          <a:p>
            <a:r>
              <a:rPr lang="sk-SK" sz="1800" dirty="0">
                <a:hlinkClick r:id="rId5"/>
              </a:rPr>
              <a:t>http://</a:t>
            </a:r>
            <a:r>
              <a:rPr lang="sk-SK" sz="1800" dirty="0" smtClean="0">
                <a:hlinkClick r:id="rId5"/>
              </a:rPr>
              <a:t>www.forumzdravi.cz/endokrinologie/47-nemoci-stitne-zlazy/113-stitna-zlaza</a:t>
            </a:r>
            <a:endParaRPr lang="sk-SK" sz="1800" dirty="0" smtClean="0"/>
          </a:p>
          <a:p>
            <a:r>
              <a:rPr lang="sk-SK" sz="1800" dirty="0">
                <a:hlinkClick r:id="rId6"/>
              </a:rPr>
              <a:t>http://</a:t>
            </a:r>
            <a:r>
              <a:rPr lang="sk-SK" sz="1800" dirty="0" smtClean="0">
                <a:hlinkClick r:id="rId6"/>
              </a:rPr>
              <a:t>fpv.uniza.sk/orgpoz/telo/ludske_telo/clanky/stitnazlaza.html</a:t>
            </a:r>
            <a:endParaRPr lang="sk-SK" sz="1800" dirty="0" smtClean="0"/>
          </a:p>
          <a:p>
            <a:r>
              <a:rPr lang="sk-SK" sz="1800" dirty="0">
                <a:hlinkClick r:id="rId7"/>
              </a:rPr>
              <a:t>http://</a:t>
            </a:r>
            <a:r>
              <a:rPr lang="sk-SK" sz="1800" dirty="0" smtClean="0">
                <a:hlinkClick r:id="rId7"/>
              </a:rPr>
              <a:t>www.oskole.sk/pages/printpage.php?clanok=96761571</a:t>
            </a:r>
            <a:endParaRPr lang="sk-SK" sz="1800" dirty="0" smtClean="0"/>
          </a:p>
          <a:p>
            <a:r>
              <a:rPr lang="sk-SK" sz="1800" dirty="0">
                <a:hlinkClick r:id="rId8"/>
              </a:rPr>
              <a:t>http://</a:t>
            </a:r>
            <a:r>
              <a:rPr lang="sk-SK" sz="1800" dirty="0" smtClean="0">
                <a:hlinkClick r:id="rId8"/>
              </a:rPr>
              <a:t>fpv.uniza.sk/orgpoz/telo/ludske_telo/clanky/nadoblicky.html</a:t>
            </a:r>
            <a:endParaRPr lang="sk-SK" sz="1800" dirty="0" smtClean="0"/>
          </a:p>
          <a:p>
            <a:r>
              <a:rPr lang="sk-SK" sz="1800" dirty="0">
                <a:hlinkClick r:id="rId9"/>
              </a:rPr>
              <a:t>http://vat.pravda.sk/clovek/clanok/14783-vedci-su-blizsie-k-umelemu-pankreasu</a:t>
            </a:r>
            <a:r>
              <a:rPr lang="sk-SK" sz="1800" dirty="0" smtClean="0">
                <a:hlinkClick r:id="rId9"/>
              </a:rPr>
              <a:t>/</a:t>
            </a:r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1422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smtClean="0"/>
              <a:t>Žľazy s vnútorným vylučovaním sú: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882808"/>
            <a:ext cx="8507288" cy="4572000"/>
          </a:xfrm>
        </p:spPr>
        <p:txBody>
          <a:bodyPr>
            <a:normAutofit/>
          </a:bodyPr>
          <a:lstStyle/>
          <a:p>
            <a:r>
              <a:rPr lang="sk-SK" sz="2400" b="1" dirty="0" err="1" smtClean="0"/>
              <a:t>podmozgová</a:t>
            </a:r>
            <a:r>
              <a:rPr lang="sk-SK" sz="2400" b="1" dirty="0" smtClean="0"/>
              <a:t> žľaza </a:t>
            </a:r>
            <a:r>
              <a:rPr lang="sk-SK" sz="2400" dirty="0" smtClean="0"/>
              <a:t>(hypofýza)</a:t>
            </a:r>
          </a:p>
          <a:p>
            <a:r>
              <a:rPr lang="sk-SK" sz="2400" b="1" dirty="0" smtClean="0"/>
              <a:t>šuškovité teliesko </a:t>
            </a:r>
            <a:r>
              <a:rPr lang="sk-SK" sz="2400" dirty="0" smtClean="0"/>
              <a:t>(epifýza)</a:t>
            </a:r>
          </a:p>
          <a:p>
            <a:r>
              <a:rPr lang="sk-SK" sz="2400" b="1" dirty="0" smtClean="0"/>
              <a:t>štítna žľaza</a:t>
            </a:r>
          </a:p>
          <a:p>
            <a:r>
              <a:rPr lang="sk-SK" sz="2400" b="1" dirty="0" err="1" smtClean="0"/>
              <a:t>prištítne</a:t>
            </a:r>
            <a:r>
              <a:rPr lang="sk-SK" sz="2400" b="1" dirty="0" smtClean="0"/>
              <a:t> žľazy </a:t>
            </a:r>
            <a:r>
              <a:rPr lang="sk-SK" sz="2400" dirty="0" smtClean="0"/>
              <a:t>(</a:t>
            </a:r>
            <a:r>
              <a:rPr lang="sk-SK" sz="2400" dirty="0" err="1" smtClean="0"/>
              <a:t>prištítne</a:t>
            </a:r>
            <a:r>
              <a:rPr lang="sk-SK" sz="2400" dirty="0" smtClean="0"/>
              <a:t> telieska)</a:t>
            </a:r>
          </a:p>
          <a:p>
            <a:r>
              <a:rPr lang="sk-SK" sz="2400" b="1" dirty="0" smtClean="0"/>
              <a:t>nadobličky</a:t>
            </a:r>
          </a:p>
          <a:p>
            <a:r>
              <a:rPr lang="sk-SK" sz="2400" b="1" dirty="0" err="1" smtClean="0"/>
              <a:t>Langerhansove</a:t>
            </a:r>
            <a:r>
              <a:rPr lang="sk-SK" sz="2400" b="1" dirty="0" smtClean="0"/>
              <a:t> ostrovčeky </a:t>
            </a:r>
          </a:p>
          <a:p>
            <a:pPr>
              <a:buNone/>
            </a:pPr>
            <a:r>
              <a:rPr lang="sk-SK" sz="2400" b="1" dirty="0" smtClean="0"/>
              <a:t>    pankreasu</a:t>
            </a:r>
          </a:p>
          <a:p>
            <a:r>
              <a:rPr lang="sk-SK" sz="2400" b="1" dirty="0" smtClean="0"/>
              <a:t>pohlavné žľazy</a:t>
            </a:r>
            <a:r>
              <a:rPr lang="sk-SK" sz="2400" dirty="0" smtClean="0"/>
              <a:t> (________,_______) </a:t>
            </a:r>
          </a:p>
          <a:p>
            <a:r>
              <a:rPr lang="sk-SK" sz="2400" dirty="0" smtClean="0"/>
              <a:t>dočasne aj </a:t>
            </a:r>
            <a:r>
              <a:rPr lang="sk-SK" sz="2400" b="1" dirty="0" smtClean="0"/>
              <a:t>placenta </a:t>
            </a:r>
          </a:p>
          <a:p>
            <a:endParaRPr lang="sk-SK" sz="2400" b="1" dirty="0"/>
          </a:p>
        </p:txBody>
      </p:sp>
      <p:pic>
        <p:nvPicPr>
          <p:cNvPr id="4" name="Obrázok 3" descr="bi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0"/>
            <a:ext cx="4752528" cy="677608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err="1" smtClean="0"/>
              <a:t>Podmozgová</a:t>
            </a:r>
            <a:r>
              <a:rPr lang="sk-SK" sz="3600" dirty="0" smtClean="0"/>
              <a:t> žľaza (hypofýza)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720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centrom hormonálnej regulácie</a:t>
            </a:r>
          </a:p>
          <a:p>
            <a:r>
              <a:rPr lang="sk-SK" sz="2400" dirty="0" smtClean="0"/>
              <a:t>jej hormóny riadia a ovplyvňujú iné žľazy</a:t>
            </a:r>
          </a:p>
          <a:p>
            <a:r>
              <a:rPr lang="sk-SK" sz="2400" dirty="0" err="1" smtClean="0"/>
              <a:t>fazuľovitý</a:t>
            </a:r>
            <a:r>
              <a:rPr lang="sk-SK" sz="2400" dirty="0" smtClean="0"/>
              <a:t> tvar a je uložená pod </a:t>
            </a:r>
            <a:r>
              <a:rPr lang="sk-SK" sz="2400" dirty="0" err="1" smtClean="0"/>
              <a:t>podlôžkom</a:t>
            </a:r>
            <a:r>
              <a:rPr lang="sk-SK" sz="2400" dirty="0" smtClean="0"/>
              <a:t> v </a:t>
            </a:r>
            <a:r>
              <a:rPr lang="sk-SK" sz="2400" dirty="0" err="1" smtClean="0"/>
              <a:t>medzimozgu</a:t>
            </a:r>
            <a:endParaRPr lang="sk-SK" sz="2400" dirty="0" smtClean="0"/>
          </a:p>
          <a:p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Predný lalok</a:t>
            </a:r>
            <a:r>
              <a:rPr lang="sk-SK" sz="2400" b="1" dirty="0" smtClean="0"/>
              <a:t> </a:t>
            </a:r>
            <a:r>
              <a:rPr lang="sk-SK" sz="2400" dirty="0" smtClean="0"/>
              <a:t>(</a:t>
            </a:r>
            <a:r>
              <a:rPr lang="sk-SK" sz="2400" dirty="0" err="1" smtClean="0"/>
              <a:t>adenohypofýza</a:t>
            </a:r>
            <a:r>
              <a:rPr lang="sk-SK" sz="2400" dirty="0" smtClean="0"/>
              <a:t>)</a:t>
            </a:r>
          </a:p>
          <a:p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Zadný lalok </a:t>
            </a:r>
            <a:r>
              <a:rPr lang="sk-SK" sz="2400" dirty="0" smtClean="0"/>
              <a:t>(</a:t>
            </a:r>
            <a:r>
              <a:rPr lang="sk-SK" sz="2400" dirty="0" err="1" smtClean="0"/>
              <a:t>neurohypofýza</a:t>
            </a:r>
            <a:r>
              <a:rPr lang="sk-SK" sz="2400" dirty="0" smtClean="0"/>
              <a:t>)</a:t>
            </a:r>
          </a:p>
          <a:p>
            <a:endParaRPr lang="sk-SK" sz="1800" dirty="0"/>
          </a:p>
        </p:txBody>
      </p:sp>
      <p:pic>
        <p:nvPicPr>
          <p:cNvPr id="4" name="Obrázok 3" descr="hypofy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279826">
            <a:off x="5367503" y="3526689"/>
            <a:ext cx="3805391" cy="334791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Predný lalok (</a:t>
            </a:r>
            <a:r>
              <a:rPr lang="sk-SK" sz="3600" b="1" dirty="0" err="1" smtClean="0"/>
              <a:t>adenohypofýza</a:t>
            </a:r>
            <a:r>
              <a:rPr lang="sk-SK" sz="3600" b="1" dirty="0" smtClean="0"/>
              <a:t>)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>
            <a:normAutofit/>
          </a:bodyPr>
          <a:lstStyle/>
          <a:p>
            <a:pPr algn="just"/>
            <a:r>
              <a:rPr lang="sk-SK" sz="2000" dirty="0" smtClean="0"/>
              <a:t>vylučuje hormóny bielkovinovej povahy</a:t>
            </a:r>
          </a:p>
          <a:p>
            <a:pPr algn="just"/>
            <a:r>
              <a:rPr lang="sk-SK" sz="2000" dirty="0" smtClean="0"/>
              <a:t>činnosť je ovplyvňovaná </a:t>
            </a:r>
            <a:r>
              <a:rPr lang="sk-SK" sz="2000" dirty="0" err="1" smtClean="0"/>
              <a:t>podlôžkom</a:t>
            </a:r>
            <a:endParaRPr lang="sk-SK" sz="2000" dirty="0" smtClean="0"/>
          </a:p>
          <a:p>
            <a:pPr algn="just"/>
            <a:r>
              <a:rPr lang="sk-SK" sz="2000" dirty="0" err="1" smtClean="0"/>
              <a:t>podlôžko</a:t>
            </a:r>
            <a:r>
              <a:rPr lang="sk-SK" sz="2000" dirty="0" smtClean="0"/>
              <a:t> je riadené nervovými  dráhami z ústrednej nervovej sústavy</a:t>
            </a:r>
          </a:p>
          <a:p>
            <a:pPr algn="just"/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Hormóny </a:t>
            </a:r>
            <a:r>
              <a:rPr lang="sk-SK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adenohypofýzy</a:t>
            </a: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sk-SK" sz="2000" b="1" dirty="0" err="1" smtClean="0"/>
              <a:t>Somatotropný</a:t>
            </a:r>
            <a:r>
              <a:rPr lang="sk-SK" sz="2000" b="1" dirty="0" smtClean="0"/>
              <a:t> </a:t>
            </a:r>
            <a:r>
              <a:rPr lang="sk-SK" sz="2000" dirty="0" smtClean="0"/>
              <a:t>- rastový hormón</a:t>
            </a:r>
          </a:p>
          <a:p>
            <a:pPr algn="just">
              <a:buFont typeface="Wingdings" pitchFamily="2" charset="2"/>
              <a:buChar char="Ø"/>
            </a:pPr>
            <a:r>
              <a:rPr lang="sk-SK" sz="2000" b="1" dirty="0" err="1" smtClean="0"/>
              <a:t>glandotropné</a:t>
            </a:r>
            <a:r>
              <a:rPr lang="sk-SK" sz="2000" b="1" dirty="0" smtClean="0"/>
              <a:t> hormóny</a:t>
            </a:r>
            <a:r>
              <a:rPr lang="sk-SK" sz="2000" dirty="0" smtClean="0"/>
              <a:t>-  </a:t>
            </a:r>
            <a:r>
              <a:rPr lang="sk-SK" sz="2000" dirty="0" err="1" smtClean="0"/>
              <a:t>tyreotropný</a:t>
            </a:r>
            <a:r>
              <a:rPr lang="sk-SK" sz="2000" dirty="0" smtClean="0"/>
              <a:t> hormón a </a:t>
            </a:r>
            <a:r>
              <a:rPr lang="sk-SK" sz="2000" dirty="0" err="1" smtClean="0"/>
              <a:t>adrenokortikotropný</a:t>
            </a:r>
            <a:r>
              <a:rPr lang="sk-SK" sz="2000" dirty="0" smtClean="0"/>
              <a:t> hormón</a:t>
            </a:r>
          </a:p>
          <a:p>
            <a:pPr algn="just">
              <a:buFont typeface="Wingdings" pitchFamily="2" charset="2"/>
              <a:buChar char="Ø"/>
            </a:pPr>
            <a:r>
              <a:rPr lang="sk-SK" sz="2000" b="1" dirty="0" err="1" smtClean="0"/>
              <a:t>gonádotropné</a:t>
            </a:r>
            <a:r>
              <a:rPr lang="sk-SK" sz="2000" b="1" dirty="0" smtClean="0"/>
              <a:t> hormóny</a:t>
            </a:r>
            <a:r>
              <a:rPr lang="sk-SK" sz="2000" dirty="0" smtClean="0"/>
              <a:t>- folikuly stimulujúci hormón, </a:t>
            </a:r>
            <a:r>
              <a:rPr lang="sk-SK" sz="2000" dirty="0" err="1" smtClean="0"/>
              <a:t>luteinizačný</a:t>
            </a:r>
            <a:r>
              <a:rPr lang="sk-SK" sz="2000" dirty="0" smtClean="0"/>
              <a:t> hormón, </a:t>
            </a:r>
            <a:r>
              <a:rPr lang="sk-SK" sz="2000" dirty="0" err="1" smtClean="0"/>
              <a:t>prolaktín</a:t>
            </a:r>
            <a:endParaRPr lang="sk-SK" sz="2000" dirty="0" smtClean="0"/>
          </a:p>
          <a:p>
            <a:pPr>
              <a:buFont typeface="Wingdings" pitchFamily="2" charset="2"/>
              <a:buChar char="Ø"/>
            </a:pPr>
            <a:endParaRPr lang="sk-SK" sz="1800" dirty="0"/>
          </a:p>
        </p:txBody>
      </p:sp>
      <p:pic>
        <p:nvPicPr>
          <p:cNvPr id="4" name="Obrázok 3" descr="s_12019776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0856">
            <a:off x="5504677" y="4937682"/>
            <a:ext cx="2291240" cy="183299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sk-SK" sz="2400" b="1" dirty="0" err="1" smtClean="0">
                <a:solidFill>
                  <a:schemeClr val="accent1"/>
                </a:solidFill>
              </a:rPr>
              <a:t>Somatotropný</a:t>
            </a:r>
            <a:r>
              <a:rPr lang="sk-SK" sz="2000" dirty="0" smtClean="0">
                <a:solidFill>
                  <a:schemeClr val="accent1"/>
                </a:solidFill>
              </a:rPr>
              <a:t>- rastový hormón </a:t>
            </a:r>
            <a:r>
              <a:rPr lang="sk-SK" sz="2000" dirty="0" smtClean="0"/>
              <a:t>je druhovo špecifický</a:t>
            </a:r>
          </a:p>
          <a:p>
            <a:pPr marL="578358" indent="-514350">
              <a:buNone/>
            </a:pPr>
            <a:r>
              <a:rPr lang="sk-SK" sz="2000" dirty="0" smtClean="0"/>
              <a:t>                                   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- podporuje produkciu RNA (</a:t>
            </a:r>
            <a:r>
              <a:rPr lang="sk-SK" sz="2000" dirty="0" err="1" smtClean="0">
                <a:solidFill>
                  <a:schemeClr val="tx1">
                    <a:lumMod val="95000"/>
                  </a:schemeClr>
                </a:solidFill>
              </a:rPr>
              <a:t>ribonukleová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 kyselina)</a:t>
            </a:r>
          </a:p>
          <a:p>
            <a:pPr marL="578358" indent="-514350">
              <a:buNone/>
            </a:pP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- nadbytok rastového hormónu spôsobuje </a:t>
            </a:r>
          </a:p>
          <a:p>
            <a:pPr marL="578358" indent="-514350">
              <a:buNone/>
            </a:pPr>
            <a:r>
              <a:rPr lang="sk-SK" sz="2000" b="1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nadmerný vzrast - gigantizmus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, jeho nedostatok</a:t>
            </a:r>
          </a:p>
          <a:p>
            <a:pPr marL="578358" indent="-514350">
              <a:buNone/>
            </a:pPr>
            <a:r>
              <a:rPr lang="sk-SK" sz="2000" b="1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naopak</a:t>
            </a:r>
            <a:r>
              <a:rPr lang="sk-SK" sz="2000" b="1" dirty="0" smtClean="0">
                <a:solidFill>
                  <a:schemeClr val="tx1">
                    <a:lumMod val="95000"/>
                  </a:schemeClr>
                </a:solidFill>
              </a:rPr>
              <a:t> trpasličí vzrast – </a:t>
            </a:r>
            <a:r>
              <a:rPr lang="sk-SK" sz="2000" b="1" dirty="0" err="1" smtClean="0">
                <a:solidFill>
                  <a:schemeClr val="tx1">
                    <a:lumMod val="95000"/>
                  </a:schemeClr>
                </a:solidFill>
              </a:rPr>
              <a:t>nanizmus</a:t>
            </a:r>
            <a:endParaRPr lang="sk-SK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8358" indent="-514350">
              <a:buAutoNum type="arabicPeriod" startAt="2"/>
            </a:pPr>
            <a:r>
              <a:rPr lang="sk-SK" sz="2400" b="1" dirty="0" err="1" smtClean="0">
                <a:solidFill>
                  <a:schemeClr val="accent1"/>
                </a:solidFill>
              </a:rPr>
              <a:t>Glandotropné</a:t>
            </a:r>
            <a:r>
              <a:rPr lang="sk-SK" sz="2400" b="1" dirty="0" smtClean="0">
                <a:solidFill>
                  <a:schemeClr val="accent1"/>
                </a:solidFill>
              </a:rPr>
              <a:t>  hormóny- </a:t>
            </a:r>
            <a:r>
              <a:rPr lang="sk-SK" sz="2000" dirty="0" smtClean="0"/>
              <a:t>pôsobia stimulačne na podradené    </a:t>
            </a:r>
          </a:p>
          <a:p>
            <a:pPr marL="578358" indent="-514350">
              <a:buNone/>
            </a:pPr>
            <a:r>
              <a:rPr lang="sk-SK" sz="2000" dirty="0" smtClean="0"/>
              <a:t>                                                     endokrinné žľazy   </a:t>
            </a:r>
          </a:p>
          <a:p>
            <a:pPr marL="578358" indent="-514350">
              <a:buNone/>
            </a:pPr>
            <a:r>
              <a:rPr lang="sk-SK" sz="2000" b="1" dirty="0" smtClean="0"/>
              <a:t>        </a:t>
            </a:r>
            <a:r>
              <a:rPr lang="sk-SK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Najznámejšie sú: </a:t>
            </a:r>
            <a:r>
              <a:rPr lang="sk-SK" sz="2000" b="1" dirty="0" err="1" smtClean="0"/>
              <a:t>tyreotropný</a:t>
            </a:r>
            <a:r>
              <a:rPr lang="sk-SK" sz="2000" b="1" dirty="0" smtClean="0"/>
              <a:t> hormón </a:t>
            </a:r>
            <a:r>
              <a:rPr lang="sk-SK" sz="2000" dirty="0" smtClean="0"/>
              <a:t>– podporuje rast a činnosť štítnej žľazy</a:t>
            </a:r>
            <a:r>
              <a:rPr lang="sk-SK" sz="2000" b="1" dirty="0" smtClean="0"/>
              <a:t>  </a:t>
            </a:r>
          </a:p>
          <a:p>
            <a:pPr marL="578358" indent="-514350">
              <a:buNone/>
            </a:pPr>
            <a:r>
              <a:rPr lang="sk-SK" sz="2000" b="1" dirty="0" smtClean="0">
                <a:solidFill>
                  <a:schemeClr val="accent1"/>
                </a:solidFill>
              </a:rPr>
              <a:t>                         </a:t>
            </a:r>
            <a:r>
              <a:rPr lang="sk-SK" sz="2000" b="1" dirty="0" smtClean="0"/>
              <a:t>             </a:t>
            </a:r>
            <a:r>
              <a:rPr lang="sk-SK" sz="2000" b="1" dirty="0" err="1" smtClean="0"/>
              <a:t>adrenokortikotropný</a:t>
            </a:r>
            <a:r>
              <a:rPr lang="sk-SK" sz="2000" b="1" dirty="0" smtClean="0"/>
              <a:t> hormón- </a:t>
            </a:r>
            <a:r>
              <a:rPr lang="sk-SK" sz="2000" dirty="0" smtClean="0"/>
              <a:t>podnecuje tvorbu hormónov v nadobličkách</a:t>
            </a:r>
          </a:p>
          <a:p>
            <a:pPr marL="578358" indent="-514350">
              <a:buNone/>
            </a:pPr>
            <a:endParaRPr lang="sk-SK" sz="2000" b="1" dirty="0" smtClean="0"/>
          </a:p>
          <a:p>
            <a:pPr marL="578358" indent="-514350">
              <a:buNone/>
            </a:pPr>
            <a:endParaRPr lang="sk-SK" sz="2000" b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72000"/>
          </a:xfrm>
        </p:spPr>
        <p:txBody>
          <a:bodyPr>
            <a:normAutofit/>
          </a:bodyPr>
          <a:lstStyle/>
          <a:p>
            <a:pPr marL="521208" indent="-457200">
              <a:buAutoNum type="arabicPeriod" startAt="3"/>
            </a:pPr>
            <a:r>
              <a:rPr lang="sk-SK" sz="2800" b="1" dirty="0" err="1" smtClean="0">
                <a:solidFill>
                  <a:schemeClr val="accent1"/>
                </a:solidFill>
              </a:rPr>
              <a:t>Gonádotropné</a:t>
            </a:r>
            <a:r>
              <a:rPr lang="sk-SK" sz="2800" b="1" dirty="0" smtClean="0">
                <a:solidFill>
                  <a:schemeClr val="accent1"/>
                </a:solidFill>
              </a:rPr>
              <a:t> hormóny-</a:t>
            </a:r>
            <a:r>
              <a:rPr lang="sk-SK" sz="2800" b="1" dirty="0" smtClean="0"/>
              <a:t> </a:t>
            </a:r>
            <a:r>
              <a:rPr lang="sk-SK" sz="2400" dirty="0" smtClean="0"/>
              <a:t>stimulujú činnosť pohlavných žliaz a ich   hormonálnu aktivitu</a:t>
            </a:r>
          </a:p>
          <a:p>
            <a:pPr marL="521208" indent="-457200">
              <a:buFont typeface="Wingdings" pitchFamily="2" charset="2"/>
              <a:buChar char="§"/>
            </a:pPr>
            <a:r>
              <a:rPr lang="sk-SK" sz="2400" b="1" dirty="0" smtClean="0"/>
              <a:t>       </a:t>
            </a:r>
            <a:r>
              <a:rPr lang="sk-SK" sz="2400" b="1" u="sng" dirty="0" smtClean="0"/>
              <a:t>folikuly stimulujúci hormón </a:t>
            </a:r>
            <a:r>
              <a:rPr lang="sk-SK" sz="2400" b="1" dirty="0" smtClean="0"/>
              <a:t>– </a:t>
            </a:r>
            <a:r>
              <a:rPr lang="sk-SK" sz="2400" dirty="0" err="1" smtClean="0"/>
              <a:t>pôsobi</a:t>
            </a:r>
            <a:r>
              <a:rPr lang="sk-SK" sz="2400" dirty="0" smtClean="0"/>
              <a:t> na dozrievanie folikulov vo vaječníkoch žien a u mužov podporuje </a:t>
            </a:r>
            <a:r>
              <a:rPr lang="sk-SK" sz="2400" dirty="0" err="1" smtClean="0"/>
              <a:t>spermiogenézu</a:t>
            </a:r>
            <a:endParaRPr lang="sk-SK" sz="2400" dirty="0" smtClean="0"/>
          </a:p>
          <a:p>
            <a:pPr marL="521208" indent="-457200">
              <a:buFont typeface="Wingdings" pitchFamily="2" charset="2"/>
              <a:buChar char="§"/>
            </a:pPr>
            <a:r>
              <a:rPr lang="sk-SK" sz="2400" dirty="0" smtClean="0"/>
              <a:t>    </a:t>
            </a:r>
            <a:r>
              <a:rPr lang="sk-SK" sz="2400" b="1" dirty="0" smtClean="0"/>
              <a:t>  </a:t>
            </a:r>
            <a:r>
              <a:rPr lang="sk-SK" sz="2400" b="1" u="sng" dirty="0" smtClean="0"/>
              <a:t> </a:t>
            </a:r>
            <a:r>
              <a:rPr lang="sk-SK" sz="2400" b="1" u="sng" dirty="0" err="1" smtClean="0"/>
              <a:t>luteinizačný</a:t>
            </a:r>
            <a:r>
              <a:rPr lang="sk-SK" sz="2400" b="1" u="sng" dirty="0" smtClean="0"/>
              <a:t> hormón</a:t>
            </a:r>
            <a:r>
              <a:rPr lang="sk-SK" sz="2400" b="1" dirty="0" smtClean="0"/>
              <a:t>-  </a:t>
            </a:r>
            <a:r>
              <a:rPr lang="sk-SK" sz="2400" dirty="0" smtClean="0"/>
              <a:t>u ženy urýchľuje dozrievanie vajíčka a u mužov pôsobí tlmivo na produkciu </a:t>
            </a:r>
            <a:r>
              <a:rPr lang="sk-SK" sz="2400" dirty="0" err="1" smtClean="0"/>
              <a:t>testostereónu</a:t>
            </a:r>
            <a:endParaRPr lang="sk-SK" sz="2400" dirty="0" smtClean="0"/>
          </a:p>
          <a:p>
            <a:pPr marL="521208" indent="-457200">
              <a:buFont typeface="Wingdings" pitchFamily="2" charset="2"/>
              <a:buChar char="§"/>
            </a:pPr>
            <a:r>
              <a:rPr lang="sk-SK" sz="2400" b="1" dirty="0" smtClean="0"/>
              <a:t>       </a:t>
            </a:r>
            <a:r>
              <a:rPr lang="sk-SK" sz="2400" b="1" u="sng" dirty="0" err="1" smtClean="0"/>
              <a:t>prolaktín</a:t>
            </a:r>
            <a:r>
              <a:rPr lang="sk-SK" sz="2400" b="1" u="sng" dirty="0" smtClean="0"/>
              <a:t>-</a:t>
            </a:r>
            <a:r>
              <a:rPr lang="sk-SK" sz="2400" b="1" dirty="0" smtClean="0"/>
              <a:t> </a:t>
            </a:r>
            <a:r>
              <a:rPr lang="sk-SK" sz="2400" dirty="0" smtClean="0"/>
              <a:t>podnecuje spolu s LH produkciu </a:t>
            </a:r>
            <a:r>
              <a:rPr lang="sk-SK" sz="2400" dirty="0" err="1" smtClean="0"/>
              <a:t>progestereónu</a:t>
            </a:r>
            <a:r>
              <a:rPr lang="sk-SK" sz="2400" dirty="0" smtClean="0"/>
              <a:t> v žltom teliesku. Na konci gravidity pripravuje mliečne žľazy na produkciu mlieka.</a:t>
            </a:r>
            <a:endParaRPr lang="sk-SK" sz="2400" b="1" dirty="0" smtClean="0"/>
          </a:p>
          <a:p>
            <a:pPr>
              <a:buNone/>
            </a:pPr>
            <a:endParaRPr lang="sk-SK" sz="24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/>
              <a:t>Zadný lalok hypofýzy - </a:t>
            </a:r>
            <a:r>
              <a:rPr lang="sk-SK" sz="3200" b="1" dirty="0" err="1" smtClean="0"/>
              <a:t>neurohypofýza</a:t>
            </a:r>
            <a:r>
              <a:rPr lang="sk-SK" sz="3200" b="1" dirty="0" smtClean="0"/>
              <a:t> </a:t>
            </a:r>
            <a:endParaRPr lang="sk-SK" sz="3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dirty="0" err="1" smtClean="0"/>
              <a:t>neurohypofýza</a:t>
            </a:r>
            <a:r>
              <a:rPr lang="sk-SK" sz="2400" dirty="0" smtClean="0"/>
              <a:t> </a:t>
            </a:r>
            <a:r>
              <a:rPr lang="sk-SK" sz="2400" b="1" u="sng" dirty="0" smtClean="0"/>
              <a:t>nie je skutočnou žľazou</a:t>
            </a:r>
            <a:r>
              <a:rPr lang="sk-SK" sz="2400" dirty="0" smtClean="0"/>
              <a:t>, pretože hormóny sú tam transportované</a:t>
            </a:r>
          </a:p>
          <a:p>
            <a:r>
              <a:rPr lang="sk-SK" sz="2400" b="1" dirty="0" smtClean="0">
                <a:solidFill>
                  <a:schemeClr val="accent1"/>
                </a:solidFill>
              </a:rPr>
              <a:t>Hormóny </a:t>
            </a:r>
            <a:r>
              <a:rPr lang="sk-SK" sz="2400" b="1" dirty="0" err="1" smtClean="0">
                <a:solidFill>
                  <a:schemeClr val="accent1"/>
                </a:solidFill>
              </a:rPr>
              <a:t>neurohypofýzy</a:t>
            </a:r>
            <a:r>
              <a:rPr lang="sk-SK" sz="2400" b="1" dirty="0" smtClean="0">
                <a:solidFill>
                  <a:schemeClr val="accent1"/>
                </a:solidFill>
              </a:rPr>
              <a:t>: </a:t>
            </a:r>
            <a:endParaRPr lang="sk-SK" sz="2400" dirty="0" smtClean="0"/>
          </a:p>
          <a:p>
            <a:pPr algn="just"/>
            <a:r>
              <a:rPr lang="sk-SK" sz="2400" b="1" dirty="0" err="1" smtClean="0"/>
              <a:t>Adiuretín</a:t>
            </a:r>
            <a:r>
              <a:rPr lang="sk-SK" sz="2400" b="1" dirty="0" smtClean="0"/>
              <a:t> (</a:t>
            </a:r>
            <a:r>
              <a:rPr lang="sk-SK" sz="2400" b="1" dirty="0" err="1" smtClean="0"/>
              <a:t>vazopresín</a:t>
            </a:r>
            <a:r>
              <a:rPr lang="sk-SK" sz="2400" b="1" dirty="0" smtClean="0"/>
              <a:t>)- </a:t>
            </a:r>
            <a:r>
              <a:rPr lang="sk-SK" sz="2400" dirty="0" smtClean="0"/>
              <a:t>reguluje spätné vstrebávanie vody v obličkových kanálikoch</a:t>
            </a:r>
          </a:p>
          <a:p>
            <a:pPr algn="just"/>
            <a:r>
              <a:rPr lang="sk-SK" sz="2400" b="1" dirty="0" err="1" smtClean="0"/>
              <a:t>Oxytocín</a:t>
            </a:r>
            <a:r>
              <a:rPr lang="sk-SK" sz="2400" b="1" dirty="0" smtClean="0"/>
              <a:t>- </a:t>
            </a:r>
            <a:r>
              <a:rPr lang="sk-SK" sz="2400" dirty="0" smtClean="0"/>
              <a:t>hladké svaly maternice </a:t>
            </a:r>
            <a:endParaRPr lang="sk-SK" sz="2400" b="1" dirty="0" smtClean="0"/>
          </a:p>
          <a:p>
            <a:pPr algn="just">
              <a:buNone/>
            </a:pPr>
            <a:r>
              <a:rPr lang="sk-SK" sz="2400" b="1" dirty="0" smtClean="0"/>
              <a:t>                       - </a:t>
            </a:r>
            <a:r>
              <a:rPr lang="sk-SK" sz="2400" dirty="0" smtClean="0"/>
              <a:t>povzbudzuje jej kontrakcie a spolu s ďalšími mechanizmami vyvoláva pôrod</a:t>
            </a:r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Šuškovité teliesko(epifýza)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 smtClean="0"/>
              <a:t>nachádza sa vzadu na </a:t>
            </a:r>
            <a:r>
              <a:rPr lang="sk-SK" sz="2800" dirty="0" err="1" smtClean="0"/>
              <a:t>medzimozgu</a:t>
            </a:r>
            <a:r>
              <a:rPr lang="sk-SK" sz="2800" dirty="0" smtClean="0"/>
              <a:t> </a:t>
            </a:r>
          </a:p>
          <a:p>
            <a:pPr algn="just"/>
            <a:r>
              <a:rPr lang="sk-SK" sz="2800" dirty="0" smtClean="0"/>
              <a:t>vytvára sa v ňom hormón </a:t>
            </a:r>
            <a:r>
              <a:rPr lang="sk-SK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melantonín</a:t>
            </a:r>
            <a:r>
              <a:rPr lang="sk-SK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sk-SK" sz="2800" dirty="0" smtClean="0"/>
              <a:t>ktorý pôsobí na sekréciu pohlavných hormónov </a:t>
            </a:r>
          </a:p>
          <a:p>
            <a:pPr algn="just"/>
            <a:r>
              <a:rPr lang="sk-SK" sz="2800" dirty="0" err="1" smtClean="0"/>
              <a:t>melantonín</a:t>
            </a:r>
            <a:r>
              <a:rPr lang="sk-SK" sz="2800" dirty="0" smtClean="0"/>
              <a:t>  ovplyvňuje aj režim spánku a bdenia</a:t>
            </a:r>
            <a:endParaRPr lang="sk-SK" sz="2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335</TotalTime>
  <Words>893</Words>
  <Application>Microsoft Office PowerPoint</Application>
  <PresentationFormat>Prezentácia na obrazovke (4:3)</PresentationFormat>
  <Paragraphs>132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7" baseType="lpstr">
      <vt:lpstr>Century Gothic</vt:lpstr>
      <vt:lpstr>Verdana</vt:lpstr>
      <vt:lpstr>Wingdings</vt:lpstr>
      <vt:lpstr>Wingdings 2</vt:lpstr>
      <vt:lpstr>Nadšenie</vt:lpstr>
      <vt:lpstr>Hormonálna sústava, prehľad žliaz s vnútorným vylučovaním  </vt:lpstr>
      <vt:lpstr>Čo sú to hormóny?</vt:lpstr>
      <vt:lpstr>Žľazy s vnútorným vylučovaním sú:</vt:lpstr>
      <vt:lpstr>Podmozgová žľaza (hypofýza)</vt:lpstr>
      <vt:lpstr>Predný lalok (adenohypofýza)</vt:lpstr>
      <vt:lpstr>Prezentácia programu PowerPoint</vt:lpstr>
      <vt:lpstr>Prezentácia programu PowerPoint</vt:lpstr>
      <vt:lpstr>Zadný lalok hypofýzy - neurohypofýza </vt:lpstr>
      <vt:lpstr>Šuškovité teliesko(epifýza)</vt:lpstr>
      <vt:lpstr>Štítna žľaza(glandula thyroidea)</vt:lpstr>
      <vt:lpstr>Prezentácia programu PowerPoint</vt:lpstr>
      <vt:lpstr>Prištítne telieska(glandulae parathyroideae)</vt:lpstr>
      <vt:lpstr>Nadoblička( glandula suprarenalis)</vt:lpstr>
      <vt:lpstr>Hormóny kôry nadobličky</vt:lpstr>
      <vt:lpstr>Hormóny drene nadobličky</vt:lpstr>
      <vt:lpstr>Podžalúdková žľaza (pankreas) </vt:lpstr>
      <vt:lpstr>Pohlavné žľazy</vt:lpstr>
      <vt:lpstr>Mužské pohlavné hormóny</vt:lpstr>
      <vt:lpstr>Ženské pohlavné hormóny</vt:lpstr>
      <vt:lpstr>Tkanivové hormóny </vt:lpstr>
      <vt:lpstr>Zopakujme si:</vt:lpstr>
      <vt:lpstr>Zdroje: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Hormonálna sústava</dc:title>
  <dc:creator>Matej</dc:creator>
  <cp:lastModifiedBy>student</cp:lastModifiedBy>
  <cp:revision>42</cp:revision>
  <dcterms:created xsi:type="dcterms:W3CDTF">2015-01-14T16:20:41Z</dcterms:created>
  <dcterms:modified xsi:type="dcterms:W3CDTF">2022-01-21T09:49:19Z</dcterms:modified>
</cp:coreProperties>
</file>