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7B3F-6EC4-421A-B84D-B6DD0CEB9811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502FF39F-152D-4B9F-876A-A65155DC571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7B3F-6EC4-421A-B84D-B6DD0CEB9811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39F-152D-4B9F-876A-A65155DC571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7B3F-6EC4-421A-B84D-B6DD0CEB9811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39F-152D-4B9F-876A-A65155DC571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7B3F-6EC4-421A-B84D-B6DD0CEB9811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502FF39F-152D-4B9F-876A-A65155DC571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7B3F-6EC4-421A-B84D-B6DD0CEB9811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39F-152D-4B9F-876A-A65155DC5711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7B3F-6EC4-421A-B84D-B6DD0CEB9811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39F-152D-4B9F-876A-A65155DC571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7B3F-6EC4-421A-B84D-B6DD0CEB9811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502FF39F-152D-4B9F-876A-A65155DC571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7B3F-6EC4-421A-B84D-B6DD0CEB9811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39F-152D-4B9F-876A-A65155DC571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7B3F-6EC4-421A-B84D-B6DD0CEB9811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39F-152D-4B9F-876A-A65155DC571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7B3F-6EC4-421A-B84D-B6DD0CEB9811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39F-152D-4B9F-876A-A65155DC571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7B3F-6EC4-421A-B84D-B6DD0CEB9811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39F-152D-4B9F-876A-A65155DC5711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DA87B3F-6EC4-421A-B84D-B6DD0CEB9811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02FF39F-152D-4B9F-876A-A65155DC5711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E1BEB12-92AF-4445-98AD-4C7756E7C9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0522C2C-7B5C-48A7-A969-03941E5D2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769479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6EE29F2-D77F-4BD0-A20B-334D316A1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09805" y="2099704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xmlns="" id="{22D09ED2-868F-42C6-866E-F92E0CEF3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520172">
            <a:off x="1613168" y="1492576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3FB800-7667-47B0-A57F-FC417435A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1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sk-SK" dirty="0"/>
              <a:t>Slovenské hrady a zámky </a:t>
            </a:r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2760B8B1-A206-43D1-82AF-3268C5219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1" y="4782328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sk-SK" dirty="0"/>
              <a:t>Klára </a:t>
            </a:r>
            <a:r>
              <a:rPr lang="sk-SK" dirty="0" err="1"/>
              <a:t>Džuganová</a:t>
            </a:r>
            <a:r>
              <a:rPr lang="sk-SK" dirty="0"/>
              <a:t>  15.4  Veľký Folkmar 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618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77A147A-9ED8-46B4-8660-1B3C2AA88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BF35292-4D85-408B-A1F0-88CB593E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51" y="548640"/>
            <a:ext cx="3600860" cy="5431536"/>
          </a:xfrm>
        </p:spPr>
        <p:txBody>
          <a:bodyPr>
            <a:normAutofit/>
          </a:bodyPr>
          <a:lstStyle/>
          <a:p>
            <a:r>
              <a:rPr lang="sk-SK" sz="5400"/>
              <a:t>OBSAH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C02E3D5-8FC5-484F-B360-A2F3FF88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23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sk-SK" sz="2200" dirty="0">
                <a:hlinkClick r:id="" action="ppaction://noaction"/>
              </a:rPr>
              <a:t>Spišský hrad</a:t>
            </a:r>
            <a:endParaRPr lang="sk-SK" sz="2200" dirty="0"/>
          </a:p>
          <a:p>
            <a:r>
              <a:rPr lang="sk-SK" sz="2200" dirty="0" err="1"/>
              <a:t>Trenčanský</a:t>
            </a:r>
            <a:r>
              <a:rPr lang="sk-SK" sz="2200" dirty="0"/>
              <a:t> hrad </a:t>
            </a:r>
          </a:p>
          <a:p>
            <a:r>
              <a:rPr lang="sk-SK" sz="2200" dirty="0"/>
              <a:t>Bratislavský hrad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xmlns="" id="{5D6C15A0-C087-4593-8414-2B4EC1CD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6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2812EF8-F19B-44F5-93A0-27FD5F6D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5" y="1153580"/>
            <a:ext cx="3200400" cy="4461163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Spišský hrad</a:t>
            </a: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xmlns="" id="{198715B4-1A5B-40EA-A9CE-4BE033F8C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472" y="666427"/>
            <a:ext cx="6940637" cy="5254822"/>
          </a:xfrm>
        </p:spPr>
        <p:txBody>
          <a:bodyPr anchor="ctr">
            <a:normAutofit fontScale="92500" lnSpcReduction="10000"/>
          </a:bodyPr>
          <a:lstStyle/>
          <a:p>
            <a:r>
              <a:rPr lang="sk-SK" sz="2000" dirty="0"/>
              <a:t>Hrad je dnes v stave rekonštruovaných a zakonzervovaných zrúcanín. Úmyslom konzervátorov bolo hradný areál sprístupniť verejnosti. Na základe dlhoročného archeologického a architektonického výskumu a jeho výsledkov sa postupne stavebne a expozične sprístupnili jednotlivé priestory Spišského hradu.</a:t>
            </a:r>
          </a:p>
          <a:p>
            <a:r>
              <a:rPr lang="sk-SK" sz="2000" dirty="0"/>
              <a:t>Hlavná časť zachovaných budov sa nachádza na hornom hrade, kde zaujme predovšetkým renesančná arkádová chodba pochádzajúca z prelomu 16. a 17. storočia. Mala funkciu spojovacieho článku medzi západnými gotickými palácmi, obrannými časťami a kaplnkou. Dnes slúži ako expozičná miestnosť s výstavou obranných zbraní a archeologických nálezov.</a:t>
            </a:r>
          </a:p>
          <a:p>
            <a:r>
              <a:rPr lang="sk-SK" sz="2000" dirty="0"/>
              <a:t>Spišský hrad tvorí neoddeliteľnú a trvalú súčasť kultúrneho dedičstva Slovenska. Svojím významom ďaleko presiahol hranice regiónu i celej krajiny. Stal sa vyhľadávaným turistickým objektom, o čom svedčí každoročne sa zvyšujúci počet jeho návštevníkov.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8" y="245548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xmlns="" id="{45B207F6-E5F7-4433-96B2-809EEB8C3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91" r="-3" b="-3"/>
          <a:stretch/>
        </p:blipFill>
        <p:spPr>
          <a:xfrm>
            <a:off x="5162057" y="3272596"/>
            <a:ext cx="6105383" cy="3585411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456EF7E9-A7DB-4534-A366-393ADCF94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53" r="-1" b="-1"/>
          <a:stretch/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3EDB3DA-AEF0-428A-A317-C42827E6C8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58303" y="0"/>
            <a:ext cx="3809132" cy="311698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xmlns="" id="{4A06AD8B-0227-4FF6-AEB4-C66C5A5398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4069422"/>
            <a:ext cx="5001187" cy="2788578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DFACEB2-7564-4FB9-B739-C2CE339BA3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rgbClr val="425B2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cípa hviezda 2"/>
          <p:cNvSpPr/>
          <p:nvPr/>
        </p:nvSpPr>
        <p:spPr>
          <a:xfrm>
            <a:off x="1573078" y="5835112"/>
            <a:ext cx="844658" cy="7671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81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00E1A9B-1459-4A22-879B-436FC70C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5" y="1153580"/>
            <a:ext cx="3200400" cy="4461163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Trenčiansky hrad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2197F5F-2829-4A14-89D1-FF17D98E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787" y="756238"/>
            <a:ext cx="6641024" cy="5218359"/>
          </a:xfrm>
        </p:spPr>
        <p:txBody>
          <a:bodyPr anchor="ctr">
            <a:normAutofit fontScale="92500" lnSpcReduction="10000"/>
          </a:bodyPr>
          <a:lstStyle/>
          <a:p>
            <a:r>
              <a:rPr lang="sk-SK" sz="1800" dirty="0"/>
              <a:t>Niektoré staré názvy :</a:t>
            </a:r>
          </a:p>
          <a:p>
            <a:r>
              <a:rPr lang="es-ES" sz="1800" dirty="0"/>
              <a:t>1193 LAUGARICIO de </a:t>
            </a:r>
            <a:r>
              <a:rPr lang="es-ES" sz="1800" dirty="0" err="1"/>
              <a:t>Trenchin</a:t>
            </a:r>
            <a:endParaRPr lang="es-ES" sz="1800" dirty="0"/>
          </a:p>
          <a:p>
            <a:r>
              <a:rPr lang="es-ES" sz="1800" dirty="0"/>
              <a:t>1208 </a:t>
            </a:r>
            <a:r>
              <a:rPr lang="es-ES" sz="1800" dirty="0" err="1"/>
              <a:t>Trincinensis</a:t>
            </a:r>
            <a:endParaRPr lang="es-ES" sz="1800" dirty="0"/>
          </a:p>
          <a:p>
            <a:r>
              <a:rPr lang="es-ES" sz="1800" dirty="0"/>
              <a:t>1229 </a:t>
            </a:r>
            <a:r>
              <a:rPr lang="es-ES" sz="1800" dirty="0" err="1"/>
              <a:t>Trinchiniensis</a:t>
            </a:r>
            <a:endParaRPr lang="es-ES" sz="1800" dirty="0"/>
          </a:p>
          <a:p>
            <a:r>
              <a:rPr lang="es-ES" sz="1800" dirty="0"/>
              <a:t>1232 </a:t>
            </a:r>
            <a:r>
              <a:rPr lang="es-ES" sz="1800" dirty="0" err="1"/>
              <a:t>Trency</a:t>
            </a:r>
            <a:endParaRPr lang="sk-SK" sz="1800" dirty="0"/>
          </a:p>
          <a:p>
            <a:r>
              <a:rPr lang="sk-SK" sz="1800" dirty="0"/>
              <a:t>Trenčiansky hrad vznikol pravdepodobne na mieste hradiska. Prvou preukázateľnou stavbou na návrší bola veľkomoravská </a:t>
            </a:r>
            <a:r>
              <a:rPr lang="sk-SK" sz="1800" dirty="0" err="1"/>
              <a:t>štvorapsidová</a:t>
            </a:r>
            <a:r>
              <a:rPr lang="sk-SK" sz="1800" dirty="0"/>
              <a:t> rotunda z 9. storočia a neskôr kamenná obytná veža, keď hrad slúžil na ochranu Uhorského kráľovstva a západného pohraničia. Koncom 13. storočia sa dostal do majetku palatína Matúša Čaka, významného oligarchu, ktorý ovládal veľké územia a stal sa legendárnym „pánom Váhu a Tatier“. </a:t>
            </a:r>
          </a:p>
          <a:p>
            <a:r>
              <a:rPr lang="sk-SK" sz="1800" dirty="0"/>
              <a:t>Areál Trenčianskeho hradu pozostáva z charakteristického súboru hradných palácov s dominujúcou Matúšovou vežou, ku ktorej priliehajú reprezentačné gotické paláce – Matúšov, Ľudovítov, Barborin, a kaplnka. Na nádvorí sa zachovali základy </a:t>
            </a:r>
            <a:r>
              <a:rPr lang="sk-SK" sz="1800" dirty="0" err="1"/>
              <a:t>predrománskeho</a:t>
            </a:r>
            <a:r>
              <a:rPr lang="sk-SK" sz="1800" dirty="0"/>
              <a:t> karnera a pozostatky kruhovej rotundy, ktorá zanikla pravdepodobne začiatkom 15. storočia.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8" y="245548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xmlns="" id="{BFAA1EBE-AE7C-45E5-A0DE-82A3623C8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6" r="-2" b="444"/>
          <a:stretch/>
        </p:blipFill>
        <p:spPr>
          <a:xfrm>
            <a:off x="5162057" y="3272596"/>
            <a:ext cx="6105383" cy="3585411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xmlns="" id="{B7D168FD-95E9-487E-BF6D-D99216441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3" r="14906" b="-1"/>
          <a:stretch/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EDB3DA-AEF0-428A-A317-C42827E6C8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58303" y="0"/>
            <a:ext cx="3809132" cy="311698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A06AD8B-0227-4FF6-AEB4-C66C5A5398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4069422"/>
            <a:ext cx="5001187" cy="2788578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DFACEB2-7564-4FB9-B739-C2CE339BA3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rgbClr val="8257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cípa hviezda 3">
            <a:hlinkClick r:id="rId4" action="ppaction://hlinksldjump"/>
          </p:cNvPr>
          <p:cNvSpPr/>
          <p:nvPr/>
        </p:nvSpPr>
        <p:spPr>
          <a:xfrm>
            <a:off x="2409986" y="5463711"/>
            <a:ext cx="1084881" cy="7826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04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81C8117-EC00-4F12-8B5B-0938B841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5" y="1153580"/>
            <a:ext cx="3200400" cy="4461163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Bratislavsky hrad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BF9055D-23CE-48CF-92FD-C1626D537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502" y="803856"/>
            <a:ext cx="6418068" cy="5162992"/>
          </a:xfrm>
        </p:spPr>
        <p:txBody>
          <a:bodyPr anchor="ctr">
            <a:normAutofit/>
          </a:bodyPr>
          <a:lstStyle/>
          <a:p>
            <a:r>
              <a:rPr lang="sk-SK" sz="1500" dirty="0"/>
              <a:t>Dátum 28. máj 1811 zostane nielen v letopisoch Bratislavy, ale aj celého Uhorska smutný a nezabudnuteľný. V tomto nádhernom kráľovskom zámku, ktorý patril k pýche mesta a celej krajiny, vypukol 28. mája tesne pred svitaním z nevyspytateľných príčin na viacerých miestach oheň, ktorý čoskoro zachvátil strechu až tak, že táto kolosálna budova bola naraz celá v plameňoch.[13]</a:t>
            </a:r>
          </a:p>
          <a:p>
            <a:r>
              <a:rPr lang="sk-SK" sz="1500" dirty="0"/>
              <a:t>Obnova hradu</a:t>
            </a:r>
          </a:p>
          <a:p>
            <a:r>
              <a:rPr lang="sk-SK" sz="1500" dirty="0"/>
              <a:t>Už v 19. storočí sa objavovali snahy o záchranu hradnej ruiny, väčšinou však ojedinelé. Okrem samotnej rekonštrukcie sa ozývali hlasy s otázkou o jeho ďalšom využití. Po návrhu využitia hradného paláca pre župný archív či pre fakulty Univerzity Komenského, v rokoch 1936 – 1937 sa objavili návrhy hrad zbúrať a na jeho mieste postaviť budovu Krajinskej politickej správy Slovenska. Všetky tieto aktivity zmaril rozpad republiky v roku 1939.</a:t>
            </a:r>
          </a:p>
          <a:p>
            <a:r>
              <a:rPr lang="sk-SK" sz="1500" dirty="0"/>
              <a:t>Súčasnosť hradu</a:t>
            </a:r>
          </a:p>
          <a:p>
            <a:r>
              <a:rPr lang="sk-SK" sz="1500" dirty="0"/>
              <a:t>Dnešné využitie Bratislavského hradu dôstojne nadväzuje na jeho historický odkaz. Momentálne tu sídli Historické múzeum Slovenského národného múzea, ktoré v priestoroch Hradu pravidelne pripravuje výstavy. Okrem dočasných výstav tu sú i stále expozície – Klenotnica a Dejiny Slovenska[15] (Od praveku po stredovek). Časť priestorov je využívaná na reprezentačné a štátne účely.</a:t>
            </a:r>
          </a:p>
          <a:p>
            <a:endParaRPr lang="sk-SK" sz="15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8" y="245548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xmlns="" id="{8F0D8F3F-C494-4935-997F-CABCF8879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22" r="-3" b="-3"/>
          <a:stretch/>
        </p:blipFill>
        <p:spPr>
          <a:xfrm>
            <a:off x="5162057" y="3272596"/>
            <a:ext cx="6105383" cy="3585411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7C37E8D4-F13F-4AD2-9883-3520D84B6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9"/>
          <a:stretch/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3EDB3DA-AEF0-428A-A317-C42827E6C8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58303" y="0"/>
            <a:ext cx="3809132" cy="311698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DFACEB2-7564-4FB9-B739-C2CE339BA3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rgbClr val="414B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5-cípa hviezda 1">
            <a:hlinkClick r:id="rId4" action="ppaction://hlinksldjump"/>
          </p:cNvPr>
          <p:cNvSpPr/>
          <p:nvPr/>
        </p:nvSpPr>
        <p:spPr>
          <a:xfrm>
            <a:off x="1774556" y="5842861"/>
            <a:ext cx="790413" cy="6974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15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939</TotalTime>
  <Words>487</Words>
  <Application>Microsoft Office PowerPoint</Application>
  <PresentationFormat>Vlastná</PresentationFormat>
  <Paragraphs>24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Cestovanie</vt:lpstr>
      <vt:lpstr>Slovenské hrady a zámky </vt:lpstr>
      <vt:lpstr>OBSAH </vt:lpstr>
      <vt:lpstr>Spišský hrad</vt:lpstr>
      <vt:lpstr>Prezentácia programu PowerPoint</vt:lpstr>
      <vt:lpstr>Trenčiansky hrad </vt:lpstr>
      <vt:lpstr>Prezentácia programu PowerPoint</vt:lpstr>
      <vt:lpstr>Bratislavsky hrad 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Slovenské hrady a zámky</dc:title>
  <dc:creator>Klárka</dc:creator>
  <cp:lastModifiedBy>X</cp:lastModifiedBy>
  <cp:revision>23</cp:revision>
  <dcterms:created xsi:type="dcterms:W3CDTF">2021-04-15T09:21:58Z</dcterms:created>
  <dcterms:modified xsi:type="dcterms:W3CDTF">2021-04-22T21:08:56Z</dcterms:modified>
</cp:coreProperties>
</file>