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6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36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850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71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49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46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56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93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2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655-F88D-4598-B555-DCE3C2973907}" type="datetimeFigureOut">
              <a:rPr lang="sk-SK" smtClean="0"/>
              <a:pPr/>
              <a:t>03.06.2022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6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Vek rozumu – osvietenstvo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3428999"/>
            <a:ext cx="2095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-27384"/>
            <a:ext cx="6400801" cy="1152128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J.J. </a:t>
            </a:r>
            <a:r>
              <a:rPr lang="sk-SK" sz="3200" b="1" dirty="0" err="1" smtClean="0">
                <a:solidFill>
                  <a:srgbClr val="FF0000"/>
                </a:solidFill>
              </a:rPr>
              <a:t>Rousseau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036496" cy="5517232"/>
          </a:xfrm>
        </p:spPr>
        <p:txBody>
          <a:bodyPr/>
          <a:lstStyle/>
          <a:p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Zastával deistické stanovisko, bol proti materializmu, no jeho viera  bola  iná, uznával  akúsi Najvyššiu bytosť.</a:t>
            </a:r>
          </a:p>
          <a:p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  svojich  dielach poukázal na to, že  veda a pokrok neprispeli k čistote mravov. Tvrdil, že pokiaľ  žil človek v prvotnom stave bez  vedy a techniky viedol šťastný a spokojný život. Ako príčinu  všetkého zlého v modernej dobe považoval </a:t>
            </a:r>
            <a:r>
              <a:rPr lang="sk-SK" dirty="0" smtClean="0">
                <a:solidFill>
                  <a:srgbClr val="FF0000"/>
                </a:solidFill>
              </a:rPr>
              <a:t>súkromné vlastníctvo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Keď  človek prvýkrát povedal : toto je moje, tak sa  začala závisť, nerovnosť a boj. Hlásal  návrat k prírode. </a:t>
            </a:r>
          </a:p>
          <a:p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Jeho najznámejšie  dielo je </a:t>
            </a:r>
            <a:r>
              <a:rPr lang="sk-SK" b="1" dirty="0" smtClean="0">
                <a:solidFill>
                  <a:srgbClr val="FF0000"/>
                </a:solidFill>
              </a:rPr>
              <a:t>Spoločenská zmluva</a:t>
            </a:r>
            <a:r>
              <a:rPr lang="sk-SK" dirty="0" smtClean="0">
                <a:solidFill>
                  <a:srgbClr val="FF0000"/>
                </a:solidFill>
              </a:rPr>
              <a:t>. 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Toto dielo podnietilo Francúzsku  revolúciu. Spoločenská  zmluva je  vlastne zmluva medzi občanmi a panovníkom.  Občania sa  dobrovoľne  stávajú súčasťou celku – štátu. Panovník, štát im má garantovať  slobodu a šťastie.  Ak panovník poruší svoj sľub a nebude  slúžiť  občanom, občania majú právo porušiť  spoločenskú zmluvu a  zvrhnúť panovníka. Vôľa panovníka nemá výsostné postavenie, ako  tomu   bolo do Francúzskej  revolúcie. Doslova hovorí o práve ľudu na revolúciu. </a:t>
            </a:r>
            <a:endParaRPr lang="sk-S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Osvietenský absolutizmus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814769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Niektorí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európski panovníci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nadchli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myšlienkami osvietenstva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ruská cárovná Katarína II., pruský kráľ Fridrich II.,  uhorský a český kráľ Jozef II.) snažili sa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rozumne vládnuť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reformami zlepšovať pomery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vo svojich krajinách =&gt;takejto forme vlády sa  hovorí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osvietenský absolutizmus</a:t>
            </a:r>
            <a:endParaRPr lang="sk-SK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AutoShape 2" descr="Výsledok vyhľadávania obrázkov pre dopyt katarina 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9700" name="Picture 4" descr="Výsledok vyhľadávania obrázkov pre dopyt katarina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0" y="0"/>
            <a:ext cx="1310400" cy="180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15008" y="1428736"/>
            <a:ext cx="21098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Katarína II. Veľká</a:t>
            </a:r>
            <a:endParaRPr lang="sk-SK" b="1" dirty="0"/>
          </a:p>
        </p:txBody>
      </p:sp>
      <p:pic>
        <p:nvPicPr>
          <p:cNvPr id="29702" name="Picture 6" descr="Výsledok vyhľadávania obrázkov pre dopyt jozef I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872" y="5143512"/>
            <a:ext cx="1291128" cy="171448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5500694" y="6488668"/>
            <a:ext cx="23775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Jozef II. Habsburský</a:t>
            </a:r>
            <a:endParaRPr lang="sk-SK" b="1" dirty="0"/>
          </a:p>
        </p:txBody>
      </p:sp>
      <p:pic>
        <p:nvPicPr>
          <p:cNvPr id="29704" name="Picture 8" descr="Výsledok vyhľadávania obrázkov pre dopyt fridrich 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86388"/>
            <a:ext cx="1214414" cy="157161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1214414" y="5286388"/>
            <a:ext cx="12490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Fridrich II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Vek rozumu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85992"/>
            <a:ext cx="8248430" cy="4455376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18. storočie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nazývalo aj „veľkým“ alebo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osvietenským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doba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pokroku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„osvieti“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celé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ľudstvo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vybuduje sa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šťastná spoločnosť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Osvietenstvo podnietilo a odštartovalo veľké spoločenské zmeny –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Francúzsku revolúciu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Zvrhlo myšlienku, panovník je všetko a ľud nič. Osvietenstvo začalo modernú dobu, prednosť má poznanie, veda a snaha  meniť  svet. Osvietenstvo  vlastne  trvá stále.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811" y="0"/>
            <a:ext cx="1685189" cy="190499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857884" y="0"/>
            <a:ext cx="162576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F. M. </a:t>
            </a:r>
            <a:r>
              <a:rPr lang="sk-SK" dirty="0" err="1" smtClean="0"/>
              <a:t>Voltaire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3568" y="1052736"/>
            <a:ext cx="640871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OSVIETENSTVO: </a:t>
            </a:r>
            <a:r>
              <a:rPr lang="sk-SK" b="1" dirty="0" smtClean="0"/>
              <a:t>vzniklo ako myšlienkové hnutie</a:t>
            </a:r>
            <a:r>
              <a:rPr lang="sk-SK" dirty="0" smtClean="0"/>
              <a:t>, </a:t>
            </a:r>
          </a:p>
          <a:p>
            <a:pPr algn="ctr"/>
            <a:r>
              <a:rPr lang="sk-SK" dirty="0" smtClean="0"/>
              <a:t> ktoré si dalo za </a:t>
            </a:r>
            <a:r>
              <a:rPr lang="sk-SK" b="1" u="sng" dirty="0" smtClean="0"/>
              <a:t>cieľ</a:t>
            </a:r>
            <a:r>
              <a:rPr lang="sk-SK" b="1" dirty="0" smtClean="0"/>
              <a:t> vyviesť človeka </a:t>
            </a:r>
          </a:p>
          <a:p>
            <a:pPr algn="ctr"/>
            <a:r>
              <a:rPr lang="sk-SK" b="1" dirty="0" smtClean="0"/>
              <a:t>a ľudstvo z temnôt neznalosti a povier </a:t>
            </a:r>
          </a:p>
          <a:p>
            <a:pPr algn="ctr"/>
            <a:r>
              <a:rPr lang="sk-SK" b="1" dirty="0" smtClean="0"/>
              <a:t>a duchovne ich povzniesť,  osvietiť...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Koniec jednej epochy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pPr lvl="0"/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učenosť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nedokázala svojím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vysvetľovaním „Božej pravdy“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uspokojiť ľudské poznanie...</a:t>
            </a:r>
          </a:p>
          <a:p>
            <a:pPr lvl="0"/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záujem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čoraz viac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sústreďoval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prírodu,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pozemský svet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človeka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RENESANCIA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HUMANIZMUS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85786" y="1643050"/>
            <a:ext cx="5973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Európa – 18. stor</a:t>
            </a:r>
            <a:r>
              <a:rPr lang="sk-SK" dirty="0" smtClean="0"/>
              <a:t>. = veľký pokrok vo </a:t>
            </a:r>
            <a:r>
              <a:rPr lang="sk-SK" b="1" dirty="0" smtClean="0"/>
              <a:t>vede</a:t>
            </a:r>
            <a:r>
              <a:rPr lang="sk-SK" dirty="0" smtClean="0"/>
              <a:t> a </a:t>
            </a:r>
            <a:r>
              <a:rPr lang="sk-SK" b="1" dirty="0" smtClean="0"/>
              <a:t>technike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71604" y="1142984"/>
            <a:ext cx="43220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Vzdelanci: </a:t>
            </a:r>
            <a:r>
              <a:rPr lang="sk-SK" b="1" i="1" dirty="0" smtClean="0"/>
              <a:t>„skončil temný stredovek“</a:t>
            </a:r>
            <a:endParaRPr lang="sk-SK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7143768" y="1000108"/>
            <a:ext cx="163378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VEK ROZUMU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3"/>
            <a:endCxn id="6" idx="1"/>
          </p:cNvCxnSpPr>
          <p:nvPr/>
        </p:nvCxnSpPr>
        <p:spPr>
          <a:xfrm flipV="1">
            <a:off x="6758896" y="1184774"/>
            <a:ext cx="38487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3"/>
            <a:endCxn id="6" idx="1"/>
          </p:cNvCxnSpPr>
          <p:nvPr/>
        </p:nvCxnSpPr>
        <p:spPr>
          <a:xfrm flipV="1">
            <a:off x="5893621" y="1184774"/>
            <a:ext cx="1250147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Výsledok vyhľadávania obrázkov pre dopyt leonardo da vin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5" y="4714884"/>
            <a:ext cx="1800225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Racio</a:t>
            </a:r>
            <a:r>
              <a:rPr lang="sk-SK" dirty="0" smtClean="0"/>
              <a:t>, veda a vzdelanosť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Nazhromaždilo sa  obrovské množstvo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poznatkov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objavov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ktoré </a:t>
            </a:r>
            <a:r>
              <a:rPr lang="sk-SK" sz="2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otriasli stredovekým ponímaním sveta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zavládlo presvedčenie,  že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skôr </a:t>
            </a:r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rozumom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ako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</a:rPr>
              <a:t>vierou</a:t>
            </a:r>
            <a:r>
              <a:rPr lang="sk-SK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možno 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ysvetliť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mnohé tajomstvá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prírody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0100" y="5643578"/>
            <a:ext cx="51539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Treba šíriť </a:t>
            </a:r>
            <a:r>
              <a:rPr lang="sk-SK" b="1" dirty="0" smtClean="0"/>
              <a:t>vedecké poznávanie </a:t>
            </a:r>
            <a:r>
              <a:rPr lang="sk-SK" dirty="0" smtClean="0"/>
              <a:t>a </a:t>
            </a:r>
            <a:r>
              <a:rPr lang="sk-SK" b="1" dirty="0" smtClean="0"/>
              <a:t>vzdelanosť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000100" y="5286388"/>
            <a:ext cx="15359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OSVIETENCI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3140968"/>
            <a:ext cx="6400800" cy="254597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Hlavnými centrami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vedeckého života sa stali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mestá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286116" y="3929066"/>
            <a:ext cx="10070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Londýn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286116" y="4500570"/>
            <a:ext cx="4255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Paríž – centrum umenia, kultúry a módy</a:t>
            </a:r>
            <a:endParaRPr lang="sk-SK" b="1" dirty="0"/>
          </a:p>
        </p:txBody>
      </p:sp>
      <p:cxnSp>
        <p:nvCxnSpPr>
          <p:cNvPr id="7" name="Rovná spojovacia šípka 6"/>
          <p:cNvCxnSpPr>
            <a:endCxn id="4" idx="1"/>
          </p:cNvCxnSpPr>
          <p:nvPr/>
        </p:nvCxnSpPr>
        <p:spPr>
          <a:xfrm>
            <a:off x="2500298" y="4071942"/>
            <a:ext cx="785818" cy="4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500298" y="407194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71538" y="5072074"/>
            <a:ext cx="61350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Koncom </a:t>
            </a:r>
            <a:r>
              <a:rPr lang="sk-SK" b="1" dirty="0" smtClean="0"/>
              <a:t>17. </a:t>
            </a:r>
            <a:r>
              <a:rPr lang="sk-SK" b="1" dirty="0" err="1" smtClean="0"/>
              <a:t>stor</a:t>
            </a:r>
            <a:r>
              <a:rPr lang="sk-SK" b="1" dirty="0" smtClean="0"/>
              <a:t> </a:t>
            </a:r>
            <a:r>
              <a:rPr lang="sk-SK" dirty="0" smtClean="0"/>
              <a:t>sa začali rozvíjať </a:t>
            </a:r>
            <a:r>
              <a:rPr lang="sk-SK" u="sng" dirty="0" smtClean="0"/>
              <a:t>nové </a:t>
            </a:r>
            <a:r>
              <a:rPr lang="sk-SK" b="1" dirty="0" smtClean="0"/>
              <a:t>vedné odbory</a:t>
            </a:r>
            <a:endParaRPr lang="sk-SK" b="1" dirty="0"/>
          </a:p>
        </p:txBody>
      </p:sp>
      <p:pic>
        <p:nvPicPr>
          <p:cNvPr id="1026" name="Picture 2" descr="https://upload.wikimedia.org/wikipedia/commons/thumb/9/9e/Steam-powered_fire_engine.jpg/220px-Steam-powered_fire_eng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95500" cy="1571626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214546" y="357166"/>
            <a:ext cx="13276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Parný stroj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071670" y="0"/>
            <a:ext cx="15087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James</a:t>
            </a:r>
            <a:r>
              <a:rPr lang="sk-SK" b="1" dirty="0" smtClean="0"/>
              <a:t> Watt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2500298" y="714356"/>
            <a:ext cx="6976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1776</a:t>
            </a:r>
            <a:endParaRPr lang="sk-SK" dirty="0"/>
          </a:p>
        </p:txBody>
      </p:sp>
      <p:pic>
        <p:nvPicPr>
          <p:cNvPr id="1028" name="Picture 4" descr="Isaac New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4" y="0"/>
            <a:ext cx="1619246" cy="1857364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5715008" y="0"/>
            <a:ext cx="1787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Isaac</a:t>
            </a:r>
            <a:r>
              <a:rPr lang="sk-SK" b="1" dirty="0" smtClean="0"/>
              <a:t> Newton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214942" y="357166"/>
            <a:ext cx="23262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Gravitačný </a:t>
            </a:r>
            <a:r>
              <a:rPr lang="sk-SK" b="1" dirty="0" err="1" smtClean="0"/>
              <a:t>záakon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1000100" y="2143116"/>
            <a:ext cx="60965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Vedci vynašli: </a:t>
            </a:r>
            <a:r>
              <a:rPr lang="sk-SK" b="1" dirty="0" smtClean="0"/>
              <a:t>parný stroj</a:t>
            </a:r>
            <a:r>
              <a:rPr lang="sk-SK" dirty="0" smtClean="0"/>
              <a:t>, prvé </a:t>
            </a:r>
            <a:r>
              <a:rPr lang="sk-SK" b="1" dirty="0" smtClean="0"/>
              <a:t>vakcíny</a:t>
            </a:r>
            <a:r>
              <a:rPr lang="sk-SK" dirty="0" smtClean="0"/>
              <a:t>, </a:t>
            </a:r>
            <a:r>
              <a:rPr lang="sk-SK" b="1" dirty="0" smtClean="0"/>
              <a:t>objavili nové</a:t>
            </a:r>
          </a:p>
          <a:p>
            <a:r>
              <a:rPr lang="sk-SK" b="1" dirty="0" smtClean="0"/>
              <a:t>druhy živočíchov</a:t>
            </a:r>
            <a:r>
              <a:rPr lang="sk-SK" dirty="0" smtClean="0"/>
              <a:t>, začali spoznávať </a:t>
            </a:r>
            <a:r>
              <a:rPr lang="sk-SK" b="1" dirty="0" smtClean="0"/>
              <a:t>elektrinu</a:t>
            </a:r>
            <a:r>
              <a:rPr lang="sk-SK" dirty="0" smtClean="0"/>
              <a:t> a pod</a:t>
            </a:r>
            <a:endParaRPr lang="sk-SK" dirty="0"/>
          </a:p>
        </p:txBody>
      </p:sp>
      <p:sp>
        <p:nvSpPr>
          <p:cNvPr id="2" name="AutoShape 2" descr="Výsledok vyhľadávania obrázkov pre dopyt prvý mikrosk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Picture 4" descr="Výsledok vyhľadávania obrázkov pre dopyt prvý mikrosk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6000" y="5058000"/>
            <a:ext cx="1758000" cy="1800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428728" y="6211669"/>
            <a:ext cx="5979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Prvé mikroskopy </a:t>
            </a:r>
            <a:r>
              <a:rPr lang="sk-SK" dirty="0" smtClean="0"/>
              <a:t>položili základy nového vedeckého</a:t>
            </a:r>
          </a:p>
          <a:p>
            <a:r>
              <a:rPr lang="sk-SK" dirty="0" smtClean="0"/>
              <a:t>odboru - </a:t>
            </a:r>
            <a:r>
              <a:rPr lang="sk-SK" b="1" dirty="0" smtClean="0"/>
              <a:t>MIKROBIOLÓGIE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r"/>
            <a:r>
              <a:rPr lang="sk-SK" dirty="0" smtClean="0"/>
              <a:t>Encyklopedisti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85992"/>
            <a:ext cx="6400800" cy="3807304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vzniklo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myšlienkové hnutie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meštianstva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 Francúzsku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Filozofi a vedci vo Francúzsku sa rozhodli, že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všetko poznanie ľudstva zhrnú a vydajú knižne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vzniklo veľdielo =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ENCYKLOPÉDIA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alebo racionálny slovník vied remesiel a umení. Nachádzajú sa tam všetky  dovtedajšie objavy a vynálezy. 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250" y="0"/>
            <a:ext cx="1293750" cy="1714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143636" y="0"/>
            <a:ext cx="17219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J. J. </a:t>
            </a:r>
            <a:r>
              <a:rPr lang="sk-SK" b="1" dirty="0" err="1" smtClean="0"/>
              <a:t>Rousseau</a:t>
            </a:r>
            <a:endParaRPr lang="sk-SK" b="1" dirty="0"/>
          </a:p>
        </p:txBody>
      </p:sp>
      <p:pic>
        <p:nvPicPr>
          <p:cNvPr id="6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4869160"/>
            <a:ext cx="1357290" cy="173818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357290" y="6211669"/>
            <a:ext cx="54553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Vychádzala </a:t>
            </a:r>
            <a:r>
              <a:rPr lang="sk-SK" b="1" dirty="0" smtClean="0"/>
              <a:t>29 rokov</a:t>
            </a:r>
            <a:r>
              <a:rPr lang="sk-SK" dirty="0" smtClean="0"/>
              <a:t>, v</a:t>
            </a:r>
            <a:r>
              <a:rPr lang="sk-SK" b="1" dirty="0" smtClean="0"/>
              <a:t>yšlo 25 000 </a:t>
            </a:r>
            <a:r>
              <a:rPr lang="sk-SK" dirty="0" smtClean="0"/>
              <a:t>výtlačkov a </a:t>
            </a:r>
          </a:p>
          <a:p>
            <a:pPr algn="ctr"/>
            <a:r>
              <a:rPr lang="sk-SK" u="sng" dirty="0" smtClean="0"/>
              <a:t>zisk bol väčší ako z kolónií v Ázii</a:t>
            </a:r>
            <a:endParaRPr lang="sk-SK" u="sng" dirty="0"/>
          </a:p>
        </p:txBody>
      </p:sp>
      <p:pic>
        <p:nvPicPr>
          <p:cNvPr id="24580" name="Picture 4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442508" cy="171448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500166" y="0"/>
            <a:ext cx="13099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D. </a:t>
            </a:r>
            <a:r>
              <a:rPr lang="sk-SK" b="1" dirty="0" err="1" smtClean="0"/>
              <a:t>Diderot</a:t>
            </a:r>
            <a:endParaRPr lang="sk-SK" b="1" dirty="0"/>
          </a:p>
        </p:txBody>
      </p:sp>
      <p:pic>
        <p:nvPicPr>
          <p:cNvPr id="10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2143116"/>
            <a:ext cx="1214414" cy="1571636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6286512" y="2143116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Deizmus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052736"/>
            <a:ext cx="6400800" cy="4348457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uznávali </a:t>
            </a:r>
            <a:r>
              <a:rPr lang="sk-SK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vedecký pokrok, verili, že ten nájde </a:t>
            </a:r>
            <a:r>
              <a:rPr lang="sk-SK" sz="2600" u="sng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odpovede na všetky otázky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...vieru však úplne nezavrhli...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Katolícke náboženstvo delíme na deizmus a teizmus.</a:t>
            </a:r>
          </a:p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Teizmus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  viera, že  boh stvoril svet a ďalej do neho  zasahuje, robí zázraky</a:t>
            </a:r>
          </a:p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Deisti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veria, že  Boh stvoril svet, ale  ďalej do neho nezasahuje, nerobí zázraky a zjavenia.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Osvietenci verili v Deizmus.</a:t>
            </a:r>
            <a:endParaRPr lang="sk-SK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286364"/>
            <a:ext cx="1500166" cy="15716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5286388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285852" y="5934670"/>
            <a:ext cx="63498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Najvýznamnejší osvietenský filozof </a:t>
            </a:r>
            <a:r>
              <a:rPr lang="sk-SK" dirty="0" smtClean="0"/>
              <a:t>bol presvedčený, že</a:t>
            </a:r>
          </a:p>
          <a:p>
            <a:r>
              <a:rPr lang="sk-SK" b="1" dirty="0" smtClean="0"/>
              <a:t>spoločnosť speje k pokroku </a:t>
            </a:r>
            <a:r>
              <a:rPr lang="sk-SK" dirty="0" smtClean="0"/>
              <a:t>=&gt; všetko čo sa odohralo</a:t>
            </a:r>
          </a:p>
          <a:p>
            <a:r>
              <a:rPr lang="sk-SK" dirty="0" smtClean="0"/>
              <a:t>v minulosti = horšie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929586" y="4929198"/>
            <a:ext cx="942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Deista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94357" y="0"/>
            <a:ext cx="454964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u="sng" dirty="0" smtClean="0"/>
              <a:t>Svet sa má riadiť </a:t>
            </a:r>
            <a:r>
              <a:rPr lang="sk-SK" b="1" dirty="0" smtClean="0"/>
              <a:t>vedou</a:t>
            </a:r>
            <a:r>
              <a:rPr lang="sk-SK" dirty="0" smtClean="0"/>
              <a:t>, nie svojvôľou </a:t>
            </a:r>
          </a:p>
          <a:p>
            <a:pPr algn="ctr"/>
            <a:r>
              <a:rPr lang="sk-SK" dirty="0" smtClean="0"/>
              <a:t>jedného človeka 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ho riadiť </a:t>
            </a:r>
            <a:r>
              <a:rPr lang="sk-SK" dirty="0" smtClean="0"/>
              <a:t>ani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cirkev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Rovná spojovacia šípka 9"/>
          <p:cNvCxnSpPr>
            <a:endCxn id="8" idx="2"/>
          </p:cNvCxnSpPr>
          <p:nvPr/>
        </p:nvCxnSpPr>
        <p:spPr>
          <a:xfrm rot="16200000" flipV="1">
            <a:off x="4932102" y="2860407"/>
            <a:ext cx="4363058" cy="488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FF0000"/>
                </a:solidFill>
              </a:rPr>
              <a:t>Montesiquieu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7840960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Patril medzi prvých filozofov osvietenstva. Bol právnik a historik. Navštívil  mnoho miest medzi nimi i Bratislavu a banské mestá. Napísal 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Perzské listy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– dôraz na občiansku a náboženskú toleranciu.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 duchu  zákonov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  jeho najznámejšie dielo. Za  najlepšiu formu vlády považuje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konštitučnú</a:t>
            </a:r>
            <a:r>
              <a:rPr lang="sk-SK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monarchiu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 Taktiež rozpracoval teóriu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deľbu moci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ktorú už načrtol J.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Locke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 to, že moc sa  delí na 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výkonnú, zákonodarnú a federatívnu (súdnu).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 moc má vláda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Zákonodarnú má parlament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Súdnu - súdy </a:t>
            </a:r>
          </a:p>
        </p:txBody>
      </p:sp>
      <p:pic>
        <p:nvPicPr>
          <p:cNvPr id="25602" name="Picture 2" descr="Výsledok vyhľadávania obrázkov pre dopyt Ch. L. Montesqui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891" y="0"/>
            <a:ext cx="1489109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2008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F.M. </a:t>
            </a:r>
            <a:r>
              <a:rPr lang="sk-SK" b="1" dirty="0" err="1" smtClean="0">
                <a:solidFill>
                  <a:srgbClr val="FF0000"/>
                </a:solidFill>
              </a:rPr>
              <a:t>Voltaire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5517232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Jeden z najvýznamnejších francúzskych filozofov a spisovateľov. Napísal dielo </a:t>
            </a:r>
            <a:r>
              <a:rPr lang="sk-SK" b="1" dirty="0" smtClean="0">
                <a:solidFill>
                  <a:srgbClr val="0070C0"/>
                </a:solidFill>
              </a:rPr>
              <a:t>Filozofické listy 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kde  navrhuje: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Osvojiť  si  </a:t>
            </a:r>
            <a:r>
              <a:rPr lang="sk-SK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Lockov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empirizmus -  naše  zmysli sú dôležitejšie ako  rozum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 vede sa orientovať na  </a:t>
            </a:r>
            <a:r>
              <a:rPr lang="sk-SK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newtonovú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sk-SK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mechanistickú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fyziku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Uznať deizmus, ako náboženstvo čo odmieta zázraky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Riadiť sa toleranciou ako forma dobrého spolužitia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Optimálna  forma  vlády je parlamentarizmus</a:t>
            </a:r>
            <a:endParaRPr lang="sk-SK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k-S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Voltaire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považoval za najlepšiu formu vlády  republiku. V spoločnosti presadzoval  rovnosť, no nie majetkovú, ale  rovnosť ľudí pred zákonom. </a:t>
            </a:r>
            <a:endParaRPr lang="sk-S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k-S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Voltaire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presadzoval toleranciu a znášanlivosť: </a:t>
            </a:r>
            <a:r>
              <a:rPr lang="sk-SK" dirty="0" smtClean="0"/>
              <a:t>„ </a:t>
            </a:r>
            <a:r>
              <a:rPr lang="sk-SK" dirty="0" smtClean="0">
                <a:solidFill>
                  <a:srgbClr val="FF0000"/>
                </a:solidFill>
              </a:rPr>
              <a:t>Nesúhlasím s  tebou, ale  urobím všetko pre to, aby si mal právo povedať svoj názor</a:t>
            </a:r>
            <a:r>
              <a:rPr lang="sk-SK" dirty="0" smtClean="0"/>
              <a:t>.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 Svojim delom zásadne ovplyvnil Francúzsku revolúciu. </a:t>
            </a:r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2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893</Words>
  <Application>Microsoft Office PowerPoint</Application>
  <PresentationFormat>Prezentácia na obrazovke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Motív Office</vt:lpstr>
      <vt:lpstr>Vek rozumu – osvietenstvo </vt:lpstr>
      <vt:lpstr>Vek rozumu</vt:lpstr>
      <vt:lpstr>Koniec jednej epochy</vt:lpstr>
      <vt:lpstr>Racio, veda a vzdelanosť</vt:lpstr>
      <vt:lpstr>Prezentácia programu PowerPoint</vt:lpstr>
      <vt:lpstr>Encyklopedisti</vt:lpstr>
      <vt:lpstr>Deizmus</vt:lpstr>
      <vt:lpstr>Montesiquieu</vt:lpstr>
      <vt:lpstr>F.M. Voltaire</vt:lpstr>
      <vt:lpstr>J.J. Rousseau</vt:lpstr>
      <vt:lpstr>Osvietenský absolutizmus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 rozumu – osvietenstvo</dc:title>
  <dc:creator>Branislav Benčič</dc:creator>
  <cp:lastModifiedBy>student</cp:lastModifiedBy>
  <cp:revision>76</cp:revision>
  <dcterms:created xsi:type="dcterms:W3CDTF">2020-03-22T11:54:49Z</dcterms:created>
  <dcterms:modified xsi:type="dcterms:W3CDTF">2022-06-03T07:40:39Z</dcterms:modified>
</cp:coreProperties>
</file>