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CF6CC2EE-F26D-4AA0-9686-01297A1F8C0B}">
          <p14:sldIdLst>
            <p14:sldId id="256"/>
            <p14:sldId id="259"/>
            <p14:sldId id="260"/>
            <p14:sldId id="261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-N_iuEvi6H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EDe4MoIEqn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zdravie.pravda.sk/zdrava-vyziva/clanok/74736-vajicko-takmer-dokonala-potravina/" TargetMode="External"/><Relationship Id="rId2" Type="http://schemas.openxmlformats.org/officeDocument/2006/relationships/hyperlink" Target="http://kory.wbl.sk/clovek_a_jeho_zp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-N_iuEvi6HA" TargetMode="External"/><Relationship Id="rId4" Type="http://schemas.openxmlformats.org/officeDocument/2006/relationships/hyperlink" Target="http://www.milujemnatierky.sk/sk/rada-natierkopedie/ako-zistim-ze-je-vajicko-cerstv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835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Denaturácia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484784"/>
            <a:ext cx="8359450" cy="1967880"/>
          </a:xfrm>
          <a:solidFill>
            <a:srgbClr val="CCECFF"/>
          </a:solidFill>
        </p:spPr>
        <p:txBody>
          <a:bodyPr>
            <a:normAutofit fontScale="70000" lnSpcReduction="20000"/>
          </a:bodyPr>
          <a:lstStyle/>
          <a:p>
            <a:pPr algn="just"/>
            <a:r>
              <a:rPr lang="sk-SK" b="1" dirty="0"/>
              <a:t>n</a:t>
            </a:r>
            <a:r>
              <a:rPr lang="sk-SK" b="1" dirty="0" smtClean="0"/>
              <a:t>atívny stav </a:t>
            </a:r>
            <a:r>
              <a:rPr lang="sk-SK" dirty="0" smtClean="0"/>
              <a:t>bielkoviny – konkrétna priestorová štruktúra, pri ktorej vykonáva bielkovina biologickú funkciu – sekundárna a terciárna štruktúra</a:t>
            </a:r>
          </a:p>
          <a:p>
            <a:pPr algn="just"/>
            <a:r>
              <a:rPr lang="sk-SK" b="1" dirty="0" smtClean="0"/>
              <a:t>denaturácia </a:t>
            </a:r>
            <a:r>
              <a:rPr lang="sk-SK" dirty="0" smtClean="0"/>
              <a:t>- porušenie </a:t>
            </a:r>
            <a:r>
              <a:rPr lang="sk-SK" dirty="0"/>
              <a:t>pôvodnej štruktúry </a:t>
            </a:r>
            <a:r>
              <a:rPr lang="sk-SK" dirty="0" smtClean="0"/>
              <a:t>bielkovín – rozvinutie pôvodnej štruktúry </a:t>
            </a:r>
          </a:p>
          <a:p>
            <a:r>
              <a:rPr lang="sk-SK" dirty="0" smtClean="0"/>
              <a:t>Pozor: primárna štruktúra ostáva zachovaná !!!</a:t>
            </a:r>
            <a:endParaRPr lang="sk-SK" dirty="0"/>
          </a:p>
          <a:p>
            <a:pPr algn="just"/>
            <a:endParaRPr lang="sk-SK" dirty="0" smtClean="0"/>
          </a:p>
          <a:p>
            <a:pPr marL="0" indent="0" algn="just">
              <a:buNone/>
            </a:pPr>
            <a:endParaRPr lang="sk-SK" dirty="0" smtClean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518840" y="3573016"/>
            <a:ext cx="8359450" cy="2654424"/>
          </a:xfrm>
          <a:prstGeom prst="rect">
            <a:avLst/>
          </a:prstGeom>
          <a:solidFill>
            <a:srgbClr val="FFFFCC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sk-SK" dirty="0" smtClean="0"/>
              <a:t>môže byť spôsobená: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sk-SK" b="1" dirty="0" smtClean="0">
                <a:solidFill>
                  <a:srgbClr val="FF0000"/>
                </a:solidFill>
              </a:rPr>
              <a:t>fyzikálnymi faktormi</a:t>
            </a:r>
            <a:r>
              <a:rPr lang="sk-SK" b="1" dirty="0" smtClean="0"/>
              <a:t> </a:t>
            </a:r>
            <a:r>
              <a:rPr lang="sk-SK" dirty="0" smtClean="0"/>
              <a:t>(teplota, vysoký tlak, rôzne druhy žiarenia),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sk-SK" b="1" dirty="0" smtClean="0">
                <a:solidFill>
                  <a:srgbClr val="FF0000"/>
                </a:solidFill>
              </a:rPr>
              <a:t>chemickými faktormi </a:t>
            </a:r>
            <a:r>
              <a:rPr lang="sk-SK" dirty="0" smtClean="0"/>
              <a:t>(činidlami – K, Z, soli ťažkých kovov, zmena pH...)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sk-SK" b="1" dirty="0" smtClean="0">
                <a:solidFill>
                  <a:srgbClr val="FF0000"/>
                </a:solidFill>
              </a:rPr>
              <a:t>mechanicky</a:t>
            </a:r>
            <a:r>
              <a:rPr lang="sk-SK" b="1" dirty="0" smtClean="0"/>
              <a:t> </a:t>
            </a:r>
            <a:r>
              <a:rPr lang="sk-SK" dirty="0" smtClean="0"/>
              <a:t>– silným trepaním</a:t>
            </a:r>
          </a:p>
          <a:p>
            <a:pPr marL="457200" indent="-457200" algn="just">
              <a:buFont typeface="+mj-lt"/>
              <a:buAutoNum type="alphaLcParenR"/>
            </a:pP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636264" y="6227440"/>
            <a:ext cx="81877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hlinkClick r:id="rId2"/>
              </a:rPr>
              <a:t>http://www.youtube.com/watch?v=-</a:t>
            </a:r>
            <a:r>
              <a:rPr lang="sk-SK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hlinkClick r:id="rId2"/>
              </a:rPr>
              <a:t>N_iuEvi6HA</a:t>
            </a:r>
            <a:endParaRPr lang="sk-SK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sk-SK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504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435280" cy="630932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sk-SK" sz="2600" b="1" dirty="0" smtClean="0"/>
              <a:t>vratná = reverzibilná </a:t>
            </a:r>
            <a:r>
              <a:rPr lang="sk-SK" sz="2600" dirty="0" smtClean="0"/>
              <a:t>denaturácia</a:t>
            </a:r>
          </a:p>
          <a:p>
            <a:pPr marL="0" indent="0" algn="just">
              <a:buNone/>
            </a:pPr>
            <a:r>
              <a:rPr lang="sk-SK" sz="2600" dirty="0" smtClean="0"/>
              <a:t>  dochádza </a:t>
            </a:r>
            <a:r>
              <a:rPr lang="sk-SK" sz="2600" dirty="0"/>
              <a:t>k </a:t>
            </a:r>
            <a:r>
              <a:rPr lang="sk-SK" sz="2600" dirty="0" err="1"/>
              <a:t>renaturácii</a:t>
            </a:r>
            <a:r>
              <a:rPr lang="sk-SK" sz="2600" dirty="0"/>
              <a:t> – obnoveniu pôvodnej </a:t>
            </a:r>
            <a:r>
              <a:rPr lang="sk-SK" sz="2600" dirty="0" err="1" smtClean="0"/>
              <a:t>štrutúry</a:t>
            </a:r>
            <a:r>
              <a:rPr lang="sk-SK" sz="2600" dirty="0" smtClean="0"/>
              <a:t>  </a:t>
            </a:r>
          </a:p>
          <a:p>
            <a:pPr algn="just"/>
            <a:r>
              <a:rPr lang="sk-SK" sz="2600" b="1" dirty="0"/>
              <a:t>n</a:t>
            </a:r>
            <a:r>
              <a:rPr lang="sk-SK" sz="2600" b="1" dirty="0" smtClean="0"/>
              <a:t>evratná = ireverzibilná </a:t>
            </a:r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marL="0" indent="0" algn="just">
              <a:buNone/>
            </a:pPr>
            <a:r>
              <a:rPr lang="sk-SK" b="1" dirty="0" smtClean="0"/>
              <a:t>Praktický význam</a:t>
            </a:r>
            <a:r>
              <a:rPr lang="sk-SK" dirty="0" smtClean="0"/>
              <a:t>: denaturované bielkoviny sú </a:t>
            </a:r>
            <a:r>
              <a:rPr lang="sk-SK" dirty="0"/>
              <a:t>ľahšie stráviteľné </a:t>
            </a:r>
          </a:p>
          <a:p>
            <a:endParaRPr lang="sk-SK" dirty="0"/>
          </a:p>
        </p:txBody>
      </p:sp>
      <p:pic>
        <p:nvPicPr>
          <p:cNvPr id="5122" name="Picture 2" descr="http://ipravda.sk/res/2012/10/11/thumbs/vajicko-vajce-clan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45718"/>
            <a:ext cx="259597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 doprava 3"/>
          <p:cNvSpPr/>
          <p:nvPr/>
        </p:nvSpPr>
        <p:spPr>
          <a:xfrm>
            <a:off x="3945020" y="2492896"/>
            <a:ext cx="1368152" cy="7920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124" name="Picture 4" descr="Ako zistím, &amp;zcaron;e je vají&amp;ccaron;ko &amp;ccaron;erstvé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87001"/>
            <a:ext cx="194421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smakplus.sk/system/files/tovar_hovadzi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7277" r="12658" b="11038"/>
          <a:stretch/>
        </p:blipFill>
        <p:spPr bwMode="auto">
          <a:xfrm>
            <a:off x="809662" y="3910048"/>
            <a:ext cx="2541883" cy="230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Šípka doprava 7"/>
          <p:cNvSpPr/>
          <p:nvPr/>
        </p:nvSpPr>
        <p:spPr>
          <a:xfrm>
            <a:off x="3947878" y="4509120"/>
            <a:ext cx="1368152" cy="7920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128" name="Picture 8" descr="http://m3.aimg.sk/recepty/18758_480x360_7b015791e2a04f2c248a5d2814a4823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0" t="12641" r="8438" b="12931"/>
          <a:stretch/>
        </p:blipFill>
        <p:spPr bwMode="auto">
          <a:xfrm>
            <a:off x="5652120" y="3910048"/>
            <a:ext cx="2841668" cy="199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76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Dôkaz bielkovín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sk-SK" dirty="0" smtClean="0"/>
              <a:t>a) </a:t>
            </a:r>
            <a:r>
              <a:rPr lang="sk-SK" dirty="0" err="1" smtClean="0"/>
              <a:t>biuretova</a:t>
            </a:r>
            <a:r>
              <a:rPr lang="sk-SK" dirty="0" smtClean="0"/>
              <a:t> reakcia </a:t>
            </a:r>
            <a:r>
              <a:rPr lang="sk-SK" dirty="0"/>
              <a:t>– porovnávame reakciu </a:t>
            </a:r>
            <a:r>
              <a:rPr lang="sk-SK" dirty="0" err="1" smtClean="0"/>
              <a:t>Fehlingovho</a:t>
            </a:r>
            <a:r>
              <a:rPr lang="sk-SK" dirty="0" smtClean="0"/>
              <a:t> činidla </a:t>
            </a:r>
            <a:r>
              <a:rPr lang="sk-SK" dirty="0"/>
              <a:t>s bielkovinou a s </a:t>
            </a:r>
            <a:r>
              <a:rPr lang="sk-SK" dirty="0" smtClean="0"/>
              <a:t>močovinou </a:t>
            </a:r>
            <a:r>
              <a:rPr lang="sk-SK" dirty="0"/>
              <a:t>(tým dokážeme, že </a:t>
            </a:r>
          </a:p>
          <a:p>
            <a:pPr algn="just"/>
            <a:r>
              <a:rPr lang="sk-SK" dirty="0"/>
              <a:t>aj v bielkovinách sa nachádza </a:t>
            </a:r>
            <a:r>
              <a:rPr lang="sk-SK" dirty="0" err="1"/>
              <a:t>peptidová</a:t>
            </a:r>
            <a:r>
              <a:rPr lang="sk-SK" dirty="0"/>
              <a:t> väzba, </a:t>
            </a:r>
            <a:r>
              <a:rPr lang="sk-SK" dirty="0" smtClean="0"/>
              <a:t>ktorá </a:t>
            </a:r>
            <a:r>
              <a:rPr lang="sk-SK" dirty="0"/>
              <a:t>sa nachádza aj v </a:t>
            </a:r>
            <a:r>
              <a:rPr lang="sk-SK" dirty="0" err="1"/>
              <a:t>biurete</a:t>
            </a:r>
            <a:r>
              <a:rPr lang="sk-SK" dirty="0"/>
              <a:t> </a:t>
            </a:r>
            <a:r>
              <a:rPr lang="sk-SK" dirty="0" smtClean="0"/>
              <a:t>NH2– </a:t>
            </a:r>
            <a:r>
              <a:rPr lang="sk-SK" dirty="0"/>
              <a:t>CO – NH – CO – </a:t>
            </a:r>
            <a:r>
              <a:rPr lang="sk-SK" dirty="0" smtClean="0"/>
              <a:t>NH2</a:t>
            </a:r>
          </a:p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www.youtube.com/watch?v=EDe4MoIEqnQ</a:t>
            </a:r>
            <a:endParaRPr lang="sk-SK" dirty="0" smtClean="0"/>
          </a:p>
          <a:p>
            <a:pPr algn="just"/>
            <a:r>
              <a:rPr lang="sk-SK" dirty="0" smtClean="0"/>
              <a:t>vznikajúcom </a:t>
            </a:r>
            <a:r>
              <a:rPr lang="sk-SK" dirty="0"/>
              <a:t>z </a:t>
            </a:r>
            <a:r>
              <a:rPr lang="sk-SK" dirty="0" smtClean="0"/>
              <a:t>močoviny </a:t>
            </a:r>
            <a:r>
              <a:rPr lang="sk-SK" dirty="0"/>
              <a:t>pri zahriatí) </a:t>
            </a:r>
          </a:p>
          <a:p>
            <a:pPr algn="just"/>
            <a:r>
              <a:rPr lang="sk-SK" dirty="0" smtClean="0"/>
              <a:t>b) </a:t>
            </a:r>
            <a:r>
              <a:rPr lang="sk-SK" dirty="0" err="1" smtClean="0"/>
              <a:t>xantoproteínová</a:t>
            </a:r>
            <a:r>
              <a:rPr lang="sk-SK" smtClean="0"/>
              <a:t> reakcia </a:t>
            </a:r>
            <a:r>
              <a:rPr lang="sk-SK" dirty="0"/>
              <a:t>– do bielkoviny pridáme </a:t>
            </a:r>
            <a:r>
              <a:rPr lang="sk-SK" dirty="0" smtClean="0"/>
              <a:t>HNO3 a NH3</a:t>
            </a:r>
            <a:endParaRPr lang="sk-SK" dirty="0"/>
          </a:p>
          <a:p>
            <a:pPr algn="just"/>
            <a:r>
              <a:rPr lang="sk-SK" dirty="0" smtClean="0"/>
              <a:t>reakcia </a:t>
            </a:r>
            <a:r>
              <a:rPr lang="sk-SK" dirty="0"/>
              <a:t>prebieha iba v zásaditom prostredí), </a:t>
            </a:r>
          </a:p>
          <a:p>
            <a:pPr algn="just"/>
            <a:r>
              <a:rPr lang="sk-SK" dirty="0"/>
              <a:t>výsledkom je vyzrážanie (koagulácia) bielkoviny a </a:t>
            </a:r>
            <a:r>
              <a:rPr lang="sk-SK" dirty="0" smtClean="0"/>
              <a:t>jej </a:t>
            </a:r>
            <a:r>
              <a:rPr lang="sk-SK" dirty="0" err="1"/>
              <a:t>nanitrovanie</a:t>
            </a:r>
            <a:r>
              <a:rPr lang="sk-SK" dirty="0"/>
              <a:t>, </a:t>
            </a:r>
            <a:r>
              <a:rPr lang="sk-SK" dirty="0" smtClean="0"/>
              <a:t>čo </a:t>
            </a:r>
            <a:r>
              <a:rPr lang="sk-SK" dirty="0"/>
              <a:t>sa prejaví žltým </a:t>
            </a:r>
            <a:r>
              <a:rPr lang="sk-SK" dirty="0" smtClean="0"/>
              <a:t>sfarbením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5739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http://kory.wbl.sk/clovek_a_jeho_zp.htm</a:t>
            </a:r>
            <a:endParaRPr lang="sk-SK" dirty="0"/>
          </a:p>
          <a:p>
            <a:r>
              <a:rPr lang="sk-SK" dirty="0">
                <a:hlinkClick r:id="rId3"/>
              </a:rPr>
              <a:t>http://zdravie.pravda.sk/zdrava-vyziva/clanok/74736-vajicko-takmer-dokonala-potravina/</a:t>
            </a:r>
            <a:endParaRPr lang="sk-SK" dirty="0"/>
          </a:p>
          <a:p>
            <a:r>
              <a:rPr lang="sk-SK" dirty="0">
                <a:hlinkClick r:id="rId4"/>
              </a:rPr>
              <a:t>http://www.milujemnatierky.sk/sk/rada-natierkopedie/ako-zistim-ze-je-vajicko-cerstve</a:t>
            </a:r>
            <a:endParaRPr lang="sk-SK" dirty="0"/>
          </a:p>
          <a:p>
            <a:r>
              <a:rPr lang="sk-SK" dirty="0">
                <a:hlinkClick r:id="rId5"/>
              </a:rPr>
              <a:t>http://www.youtube.com/watch?v=-N_iuEvi6HA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7760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04541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Prezentácia na obrazovke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Motív Office</vt:lpstr>
      <vt:lpstr>Prezentácia programu PowerPoint</vt:lpstr>
      <vt:lpstr>Denaturácia </vt:lpstr>
      <vt:lpstr>Prezentácia programu PowerPoint</vt:lpstr>
      <vt:lpstr>Dôkaz bielkovín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lensk</dc:creator>
  <cp:lastModifiedBy>lensk</cp:lastModifiedBy>
  <cp:revision>1</cp:revision>
  <dcterms:created xsi:type="dcterms:W3CDTF">2014-11-17T12:52:31Z</dcterms:created>
  <dcterms:modified xsi:type="dcterms:W3CDTF">2014-11-17T12:54:55Z</dcterms:modified>
</cp:coreProperties>
</file>