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0"/>
  </p:notesMasterIdLst>
  <p:sldIdLst>
    <p:sldId id="256" r:id="rId2"/>
    <p:sldId id="263" r:id="rId3"/>
    <p:sldId id="258" r:id="rId4"/>
    <p:sldId id="264" r:id="rId5"/>
    <p:sldId id="267" r:id="rId6"/>
    <p:sldId id="266" r:id="rId7"/>
    <p:sldId id="268" r:id="rId8"/>
    <p:sldId id="269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3" d="100"/>
          <a:sy n="83" d="100"/>
        </p:scale>
        <p:origin x="14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F96FD-21A3-4F80-8002-7D057E5A7991}" type="datetimeFigureOut">
              <a:rPr lang="sk-SK" smtClean="0"/>
              <a:pPr/>
              <a:t>4. 10. 2023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B4A59-C809-4C2D-AAF5-2D5BE5B5E0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198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86E387-11C4-4F89-B3C3-EEAFF7CC5C51}" type="datetimeFigureOut">
              <a:rPr lang="sk-SK" smtClean="0"/>
              <a:pPr/>
              <a:t>4. 10. 2023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4. 10. 2023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4. 10. 2023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4. 10. 2023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4. 10. 2023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C86E387-11C4-4F89-B3C3-EEAFF7CC5C51}" type="datetimeFigureOut">
              <a:rPr lang="sk-SK" smtClean="0"/>
              <a:pPr/>
              <a:t>4. 10. 2023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86E387-11C4-4F89-B3C3-EEAFF7CC5C51}" type="datetimeFigureOut">
              <a:rPr lang="sk-SK" smtClean="0"/>
              <a:pPr/>
              <a:t>4. 10. 2023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86E387-11C4-4F89-B3C3-EEAFF7CC5C51}" type="datetimeFigureOut">
              <a:rPr lang="sk-SK" smtClean="0"/>
              <a:pPr/>
              <a:t>4. 10. 2023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b="1" dirty="0" smtClean="0">
                <a:latin typeface="Segoe Script" pitchFamily="34" charset="0"/>
              </a:rPr>
              <a:t>Komunikácia </a:t>
            </a:r>
            <a:r>
              <a:rPr lang="sk-SK" b="1" dirty="0" smtClean="0">
                <a:latin typeface="Segoe Script" pitchFamily="34" charset="0"/>
              </a:rPr>
              <a:t/>
            </a:r>
            <a:br>
              <a:rPr lang="sk-SK" b="1" dirty="0" smtClean="0">
                <a:latin typeface="Segoe Script" pitchFamily="34" charset="0"/>
              </a:rPr>
            </a:br>
            <a:r>
              <a:rPr lang="sk-SK" b="1" dirty="0" smtClean="0">
                <a:latin typeface="Segoe Script" pitchFamily="34" charset="0"/>
              </a:rPr>
              <a:t>(triedny) učiteľ - žiak</a:t>
            </a:r>
            <a:endParaRPr lang="sk-SK" b="1" dirty="0">
              <a:latin typeface="Segoe Script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sk-SK" i="1" dirty="0" smtClean="0"/>
              <a:t>  </a:t>
            </a:r>
            <a:endParaRPr lang="sk-SK" b="1" i="1" dirty="0" smtClean="0"/>
          </a:p>
          <a:p>
            <a:pPr algn="just">
              <a:buNone/>
            </a:pPr>
            <a:r>
              <a:rPr lang="sk-SK" i="1" dirty="0" smtClean="0"/>
              <a:t> 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„</a:t>
            </a: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Slovo - je to najjemnejšie dotknutie sa srdca, môže by nežným,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voňavým kvetom </a:t>
            </a: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i živou vodou, ktoré navráti vieru v dobro, ale môže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byť </a:t>
            </a: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i ostrým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nožom, žeravým</a:t>
            </a: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, rozpáleným, hrdzavým železom. Múdre a dobré slovo prináša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radosť, hlúpe a </a:t>
            </a: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zlé, nepremyslené a netaktné prináša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nešťastie.</a:t>
            </a:r>
            <a:r>
              <a:rPr lang="it-IT" sz="3500" i="1" dirty="0" smtClean="0"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500" i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sk-SK" sz="3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latin typeface="Segoe Script" pitchFamily="34" charset="0"/>
              </a:rPr>
              <a:t>Komunikácia </a:t>
            </a:r>
            <a:r>
              <a:rPr lang="sk-SK" dirty="0" smtClean="0">
                <a:latin typeface="Segoe Script" pitchFamily="34" charset="0"/>
              </a:rPr>
              <a:t/>
            </a:r>
            <a:br>
              <a:rPr lang="sk-SK" dirty="0" smtClean="0">
                <a:latin typeface="Segoe Script" pitchFamily="34" charset="0"/>
              </a:rPr>
            </a:br>
            <a:r>
              <a:rPr lang="sk-SK" dirty="0" smtClean="0">
                <a:latin typeface="Segoe Script" pitchFamily="34" charset="0"/>
              </a:rPr>
              <a:t>(triedny) učiteľ - žiak</a:t>
            </a:r>
            <a:endParaRPr lang="sk-SK" dirty="0">
              <a:latin typeface="Segoe Scrip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Komunikácia – výmena informácií a hodnôt medzi účastníkmi komunikácie </a:t>
            </a:r>
          </a:p>
          <a:p>
            <a:pPr algn="just">
              <a:buNone/>
            </a:pPr>
            <a:endParaRPr lang="sk-SK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Nemožno nekomunikovať –  už tým, že nekomunikujem –  vlastne komunikujem</a:t>
            </a:r>
          </a:p>
          <a:p>
            <a:pPr algn="just">
              <a:buFont typeface="Wingdings" pitchFamily="2" charset="2"/>
              <a:buChar char="§"/>
            </a:pPr>
            <a:endParaRPr lang="sk-SK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sk-SK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Vzťah učiteľ – žiak, ich komunikovanie je základným</a:t>
            </a:r>
          </a:p>
          <a:p>
            <a:pPr algn="just">
              <a:buNone/>
            </a:pPr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   prostriedkom a podmienkou realizácie výchovy a vzdelania prostredníctvom verbálnych (slovných) a neverbálnych (neslovných) prejavov</a:t>
            </a:r>
            <a:endParaRPr lang="sk-SK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Segoe Script" pitchFamily="34" charset="0"/>
              </a:rPr>
              <a:t>Komunikácia </a:t>
            </a:r>
            <a:br>
              <a:rPr lang="sk-SK" dirty="0" smtClean="0">
                <a:latin typeface="Segoe Script" pitchFamily="34" charset="0"/>
              </a:rPr>
            </a:br>
            <a:r>
              <a:rPr lang="sk-SK" dirty="0" smtClean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endParaRPr lang="sk-SK" sz="3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verbálna komunikácia – rozhovor, dialóg najmenej dvoch osôb</a:t>
            </a:r>
          </a:p>
          <a:p>
            <a:pPr algn="just">
              <a:buFont typeface="Wingdings" pitchFamily="2" charset="2"/>
              <a:buChar char="§"/>
            </a:pPr>
            <a:endParaRPr lang="sk-SK" sz="32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pre rozhovor platí pravidlo, že dvaja ľudia nemôžu hovoriť  súčasne</a:t>
            </a:r>
          </a:p>
          <a:p>
            <a:pPr algn="just">
              <a:buNone/>
            </a:pP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Zásady dialógu: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striedanie replík (replika je prehovor jedného partnera dialógu - trvá,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kým </a:t>
            </a:r>
            <a:r>
              <a:rPr lang="sk-SK" sz="3200" dirty="0" err="1" smtClean="0">
                <a:latin typeface="Times New Roman" pitchFamily="18" charset="0"/>
                <a:cs typeface="Times New Roman" pitchFamily="18" charset="0"/>
              </a:rPr>
              <a:t>nezane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200" dirty="0" err="1" smtClean="0">
                <a:latin typeface="Times New Roman" pitchFamily="18" charset="0"/>
                <a:cs typeface="Times New Roman" pitchFamily="18" charset="0"/>
              </a:rPr>
              <a:t>hovori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iný partner). Dialóg sa skladá z replík idúcich za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sebou. Ak táto podmienka nie je splnená, môže </a:t>
            </a:r>
            <a:r>
              <a:rPr lang="sk-SK" sz="3200" dirty="0" err="1" smtClean="0">
                <a:latin typeface="Times New Roman" pitchFamily="18" charset="0"/>
                <a:cs typeface="Times New Roman" pitchFamily="18" charset="0"/>
              </a:rPr>
              <a:t>ís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o monológ.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striedanie roly hovoriaceho a </a:t>
            </a:r>
            <a:r>
              <a:rPr lang="sk-SK" sz="3200" b="1" dirty="0" err="1" smtClean="0">
                <a:latin typeface="Times New Roman" pitchFamily="18" charset="0"/>
                <a:cs typeface="Times New Roman" pitchFamily="18" charset="0"/>
              </a:rPr>
              <a:t>poúvajúceho</a:t>
            </a: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. Jeden partner hovorí,</a:t>
            </a:r>
          </a:p>
          <a:p>
            <a:r>
              <a:rPr lang="pl-PL" sz="3200" dirty="0" smtClean="0">
                <a:latin typeface="Times New Roman" pitchFamily="18" charset="0"/>
                <a:cs typeface="Times New Roman" pitchFamily="18" charset="0"/>
              </a:rPr>
              <a:t>druhý poúva, potom si roly vymenia.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jeden partner reaguje na druhého partnera. Dialóg je aktívny - partner</a:t>
            </a:r>
          </a:p>
          <a:p>
            <a:r>
              <a:rPr lang="pl-PL" sz="3200" dirty="0" smtClean="0">
                <a:latin typeface="Times New Roman" pitchFamily="18" charset="0"/>
                <a:cs typeface="Times New Roman" pitchFamily="18" charset="0"/>
              </a:rPr>
              <a:t>A vo svojej replike reaguje na partnera B.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Segoe Script" pitchFamily="34" charset="0"/>
              </a:rPr>
              <a:t>Komunikácia </a:t>
            </a:r>
            <a:br>
              <a:rPr lang="sk-SK" dirty="0" smtClean="0">
                <a:latin typeface="Segoe Script" pitchFamily="34" charset="0"/>
              </a:rPr>
            </a:br>
            <a:r>
              <a:rPr lang="sk-SK" dirty="0" smtClean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Segoe Script" pitchFamily="34" charset="0"/>
              </a:rPr>
              <a:t>Komunikácia </a:t>
            </a:r>
            <a:br>
              <a:rPr lang="sk-SK" dirty="0" smtClean="0">
                <a:latin typeface="Segoe Script" pitchFamily="34" charset="0"/>
              </a:rPr>
            </a:br>
            <a:r>
              <a:rPr lang="sk-SK" dirty="0" smtClean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  <p:sp>
        <p:nvSpPr>
          <p:cNvPr id="4" name="Zástupný symbol obsahu 1"/>
          <p:cNvSpPr txBox="1">
            <a:spLocks/>
          </p:cNvSpPr>
          <p:nvPr/>
        </p:nvSpPr>
        <p:spPr>
          <a:xfrm>
            <a:off x="395536" y="1556792"/>
            <a:ext cx="8748464" cy="452596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endParaRPr lang="sk-SK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Zásady vedenia rozhovoru:</a:t>
            </a:r>
          </a:p>
          <a:p>
            <a:endParaRPr lang="sk-SK" sz="32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- striedanie replík (replika je prehovor  jedného partnera 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  dialógu  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- striedanie roly hovoriaceho a    počúvajúceho 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- jeden partner reaguje na druhého    partnera 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- aktívne počúvanie partnera, počúvajúci dáva najavo, že 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  hovoriaceho počúva </a:t>
            </a:r>
          </a:p>
          <a:p>
            <a:pPr>
              <a:buFontTx/>
              <a:buChar char="-"/>
            </a:pP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 hľadanie spoločného významu, partneri rozhovoru sa usilujú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l-PL" sz="3200" i="1" dirty="0" smtClean="0">
                <a:latin typeface="Times New Roman" pitchFamily="18" charset="0"/>
                <a:cs typeface="Times New Roman" pitchFamily="18" charset="0"/>
              </a:rPr>
              <a:t>porozumieť si, dospieť k spoločnému významu</a:t>
            </a: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pPr algn="ctr">
              <a:buNone/>
            </a:pPr>
            <a:r>
              <a:rPr lang="sk-SK" dirty="0" smtClean="0"/>
              <a:t>   </a:t>
            </a:r>
          </a:p>
          <a:p>
            <a:pPr algn="ctr">
              <a:buNone/>
            </a:pPr>
            <a:r>
              <a:rPr lang="sk-SK" dirty="0" smtClean="0"/>
              <a:t> učiteľ  --------------   žiak</a:t>
            </a:r>
          </a:p>
          <a:p>
            <a:pPr algn="ctr">
              <a:buNone/>
            </a:pPr>
            <a:r>
              <a:rPr lang="sk-SK" b="1" dirty="0" smtClean="0"/>
              <a:t> +                                  +</a:t>
            </a:r>
          </a:p>
          <a:p>
            <a:pPr algn="ctr">
              <a:buNone/>
            </a:pPr>
            <a:r>
              <a:rPr lang="sk-SK" b="1" dirty="0" smtClean="0"/>
              <a:t> +                                   -</a:t>
            </a:r>
          </a:p>
          <a:p>
            <a:pPr algn="ctr">
              <a:buNone/>
            </a:pPr>
            <a:r>
              <a:rPr lang="sk-SK" b="1" dirty="0" smtClean="0"/>
              <a:t> -                                   +</a:t>
            </a:r>
          </a:p>
          <a:p>
            <a:pPr algn="ctr">
              <a:buNone/>
            </a:pPr>
            <a:r>
              <a:rPr lang="sk-SK" b="1" dirty="0" smtClean="0"/>
              <a:t> -                                   -</a:t>
            </a:r>
          </a:p>
          <a:p>
            <a:pPr algn="ctr">
              <a:buNone/>
            </a:pPr>
            <a:r>
              <a:rPr lang="sk-SK" dirty="0" smtClean="0"/>
              <a:t> 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Segoe Script" pitchFamily="34" charset="0"/>
              </a:rPr>
              <a:t>Komunikácia </a:t>
            </a:r>
            <a:br>
              <a:rPr lang="sk-SK" dirty="0" smtClean="0">
                <a:latin typeface="Segoe Script" pitchFamily="34" charset="0"/>
              </a:rPr>
            </a:br>
            <a:r>
              <a:rPr lang="sk-SK" dirty="0" smtClean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5376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 - dialóg si nezamieňame s  monológom (všetci majú rovnaké právo  sa vyjadriť) </a:t>
            </a:r>
          </a:p>
          <a:p>
            <a:pPr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 - neznižujme osobnú dôstojnosť druhej strany (žiadne slovné napádanie)</a:t>
            </a:r>
          </a:p>
          <a:p>
            <a:pPr algn="just"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 - rozumom, nie emóciami </a:t>
            </a:r>
            <a:r>
              <a:rPr lang="it-IT" sz="2000" i="1" dirty="0" smtClean="0">
                <a:latin typeface="Times New Roman" pitchFamily="18" charset="0"/>
                <a:cs typeface="Times New Roman" pitchFamily="18" charset="0"/>
              </a:rPr>
              <a:t>formulujme svoje tvrdenia a úsudky</a:t>
            </a:r>
          </a:p>
          <a:p>
            <a:pPr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-  nesnažme sa mať za každú cenu posledné slovo (množstvo slov nenahradí</a:t>
            </a:r>
          </a:p>
          <a:p>
            <a:pPr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   chýbajúci argument) </a:t>
            </a:r>
          </a:p>
          <a:p>
            <a:pPr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-  neodbiehajme od témy (nevyhýbajme sa nepríjemným otázkam, alebo</a:t>
            </a:r>
          </a:p>
          <a:p>
            <a:pPr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   argumentom tým, že vedieme diskusiu iným smerom)</a:t>
            </a:r>
          </a:p>
          <a:p>
            <a:pPr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-  nebojme sa kritiky </a:t>
            </a:r>
          </a:p>
          <a:p>
            <a:pPr marL="109728" indent="0"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- požiadajme druhého  o to, čo potrebujeme</a:t>
            </a:r>
          </a:p>
          <a:p>
            <a:pPr marL="109728" indent="0"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- povedzme nie,  ak to vyžaduje situácia                                                           </a:t>
            </a:r>
          </a:p>
          <a:p>
            <a:pPr marL="109728" indent="0"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- presadzujme svoje požiadavky, </a:t>
            </a:r>
            <a:r>
              <a:rPr lang="sk-SK" sz="2000" i="1" smtClean="0">
                <a:latin typeface="Times New Roman" pitchFamily="18" charset="0"/>
                <a:cs typeface="Times New Roman" pitchFamily="18" charset="0"/>
              </a:rPr>
              <a:t>ale nezabúdajme, </a:t>
            </a: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že aj druhí majú svoje </a:t>
            </a:r>
          </a:p>
          <a:p>
            <a:pPr marL="109728" indent="0">
              <a:buNone/>
            </a:pP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práva</a:t>
            </a:r>
          </a:p>
          <a:p>
            <a:pPr>
              <a:buFontTx/>
              <a:buChar char="-"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</a:p>
          <a:p>
            <a:pPr>
              <a:buFontTx/>
              <a:buChar char="-"/>
            </a:pPr>
            <a:r>
              <a:rPr lang="sk-SK" sz="1800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</a:t>
            </a:r>
          </a:p>
          <a:p>
            <a:pPr>
              <a:buFontTx/>
              <a:buChar char="-"/>
            </a:pPr>
            <a:endParaRPr lang="sk-SK" sz="2400" b="1" dirty="0" smtClean="0">
              <a:latin typeface="Segoe Script" pitchFamily="34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Segoe Script" pitchFamily="34" charset="0"/>
              </a:rPr>
              <a:t>Komunikácia </a:t>
            </a:r>
            <a:br>
              <a:rPr lang="sk-SK" dirty="0" smtClean="0">
                <a:latin typeface="Segoe Script" pitchFamily="34" charset="0"/>
              </a:rPr>
            </a:br>
            <a:r>
              <a:rPr lang="sk-SK" dirty="0" smtClean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39552" y="1481328"/>
            <a:ext cx="8280920" cy="5116024"/>
          </a:xfrm>
        </p:spPr>
        <p:txBody>
          <a:bodyPr>
            <a:normAutofit fontScale="25000" lnSpcReduction="20000"/>
          </a:bodyPr>
          <a:lstStyle/>
          <a:p>
            <a:endParaRPr lang="sk-SK" sz="2900" b="1" dirty="0" smtClean="0">
              <a:latin typeface="Segoe Script" pitchFamily="34" charset="0"/>
              <a:cs typeface="Times New Roman" pitchFamily="18" charset="0"/>
            </a:endParaRPr>
          </a:p>
          <a:p>
            <a:r>
              <a:rPr lang="sk-SK" sz="8000" b="1" dirty="0" smtClean="0">
                <a:latin typeface="Segoe Script" pitchFamily="34" charset="0"/>
                <a:cs typeface="Times New Roman" pitchFamily="18" charset="0"/>
              </a:rPr>
              <a:t>...na záver niekoľko zásad spoločenskej komunikácie</a:t>
            </a:r>
          </a:p>
          <a:p>
            <a:endParaRPr lang="sk-SK" sz="6200" b="1" dirty="0" smtClean="0">
              <a:latin typeface="Segoe Script" pitchFamily="34" charset="0"/>
              <a:cs typeface="Times New Roman" pitchFamily="18" charset="0"/>
            </a:endParaRP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vyhýbať sa slovám:  </a:t>
            </a:r>
            <a:r>
              <a:rPr lang="sk-SK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„ja vždy” </a:t>
            </a:r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„ja nikdy”</a:t>
            </a:r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sk-SK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k-SK" sz="8000" b="1" dirty="0" smtClean="0">
                <a:latin typeface="Segoe Script" pitchFamily="34" charset="0"/>
                <a:cs typeface="Times New Roman" pitchFamily="18" charset="0"/>
              </a:rPr>
              <a:t> </a:t>
            </a:r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okolo mňa je asi 10 – 15% ľudí, s ktorými je ťažká reč</a:t>
            </a: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 ostatnými ľuďmi sa môžem zhodovať, ale nemusím</a:t>
            </a: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dávam si pozor, aby u mňa neprevažovali negatívne pocity</a:t>
            </a: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ľudia, s ktorými sa stretávam, tu nie sú na to, aby splnili každé moje </a:t>
            </a:r>
          </a:p>
          <a:p>
            <a:pPr marL="109728" indent="0">
              <a:buNone/>
            </a:pPr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prianie</a:t>
            </a: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ani ja tu nie som na to, aby som vyhovel každému</a:t>
            </a: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je však príjemnejšie, keď sa s ľuďmi zhodnem</a:t>
            </a: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zdvorilosť a láskavosť = základ komunikácie</a:t>
            </a: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„nepredstierať” slušnosť, ktorou len maskujeme vnútorné výhrady alebo </a:t>
            </a:r>
          </a:p>
          <a:p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nepriateľstvo</a:t>
            </a:r>
            <a:endParaRPr lang="sk-SK" sz="8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 komunikácii hľadáme spoločný cieľ</a:t>
            </a:r>
          </a:p>
          <a:p>
            <a:r>
              <a:rPr lang="sk-SK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rešpektujeme individualitu toho druhého</a:t>
            </a:r>
            <a:endParaRPr lang="sk-SK" sz="8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000" b="1" dirty="0" smtClean="0">
              <a:latin typeface="Segoe Script" pitchFamily="34" charset="0"/>
              <a:cs typeface="Times New Roman" pitchFamily="18" charset="0"/>
            </a:endParaRPr>
          </a:p>
          <a:p>
            <a:r>
              <a:rPr lang="sk-SK" sz="2000" b="1" dirty="0" smtClean="0">
                <a:latin typeface="Segoe Script" pitchFamily="34" charset="0"/>
                <a:cs typeface="Times New Roman" pitchFamily="18" charset="0"/>
              </a:rPr>
              <a:t>                                          </a:t>
            </a:r>
          </a:p>
          <a:p>
            <a:r>
              <a:rPr lang="sk-SK" sz="6200" b="1" dirty="0">
                <a:latin typeface="Segoe Script" pitchFamily="34" charset="0"/>
                <a:cs typeface="Times New Roman" pitchFamily="18" charset="0"/>
              </a:rPr>
              <a:t> </a:t>
            </a:r>
            <a:r>
              <a:rPr lang="sk-SK" sz="6200" b="1" dirty="0" smtClean="0">
                <a:latin typeface="Segoe Script" pitchFamily="34" charset="0"/>
                <a:cs typeface="Times New Roman" pitchFamily="18" charset="0"/>
              </a:rPr>
              <a:t>                                            </a:t>
            </a:r>
            <a:r>
              <a:rPr lang="sk-SK" sz="8000" b="1" dirty="0" smtClean="0">
                <a:latin typeface="Segoe Script" pitchFamily="34" charset="0"/>
                <a:cs typeface="Times New Roman" pitchFamily="18" charset="0"/>
              </a:rPr>
              <a:t>Ďakujem </a:t>
            </a:r>
            <a:r>
              <a:rPr lang="sk-SK" sz="8000" b="1" dirty="0">
                <a:latin typeface="Segoe Script" pitchFamily="34" charset="0"/>
                <a:cs typeface="Times New Roman" pitchFamily="18" charset="0"/>
              </a:rPr>
              <a:t>za pozornosť!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>
                <a:latin typeface="Segoe Script" pitchFamily="34" charset="0"/>
              </a:rPr>
              <a:t>Komunikácia </a:t>
            </a:r>
            <a:br>
              <a:rPr lang="sk-SK" dirty="0">
                <a:latin typeface="Segoe Script" pitchFamily="34" charset="0"/>
              </a:rPr>
            </a:br>
            <a:r>
              <a:rPr lang="sk-SK" dirty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27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</TotalTime>
  <Words>554</Words>
  <Application>Microsoft Office PowerPoint</Application>
  <PresentationFormat>Prezentácia na obrazovke 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7" baseType="lpstr">
      <vt:lpstr>Calibri</vt:lpstr>
      <vt:lpstr>Lucida Sans Unicode</vt:lpstr>
      <vt:lpstr>Segoe Script</vt:lpstr>
      <vt:lpstr>Times New Roman</vt:lpstr>
      <vt:lpstr>Verdana</vt:lpstr>
      <vt:lpstr>Wingdings</vt:lpstr>
      <vt:lpstr>Wingdings 2</vt:lpstr>
      <vt:lpstr>Wingdings 3</vt:lpstr>
      <vt:lpstr>Hala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</vt:vector>
  </TitlesOfParts>
  <Company>Gymnázium Gelnica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Komunikácia  triedny učiteľ - žiak</dc:title>
  <dc:creator>Ucitel</dc:creator>
  <cp:lastModifiedBy>uzivatel</cp:lastModifiedBy>
  <cp:revision>51</cp:revision>
  <dcterms:created xsi:type="dcterms:W3CDTF">2013-02-06T20:19:08Z</dcterms:created>
  <dcterms:modified xsi:type="dcterms:W3CDTF">2023-10-04T19:44:11Z</dcterms:modified>
</cp:coreProperties>
</file>