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</p:sldIdLst>
  <p:sldSz cx="9144000" cy="6858000" type="screen4x3"/>
  <p:notesSz cx="6858000" cy="9144000"/>
  <p:custDataLst>
    <p:tags r:id="rId53"/>
  </p:custDataLst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AAE5"/>
    <a:srgbClr val="82369A"/>
    <a:srgbClr val="8C24AC"/>
    <a:srgbClr val="8525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09" autoAdjust="0"/>
    <p:restoredTop sz="94660"/>
  </p:normalViewPr>
  <p:slideViewPr>
    <p:cSldViewPr snapToGrid="0">
      <p:cViewPr>
        <p:scale>
          <a:sx n="44" d="100"/>
          <a:sy n="44" d="100"/>
        </p:scale>
        <p:origin x="101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847E-06D0-4377-9C58-B9750A57CA82}" type="datetimeFigureOut">
              <a:rPr lang="sk-SK" smtClean="0"/>
              <a:pPr/>
              <a:t>20.01.2021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077-4317-490E-A234-4A735A6B598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7612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847E-06D0-4377-9C58-B9750A57CA82}" type="datetimeFigureOut">
              <a:rPr lang="sk-SK" smtClean="0"/>
              <a:pPr/>
              <a:t>20.01.2021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077-4317-490E-A234-4A735A6B598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123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847E-06D0-4377-9C58-B9750A57CA82}" type="datetimeFigureOut">
              <a:rPr lang="sk-SK" smtClean="0"/>
              <a:pPr/>
              <a:t>20.01.2021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077-4317-490E-A234-4A735A6B598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9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847E-06D0-4377-9C58-B9750A57CA82}" type="datetimeFigureOut">
              <a:rPr lang="sk-SK" smtClean="0"/>
              <a:pPr/>
              <a:t>20.01.2021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077-4317-490E-A234-4A735A6B598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6861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847E-06D0-4377-9C58-B9750A57CA82}" type="datetimeFigureOut">
              <a:rPr lang="sk-SK" smtClean="0"/>
              <a:pPr/>
              <a:t>20.01.2021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077-4317-490E-A234-4A735A6B598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961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847E-06D0-4377-9C58-B9750A57CA82}" type="datetimeFigureOut">
              <a:rPr lang="sk-SK" smtClean="0"/>
              <a:pPr/>
              <a:t>20.01.2021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077-4317-490E-A234-4A735A6B598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25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847E-06D0-4377-9C58-B9750A57CA82}" type="datetimeFigureOut">
              <a:rPr lang="sk-SK" smtClean="0"/>
              <a:pPr/>
              <a:t>20.01.2021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077-4317-490E-A234-4A735A6B598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333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847E-06D0-4377-9C58-B9750A57CA82}" type="datetimeFigureOut">
              <a:rPr lang="sk-SK" smtClean="0"/>
              <a:pPr/>
              <a:t>20.01.2021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077-4317-490E-A234-4A735A6B598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136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847E-06D0-4377-9C58-B9750A57CA82}" type="datetimeFigureOut">
              <a:rPr lang="sk-SK" smtClean="0"/>
              <a:pPr/>
              <a:t>20.01.2021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077-4317-490E-A234-4A735A6B598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266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847E-06D0-4377-9C58-B9750A57CA82}" type="datetimeFigureOut">
              <a:rPr lang="sk-SK" smtClean="0"/>
              <a:pPr/>
              <a:t>20.01.2021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077-4317-490E-A234-4A735A6B598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8995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847E-06D0-4377-9C58-B9750A57CA82}" type="datetimeFigureOut">
              <a:rPr lang="sk-SK" smtClean="0"/>
              <a:pPr/>
              <a:t>20.01.2021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077-4317-490E-A234-4A735A6B598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675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C847E-06D0-4377-9C58-B9750A57CA82}" type="datetimeFigureOut">
              <a:rPr lang="sk-SK" smtClean="0"/>
              <a:pPr/>
              <a:t>20.01.2021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B0077-4317-490E-A234-4A735A6B598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565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2.xml"/><Relationship Id="rId18" Type="http://schemas.openxmlformats.org/officeDocument/2006/relationships/slide" Target="slide32.xml"/><Relationship Id="rId26" Type="http://schemas.openxmlformats.org/officeDocument/2006/relationships/slide" Target="slide50.xml"/><Relationship Id="rId3" Type="http://schemas.openxmlformats.org/officeDocument/2006/relationships/slide" Target="slide2.xml"/><Relationship Id="rId21" Type="http://schemas.openxmlformats.org/officeDocument/2006/relationships/slide" Target="slide40.xml"/><Relationship Id="rId7" Type="http://schemas.openxmlformats.org/officeDocument/2006/relationships/slide" Target="slide14.xml"/><Relationship Id="rId12" Type="http://schemas.openxmlformats.org/officeDocument/2006/relationships/slide" Target="slide24.xml"/><Relationship Id="rId17" Type="http://schemas.openxmlformats.org/officeDocument/2006/relationships/slide" Target="slide34.xml"/><Relationship Id="rId25" Type="http://schemas.openxmlformats.org/officeDocument/2006/relationships/slide" Target="slide48.xml"/><Relationship Id="rId2" Type="http://schemas.openxmlformats.org/officeDocument/2006/relationships/slide" Target="slide4.xml"/><Relationship Id="rId16" Type="http://schemas.openxmlformats.org/officeDocument/2006/relationships/slide" Target="slide30.xml"/><Relationship Id="rId20" Type="http://schemas.openxmlformats.org/officeDocument/2006/relationships/slide" Target="slide3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slide" Target="slide20.xml"/><Relationship Id="rId24" Type="http://schemas.openxmlformats.org/officeDocument/2006/relationships/slide" Target="slide46.xml"/><Relationship Id="rId5" Type="http://schemas.openxmlformats.org/officeDocument/2006/relationships/slide" Target="slide8.xml"/><Relationship Id="rId15" Type="http://schemas.openxmlformats.org/officeDocument/2006/relationships/slide" Target="slide28.xml"/><Relationship Id="rId23" Type="http://schemas.openxmlformats.org/officeDocument/2006/relationships/slide" Target="slide42.xml"/><Relationship Id="rId10" Type="http://schemas.openxmlformats.org/officeDocument/2006/relationships/slide" Target="slide18.xml"/><Relationship Id="rId19" Type="http://schemas.openxmlformats.org/officeDocument/2006/relationships/slide" Target="slide36.xml"/><Relationship Id="rId4" Type="http://schemas.openxmlformats.org/officeDocument/2006/relationships/slide" Target="slide6.xml"/><Relationship Id="rId9" Type="http://schemas.openxmlformats.org/officeDocument/2006/relationships/slide" Target="slide16.xml"/><Relationship Id="rId14" Type="http://schemas.openxmlformats.org/officeDocument/2006/relationships/slide" Target="slide26.xml"/><Relationship Id="rId22" Type="http://schemas.openxmlformats.org/officeDocument/2006/relationships/slide" Target="slide4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aoblený obdélník 7">
            <a:hlinkClick r:id="rId2" action="ppaction://hlinksldjump"/>
          </p:cNvPr>
          <p:cNvSpPr/>
          <p:nvPr/>
        </p:nvSpPr>
        <p:spPr>
          <a:xfrm>
            <a:off x="24385" y="2310384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200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9" name="Zaoblený obdélník 8">
            <a:hlinkClick r:id="rId3" action="ppaction://hlinksldjump"/>
          </p:cNvPr>
          <p:cNvSpPr/>
          <p:nvPr/>
        </p:nvSpPr>
        <p:spPr>
          <a:xfrm>
            <a:off x="24360" y="1167384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latin typeface="Ubuntu" panose="020B0504030602030204" pitchFamily="34" charset="0"/>
              </a:rPr>
              <a:t>100</a:t>
            </a:r>
            <a:endParaRPr lang="sk-SK" sz="2400" b="1" dirty="0">
              <a:latin typeface="Ubuntu" panose="020B0504030602030204" pitchFamily="34" charset="0"/>
            </a:endParaRPr>
          </a:p>
        </p:txBody>
      </p:sp>
      <p:sp>
        <p:nvSpPr>
          <p:cNvPr id="10" name="Zaoblený obdélník 9">
            <a:hlinkClick r:id="rId4" action="ppaction://hlinksldjump"/>
          </p:cNvPr>
          <p:cNvSpPr/>
          <p:nvPr/>
        </p:nvSpPr>
        <p:spPr>
          <a:xfrm>
            <a:off x="24383" y="3453384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300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11" name="Zaoblený obdélník 10">
            <a:hlinkClick r:id="rId5" action="ppaction://hlinksldjump"/>
          </p:cNvPr>
          <p:cNvSpPr/>
          <p:nvPr/>
        </p:nvSpPr>
        <p:spPr>
          <a:xfrm>
            <a:off x="24383" y="4596384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400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12" name="Zaoblený obdélník 11">
            <a:hlinkClick r:id="rId6" action="ppaction://hlinksldjump"/>
          </p:cNvPr>
          <p:cNvSpPr/>
          <p:nvPr/>
        </p:nvSpPr>
        <p:spPr>
          <a:xfrm>
            <a:off x="24360" y="5737500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500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40" name="Zaoblený obdélník 39">
            <a:hlinkClick r:id="rId7" action="ppaction://hlinksldjump"/>
          </p:cNvPr>
          <p:cNvSpPr/>
          <p:nvPr/>
        </p:nvSpPr>
        <p:spPr>
          <a:xfrm>
            <a:off x="1846315" y="2308500"/>
            <a:ext cx="1782000" cy="1098000"/>
          </a:xfrm>
          <a:prstGeom prst="roundRect">
            <a:avLst>
              <a:gd name="adj" fmla="val 11539"/>
            </a:avLst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latin typeface="Ubuntu" panose="020B0504030602030204" pitchFamily="34" charset="0"/>
              </a:rPr>
              <a:t>200</a:t>
            </a:r>
            <a:endParaRPr lang="sk-SK" sz="2400" b="1" dirty="0">
              <a:latin typeface="Ubuntu" panose="020B0504030602030204" pitchFamily="34" charset="0"/>
            </a:endParaRPr>
          </a:p>
        </p:txBody>
      </p:sp>
      <p:sp>
        <p:nvSpPr>
          <p:cNvPr id="41" name="Zaoblený obdélník 40">
            <a:hlinkClick r:id="rId8" action="ppaction://hlinksldjump"/>
          </p:cNvPr>
          <p:cNvSpPr/>
          <p:nvPr/>
        </p:nvSpPr>
        <p:spPr>
          <a:xfrm>
            <a:off x="1846290" y="1165500"/>
            <a:ext cx="1782000" cy="1098000"/>
          </a:xfrm>
          <a:prstGeom prst="roundRect">
            <a:avLst>
              <a:gd name="adj" fmla="val 11539"/>
            </a:avLst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100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42" name="Zaoblený obdélník 41">
            <a:hlinkClick r:id="rId9" action="ppaction://hlinksldjump"/>
          </p:cNvPr>
          <p:cNvSpPr/>
          <p:nvPr/>
        </p:nvSpPr>
        <p:spPr>
          <a:xfrm>
            <a:off x="1846313" y="3451500"/>
            <a:ext cx="1782000" cy="1098000"/>
          </a:xfrm>
          <a:prstGeom prst="roundRect">
            <a:avLst>
              <a:gd name="adj" fmla="val 11539"/>
            </a:avLst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300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43" name="Zaoblený obdélník 42">
            <a:hlinkClick r:id="rId10" action="ppaction://hlinksldjump"/>
          </p:cNvPr>
          <p:cNvSpPr/>
          <p:nvPr/>
        </p:nvSpPr>
        <p:spPr>
          <a:xfrm>
            <a:off x="1846313" y="4594500"/>
            <a:ext cx="1782000" cy="1098000"/>
          </a:xfrm>
          <a:prstGeom prst="roundRect">
            <a:avLst>
              <a:gd name="adj" fmla="val 11539"/>
            </a:avLst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400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44" name="Zaoblený obdélník 43">
            <a:hlinkClick r:id="rId11" action="ppaction://hlinksldjump"/>
          </p:cNvPr>
          <p:cNvSpPr/>
          <p:nvPr/>
        </p:nvSpPr>
        <p:spPr>
          <a:xfrm>
            <a:off x="1846290" y="5735616"/>
            <a:ext cx="1782000" cy="1098000"/>
          </a:xfrm>
          <a:prstGeom prst="roundRect">
            <a:avLst>
              <a:gd name="adj" fmla="val 11539"/>
            </a:avLst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500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46" name="Zaoblený obdélník 45">
            <a:hlinkClick r:id="rId12" action="ppaction://hlinksldjump"/>
          </p:cNvPr>
          <p:cNvSpPr/>
          <p:nvPr/>
        </p:nvSpPr>
        <p:spPr>
          <a:xfrm>
            <a:off x="3679499" y="2308500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200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47" name="Zaoblený obdélník 46">
            <a:hlinkClick r:id="rId13" action="ppaction://hlinksldjump"/>
          </p:cNvPr>
          <p:cNvSpPr/>
          <p:nvPr/>
        </p:nvSpPr>
        <p:spPr>
          <a:xfrm>
            <a:off x="3679474" y="1165500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100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48" name="Zaoblený obdélník 47">
            <a:hlinkClick r:id="rId14" action="ppaction://hlinksldjump"/>
          </p:cNvPr>
          <p:cNvSpPr/>
          <p:nvPr/>
        </p:nvSpPr>
        <p:spPr>
          <a:xfrm>
            <a:off x="3679497" y="3451500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300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49" name="Zaoblený obdélník 48">
            <a:hlinkClick r:id="rId15" action="ppaction://hlinksldjump"/>
          </p:cNvPr>
          <p:cNvSpPr/>
          <p:nvPr/>
        </p:nvSpPr>
        <p:spPr>
          <a:xfrm>
            <a:off x="3679497" y="4594500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400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50" name="Zaoblený obdélník 49">
            <a:hlinkClick r:id="rId16" action="ppaction://hlinksldjump"/>
          </p:cNvPr>
          <p:cNvSpPr/>
          <p:nvPr/>
        </p:nvSpPr>
        <p:spPr>
          <a:xfrm>
            <a:off x="3679474" y="5735616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500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52" name="Zaoblený obdélník 51">
            <a:hlinkClick r:id="rId17" action="ppaction://hlinksldjump"/>
          </p:cNvPr>
          <p:cNvSpPr/>
          <p:nvPr/>
        </p:nvSpPr>
        <p:spPr>
          <a:xfrm>
            <a:off x="5512683" y="2308500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200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53" name="Zaoblený obdélník 52">
            <a:hlinkClick r:id="rId18" action="ppaction://hlinksldjump"/>
          </p:cNvPr>
          <p:cNvSpPr/>
          <p:nvPr/>
        </p:nvSpPr>
        <p:spPr>
          <a:xfrm>
            <a:off x="5512658" y="1165500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latin typeface="Ubuntu" panose="020B0504030602030204" pitchFamily="34" charset="0"/>
              </a:rPr>
              <a:t>100</a:t>
            </a:r>
            <a:endParaRPr lang="sk-SK" sz="2400" b="1" dirty="0">
              <a:latin typeface="Ubuntu" panose="020B0504030602030204" pitchFamily="34" charset="0"/>
            </a:endParaRPr>
          </a:p>
        </p:txBody>
      </p:sp>
      <p:sp>
        <p:nvSpPr>
          <p:cNvPr id="54" name="Zaoblený obdélník 53">
            <a:hlinkClick r:id="rId19" action="ppaction://hlinksldjump"/>
          </p:cNvPr>
          <p:cNvSpPr/>
          <p:nvPr/>
        </p:nvSpPr>
        <p:spPr>
          <a:xfrm>
            <a:off x="5512681" y="3451500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300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55" name="Zaoblený obdélník 54">
            <a:hlinkClick r:id="rId20" action="ppaction://hlinksldjump"/>
          </p:cNvPr>
          <p:cNvSpPr/>
          <p:nvPr/>
        </p:nvSpPr>
        <p:spPr>
          <a:xfrm>
            <a:off x="5512681" y="4594500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400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56" name="Zaoblený obdélník 55">
            <a:hlinkClick r:id="rId21" action="ppaction://hlinksldjump"/>
          </p:cNvPr>
          <p:cNvSpPr/>
          <p:nvPr/>
        </p:nvSpPr>
        <p:spPr>
          <a:xfrm>
            <a:off x="5512658" y="5735616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500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58" name="Zaoblený obdélník 57">
            <a:hlinkClick r:id="rId22" action="ppaction://hlinksldjump"/>
          </p:cNvPr>
          <p:cNvSpPr/>
          <p:nvPr/>
        </p:nvSpPr>
        <p:spPr>
          <a:xfrm>
            <a:off x="7334613" y="2308500"/>
            <a:ext cx="1782000" cy="1098000"/>
          </a:xfrm>
          <a:prstGeom prst="roundRect">
            <a:avLst>
              <a:gd name="adj" fmla="val 11539"/>
            </a:avLst>
          </a:prstGeom>
          <a:gradFill>
            <a:gsLst>
              <a:gs pos="0">
                <a:srgbClr val="8C24AC"/>
              </a:gs>
              <a:gs pos="50000">
                <a:srgbClr val="8525AB"/>
              </a:gs>
              <a:gs pos="100000">
                <a:srgbClr val="7030A0"/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200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59" name="Zaoblený obdélník 58">
            <a:hlinkClick r:id="rId23" action="ppaction://hlinksldjump"/>
          </p:cNvPr>
          <p:cNvSpPr/>
          <p:nvPr/>
        </p:nvSpPr>
        <p:spPr>
          <a:xfrm>
            <a:off x="7334588" y="1165500"/>
            <a:ext cx="1782000" cy="1098000"/>
          </a:xfrm>
          <a:prstGeom prst="roundRect">
            <a:avLst>
              <a:gd name="adj" fmla="val 11539"/>
            </a:avLst>
          </a:prstGeom>
          <a:gradFill>
            <a:gsLst>
              <a:gs pos="0">
                <a:srgbClr val="8C24AC"/>
              </a:gs>
              <a:gs pos="50000">
                <a:srgbClr val="8525AB"/>
              </a:gs>
              <a:gs pos="100000">
                <a:srgbClr val="7030A0"/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100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60" name="Zaoblený obdélník 59">
            <a:hlinkClick r:id="rId24" action="ppaction://hlinksldjump"/>
          </p:cNvPr>
          <p:cNvSpPr/>
          <p:nvPr/>
        </p:nvSpPr>
        <p:spPr>
          <a:xfrm>
            <a:off x="7334611" y="3451500"/>
            <a:ext cx="1782000" cy="1098000"/>
          </a:xfrm>
          <a:prstGeom prst="roundRect">
            <a:avLst>
              <a:gd name="adj" fmla="val 11539"/>
            </a:avLst>
          </a:prstGeom>
          <a:gradFill>
            <a:gsLst>
              <a:gs pos="0">
                <a:srgbClr val="8C24AC"/>
              </a:gs>
              <a:gs pos="50000">
                <a:srgbClr val="8525AB"/>
              </a:gs>
              <a:gs pos="100000">
                <a:srgbClr val="7030A0"/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300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61" name="Zaoblený obdélník 60">
            <a:hlinkClick r:id="rId25" action="ppaction://hlinksldjump"/>
          </p:cNvPr>
          <p:cNvSpPr/>
          <p:nvPr/>
        </p:nvSpPr>
        <p:spPr>
          <a:xfrm>
            <a:off x="7334611" y="4594500"/>
            <a:ext cx="1782000" cy="1098000"/>
          </a:xfrm>
          <a:prstGeom prst="roundRect">
            <a:avLst>
              <a:gd name="adj" fmla="val 11539"/>
            </a:avLst>
          </a:prstGeom>
          <a:gradFill>
            <a:gsLst>
              <a:gs pos="0">
                <a:srgbClr val="8C24AC"/>
              </a:gs>
              <a:gs pos="50000">
                <a:srgbClr val="8525AB"/>
              </a:gs>
              <a:gs pos="100000">
                <a:srgbClr val="7030A0"/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400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62" name="Zaoblený obdélník 61">
            <a:hlinkClick r:id="rId26" action="ppaction://hlinksldjump"/>
          </p:cNvPr>
          <p:cNvSpPr/>
          <p:nvPr/>
        </p:nvSpPr>
        <p:spPr>
          <a:xfrm>
            <a:off x="7334588" y="5735616"/>
            <a:ext cx="1782000" cy="1098000"/>
          </a:xfrm>
          <a:prstGeom prst="roundRect">
            <a:avLst>
              <a:gd name="adj" fmla="val 11539"/>
            </a:avLst>
          </a:prstGeom>
          <a:gradFill>
            <a:gsLst>
              <a:gs pos="0">
                <a:srgbClr val="8C24AC"/>
              </a:gs>
              <a:gs pos="50000">
                <a:srgbClr val="8525AB"/>
              </a:gs>
              <a:gs pos="100000">
                <a:srgbClr val="7030A0"/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latin typeface="Ubuntu" panose="020B0504030602030204" pitchFamily="34" charset="0"/>
              </a:rPr>
              <a:t>500</a:t>
            </a:r>
            <a:endParaRPr lang="sk-SK" sz="2400" b="1">
              <a:latin typeface="Ubuntu" panose="020B0504030602030204" pitchFamily="34" charset="0"/>
            </a:endParaRPr>
          </a:p>
        </p:txBody>
      </p:sp>
      <p:sp>
        <p:nvSpPr>
          <p:cNvPr id="32" name="Zaoblený obdélník 8"/>
          <p:cNvSpPr/>
          <p:nvPr/>
        </p:nvSpPr>
        <p:spPr>
          <a:xfrm>
            <a:off x="0" y="24384"/>
            <a:ext cx="9116588" cy="1098000"/>
          </a:xfrm>
          <a:prstGeom prst="roundRect">
            <a:avLst>
              <a:gd name="adj" fmla="val 11539"/>
            </a:avLst>
          </a:prstGeom>
          <a:solidFill>
            <a:srgbClr val="0070C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latin typeface="Ubuntu" panose="020B0504030602030204" pitchFamily="34" charset="0"/>
              </a:rPr>
              <a:t>PRÍDAVNÉ MENÁ</a:t>
            </a:r>
            <a:endParaRPr lang="sk-SK" sz="3600" b="1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19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117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8" fill="hold">
                      <p:stCondLst>
                        <p:cond delay="0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127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8" fill="hold">
                      <p:stCondLst>
                        <p:cond delay="0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0" y="0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élník 7"/>
          <p:cNvSpPr/>
          <p:nvPr/>
        </p:nvSpPr>
        <p:spPr>
          <a:xfrm>
            <a:off x="0" y="6333565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500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288733" y="1202622"/>
            <a:ext cx="859400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5400" b="1" dirty="0" smtClean="0">
                <a:latin typeface="Comic Sans MS" pitchFamily="66" charset="0"/>
              </a:rPr>
              <a:t>Urč druh prídavných mien: detský plač, poschodová posteľ, drevený stôl, plyšový medveď.</a:t>
            </a:r>
            <a:endParaRPr lang="sk-SK" sz="36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6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0" y="0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élník 7"/>
          <p:cNvSpPr/>
          <p:nvPr/>
        </p:nvSpPr>
        <p:spPr>
          <a:xfrm>
            <a:off x="0" y="6333565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élník 8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5122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élník 6"/>
          <p:cNvSpPr/>
          <p:nvPr/>
        </p:nvSpPr>
        <p:spPr>
          <a:xfrm>
            <a:off x="920605" y="2721114"/>
            <a:ext cx="76745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sk-SK" sz="4000" b="1" dirty="0" smtClean="0">
                <a:latin typeface="Comic Sans MS" pitchFamily="66" charset="0"/>
              </a:rPr>
              <a:t>vzťahové</a:t>
            </a:r>
            <a:endParaRPr lang="sk-SK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81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8" y="0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100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680621" y="1732160"/>
            <a:ext cx="76745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sk-SK" sz="4800" b="1" dirty="0" smtClean="0">
                <a:latin typeface="Comic Sans MS" pitchFamily="66" charset="0"/>
              </a:rPr>
              <a:t>Vymenuj druhy prídavných mien. </a:t>
            </a:r>
            <a:endParaRPr lang="sk-SK" sz="4800" b="1" dirty="0">
              <a:latin typeface="Comic Sans MS" pitchFamily="66" charset="0"/>
            </a:endParaRPr>
          </a:p>
        </p:txBody>
      </p:sp>
      <p:sp>
        <p:nvSpPr>
          <p:cNvPr id="12" name="Obdélník 11"/>
          <p:cNvSpPr/>
          <p:nvPr/>
        </p:nvSpPr>
        <p:spPr>
          <a:xfrm>
            <a:off x="-13449" y="6333565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44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8" y="0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élník 11"/>
          <p:cNvSpPr/>
          <p:nvPr/>
        </p:nvSpPr>
        <p:spPr>
          <a:xfrm>
            <a:off x="-13449" y="6333565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7" name="Obdélník 10"/>
          <p:cNvSpPr/>
          <p:nvPr/>
        </p:nvSpPr>
        <p:spPr>
          <a:xfrm>
            <a:off x="826187" y="1752021"/>
            <a:ext cx="767451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sk-SK" sz="4000" b="1" dirty="0" smtClean="0">
                <a:latin typeface="Comic Sans MS" pitchFamily="66" charset="0"/>
              </a:rPr>
              <a:t>Akostné</a:t>
            </a:r>
          </a:p>
          <a:p>
            <a:pPr algn="ctr">
              <a:spcBef>
                <a:spcPct val="20000"/>
              </a:spcBef>
              <a:defRPr/>
            </a:pPr>
            <a:r>
              <a:rPr lang="sk-SK" sz="4000" b="1" dirty="0" smtClean="0">
                <a:latin typeface="Comic Sans MS" pitchFamily="66" charset="0"/>
              </a:rPr>
              <a:t>Vzťahové</a:t>
            </a:r>
          </a:p>
          <a:p>
            <a:pPr algn="ctr">
              <a:spcBef>
                <a:spcPct val="20000"/>
              </a:spcBef>
              <a:defRPr/>
            </a:pPr>
            <a:r>
              <a:rPr lang="sk-SK" sz="4000" b="1" dirty="0" smtClean="0">
                <a:latin typeface="Comic Sans MS" pitchFamily="66" charset="0"/>
              </a:rPr>
              <a:t>Privlastňovacie</a:t>
            </a:r>
          </a:p>
        </p:txBody>
      </p:sp>
    </p:spTree>
    <p:extLst>
      <p:ext uri="{BB962C8B-B14F-4D97-AF65-F5344CB8AC3E}">
        <p14:creationId xmlns:p14="http://schemas.microsoft.com/office/powerpoint/2010/main" val="286452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8" y="0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200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643842" y="1341303"/>
            <a:ext cx="7698225" cy="2011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sk-SK" altLang="sk-SK" sz="4400" b="1" dirty="0" smtClean="0">
                <a:latin typeface="Comic Sans MS" pitchFamily="66" charset="0"/>
              </a:rPr>
              <a:t>Čo pomenúvajú akostné prídavné mená? </a:t>
            </a:r>
            <a:endParaRPr lang="sk-SK" sz="2800" dirty="0">
              <a:latin typeface="Comic Sans MS" pitchFamily="66" charset="0"/>
            </a:endParaRPr>
          </a:p>
        </p:txBody>
      </p:sp>
      <p:sp>
        <p:nvSpPr>
          <p:cNvPr id="12" name="Obdélník 11"/>
          <p:cNvSpPr/>
          <p:nvPr/>
        </p:nvSpPr>
        <p:spPr>
          <a:xfrm>
            <a:off x="-13449" y="6333565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48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8" y="0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élník 11"/>
          <p:cNvSpPr/>
          <p:nvPr/>
        </p:nvSpPr>
        <p:spPr>
          <a:xfrm>
            <a:off x="-13449" y="6333565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délník 10"/>
          <p:cNvSpPr/>
          <p:nvPr/>
        </p:nvSpPr>
        <p:spPr>
          <a:xfrm>
            <a:off x="734746" y="2833075"/>
            <a:ext cx="76745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sk-SK" sz="4000" b="1" dirty="0" smtClean="0">
                <a:latin typeface="Comic Sans MS" pitchFamily="66" charset="0"/>
              </a:rPr>
              <a:t>Akosť/kvalitu</a:t>
            </a:r>
            <a:endParaRPr lang="sk-SK" sz="4000" b="1" dirty="0">
              <a:latin typeface="Comic Sans MS" pitchFamily="66" charset="0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84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8" y="0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300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354464" y="1945810"/>
            <a:ext cx="8421619" cy="1836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sk-SK" sz="4000" b="1" dirty="0" smtClean="0">
                <a:latin typeface="Comic Sans MS" pitchFamily="66" charset="0"/>
              </a:rPr>
              <a:t>Vysvetli zákon o rytmickom krátení.</a:t>
            </a:r>
            <a:endParaRPr lang="sk-SK" sz="4000" b="1" dirty="0">
              <a:latin typeface="Comic Sans MS" pitchFamily="66" charset="0"/>
            </a:endParaRPr>
          </a:p>
        </p:txBody>
      </p:sp>
      <p:sp>
        <p:nvSpPr>
          <p:cNvPr id="12" name="Obdélník 11"/>
          <p:cNvSpPr/>
          <p:nvPr/>
        </p:nvSpPr>
        <p:spPr>
          <a:xfrm>
            <a:off x="-13449" y="6333565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12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8" y="0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élník 11"/>
          <p:cNvSpPr/>
          <p:nvPr/>
        </p:nvSpPr>
        <p:spPr>
          <a:xfrm>
            <a:off x="-13449" y="6333565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délník 10"/>
          <p:cNvSpPr/>
          <p:nvPr/>
        </p:nvSpPr>
        <p:spPr>
          <a:xfrm>
            <a:off x="581984" y="1286917"/>
            <a:ext cx="78958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>
              <a:spcBef>
                <a:spcPct val="20000"/>
              </a:spcBef>
              <a:defRPr/>
            </a:pPr>
            <a:r>
              <a:rPr lang="sk-SK" sz="4000" b="1" kern="0" dirty="0" smtClean="0">
                <a:latin typeface="Comic Sans MS" pitchFamily="66" charset="0"/>
              </a:rPr>
              <a:t>	</a:t>
            </a:r>
            <a:r>
              <a:rPr lang="sk-SK" sz="4000" b="1" kern="0" dirty="0" smtClean="0">
                <a:latin typeface="Comic Sans MS" pitchFamily="66" charset="0"/>
              </a:rPr>
              <a:t>V slove za sebou nemôžu nasledovať dve dl</a:t>
            </a:r>
            <a:r>
              <a:rPr lang="sk-SK" sz="4000" b="1" kern="0" dirty="0" smtClean="0">
                <a:latin typeface="Comic Sans MS" pitchFamily="66" charset="0"/>
              </a:rPr>
              <a:t>hé slabiky, jedna sa musí skrátiť. </a:t>
            </a:r>
            <a:endParaRPr lang="sk-SK" sz="4000" b="1" kern="0" dirty="0">
              <a:latin typeface="Comic Sans MS" pitchFamily="66" charset="0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9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8" y="0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400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864386" y="931030"/>
            <a:ext cx="76745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sk-SK" altLang="sk-SK" sz="4800" b="1" dirty="0" smtClean="0">
                <a:latin typeface="Comic Sans MS" pitchFamily="66" charset="0"/>
              </a:rPr>
              <a:t>Urč druh prídavných mien: otcov kabát, matkin šál, pávie perie, Katkin zošit.</a:t>
            </a:r>
            <a:endParaRPr lang="sk-SK" sz="3200" dirty="0">
              <a:latin typeface="Comic Sans MS" pitchFamily="66" charset="0"/>
            </a:endParaRPr>
          </a:p>
        </p:txBody>
      </p:sp>
      <p:sp>
        <p:nvSpPr>
          <p:cNvPr id="12" name="Obdélník 11"/>
          <p:cNvSpPr/>
          <p:nvPr/>
        </p:nvSpPr>
        <p:spPr>
          <a:xfrm>
            <a:off x="-13449" y="6333565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64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8" y="0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élník 11"/>
          <p:cNvSpPr/>
          <p:nvPr/>
        </p:nvSpPr>
        <p:spPr>
          <a:xfrm>
            <a:off x="-13449" y="6333565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délník 10"/>
          <p:cNvSpPr/>
          <p:nvPr/>
        </p:nvSpPr>
        <p:spPr>
          <a:xfrm>
            <a:off x="481335" y="2933432"/>
            <a:ext cx="8113780" cy="913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spcBef>
                <a:spcPct val="20000"/>
              </a:spcBef>
              <a:defRPr/>
            </a:pPr>
            <a:r>
              <a:rPr lang="sk-SK" sz="4000" kern="0" dirty="0" smtClean="0">
                <a:latin typeface="Comic Sans MS" pitchFamily="66" charset="0"/>
              </a:rPr>
              <a:t>privlastňovacie</a:t>
            </a:r>
            <a:endParaRPr lang="sk-SK" sz="4000" kern="0" dirty="0">
              <a:latin typeface="Comic Sans MS" pitchFamily="66" charset="0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93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/>
          <p:nvPr/>
        </p:nvSpPr>
        <p:spPr>
          <a:xfrm>
            <a:off x="0" y="6333565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Ľudové piesne</a:t>
            </a:r>
            <a:endParaRPr lang="sk-SK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100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586291" y="2856923"/>
            <a:ext cx="8386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5400" b="1" dirty="0" smtClean="0">
                <a:latin typeface="Comic Sans MS" pitchFamily="66" charset="0"/>
              </a:rPr>
              <a:t>Čo sú to </a:t>
            </a:r>
            <a:r>
              <a:rPr lang="sk-SK" sz="5400" b="1" dirty="0" smtClean="0">
                <a:latin typeface="Comic Sans MS" pitchFamily="66" charset="0"/>
              </a:rPr>
              <a:t>prídavné mená</a:t>
            </a:r>
            <a:r>
              <a:rPr lang="sk-SK" sz="5400" b="1" dirty="0" smtClean="0">
                <a:latin typeface="Comic Sans MS" pitchFamily="66" charset="0"/>
              </a:rPr>
              <a:t>?</a:t>
            </a:r>
            <a:endParaRPr lang="sk-SK" sz="36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11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8" y="0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500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2" name="Obdélník 11"/>
          <p:cNvSpPr/>
          <p:nvPr/>
        </p:nvSpPr>
        <p:spPr>
          <a:xfrm>
            <a:off x="-13449" y="6333565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dĺžnik 7"/>
          <p:cNvSpPr/>
          <p:nvPr/>
        </p:nvSpPr>
        <p:spPr>
          <a:xfrm>
            <a:off x="353582" y="2516981"/>
            <a:ext cx="86145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sk-SK" sz="4000" b="1" dirty="0" smtClean="0">
                <a:latin typeface="Comic Sans MS" pitchFamily="66" charset="0"/>
              </a:rPr>
              <a:t>Doplň pádové prípony</a:t>
            </a:r>
          </a:p>
          <a:p>
            <a:pPr algn="ctr">
              <a:lnSpc>
                <a:spcPct val="150000"/>
              </a:lnSpc>
            </a:pPr>
            <a:r>
              <a:rPr lang="sk-SK" sz="4000" b="1" dirty="0" smtClean="0">
                <a:latin typeface="Comic Sans MS" pitchFamily="66" charset="0"/>
              </a:rPr>
              <a:t>Otcov_ dieťa</a:t>
            </a:r>
          </a:p>
          <a:p>
            <a:pPr algn="ctr">
              <a:lnSpc>
                <a:spcPct val="150000"/>
              </a:lnSpc>
            </a:pPr>
            <a:r>
              <a:rPr lang="sk-SK" sz="4000" b="1" dirty="0" smtClean="0">
                <a:latin typeface="Comic Sans MS" pitchFamily="66" charset="0"/>
              </a:rPr>
              <a:t>Otcov_ deti </a:t>
            </a:r>
            <a:endParaRPr lang="sk-SK" sz="40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04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8" y="0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élník 11"/>
          <p:cNvSpPr/>
          <p:nvPr/>
        </p:nvSpPr>
        <p:spPr>
          <a:xfrm>
            <a:off x="-13449" y="6333565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délník 10"/>
          <p:cNvSpPr/>
          <p:nvPr/>
        </p:nvSpPr>
        <p:spPr>
          <a:xfrm>
            <a:off x="920605" y="2722840"/>
            <a:ext cx="76745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cs-CZ" altLang="sk-SK" sz="4000" b="1" dirty="0" smtClean="0">
                <a:latin typeface="Comic Sans MS" pitchFamily="66" charset="0"/>
              </a:rPr>
              <a:t>Otcovo </a:t>
            </a:r>
            <a:r>
              <a:rPr lang="cs-CZ" altLang="sk-SK" sz="4000" b="1" dirty="0" err="1" smtClean="0">
                <a:latin typeface="Comic Sans MS" pitchFamily="66" charset="0"/>
              </a:rPr>
              <a:t>dieťa</a:t>
            </a:r>
            <a:endParaRPr lang="cs-CZ" altLang="sk-SK" sz="4000" b="1" dirty="0" smtClean="0">
              <a:latin typeface="Comic Sans MS" pitchFamily="66" charset="0"/>
            </a:endParaRPr>
          </a:p>
          <a:p>
            <a:pPr algn="ctr">
              <a:spcBef>
                <a:spcPct val="0"/>
              </a:spcBef>
            </a:pPr>
            <a:r>
              <a:rPr lang="cs-CZ" altLang="sk-SK" sz="4000" b="1" dirty="0" err="1" smtClean="0">
                <a:latin typeface="Comic Sans MS" pitchFamily="66" charset="0"/>
              </a:rPr>
              <a:t>Otcove</a:t>
            </a:r>
            <a:r>
              <a:rPr lang="cs-CZ" altLang="sk-SK" sz="4000" b="1" dirty="0" smtClean="0">
                <a:latin typeface="Comic Sans MS" pitchFamily="66" charset="0"/>
              </a:rPr>
              <a:t> </a:t>
            </a:r>
            <a:r>
              <a:rPr lang="cs-CZ" altLang="sk-SK" sz="4000" b="1" dirty="0" err="1" smtClean="0">
                <a:latin typeface="Comic Sans MS" pitchFamily="66" charset="0"/>
              </a:rPr>
              <a:t>deti</a:t>
            </a:r>
            <a:r>
              <a:rPr lang="cs-CZ" altLang="sk-SK" sz="4000" b="1" dirty="0" smtClean="0">
                <a:latin typeface="Comic Sans MS" pitchFamily="66" charset="0"/>
              </a:rPr>
              <a:t> </a:t>
            </a:r>
            <a:endParaRPr lang="cs-CZ" altLang="sk-SK" sz="4000" b="1" dirty="0" smtClean="0">
              <a:latin typeface="Comic Sans MS" pitchFamily="66" charset="0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7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-13449" y="-1566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Otázka za 100 bodov</a:t>
            </a:r>
            <a:endParaRPr lang="sk-SK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667557" y="1855766"/>
            <a:ext cx="767451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sk-SK" sz="4400" b="1" dirty="0" smtClean="0">
                <a:latin typeface="Comic Sans MS" pitchFamily="66" charset="0"/>
              </a:rPr>
              <a:t>Ktoré </a:t>
            </a:r>
            <a:r>
              <a:rPr lang="sk-SK" sz="4400" b="1" dirty="0" smtClean="0">
                <a:latin typeface="Comic Sans MS" pitchFamily="66" charset="0"/>
              </a:rPr>
              <a:t>prídavné mená vieme stupňovať?</a:t>
            </a:r>
            <a:endParaRPr lang="sk-SK" sz="4400" b="1" dirty="0">
              <a:latin typeface="Comic Sans MS" pitchFamily="66" charset="0"/>
            </a:endParaRPr>
          </a:p>
        </p:txBody>
      </p:sp>
      <p:sp>
        <p:nvSpPr>
          <p:cNvPr id="11" name="Obdélník 10"/>
          <p:cNvSpPr/>
          <p:nvPr/>
        </p:nvSpPr>
        <p:spPr>
          <a:xfrm>
            <a:off x="0" y="6338705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25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-13449" y="-1566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élník 10"/>
          <p:cNvSpPr/>
          <p:nvPr/>
        </p:nvSpPr>
        <p:spPr>
          <a:xfrm>
            <a:off x="728020" y="2828025"/>
            <a:ext cx="7674510" cy="1836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sk-SK" sz="4000" b="1" kern="0" dirty="0" smtClean="0">
                <a:latin typeface="Comic Sans MS" pitchFamily="66" charset="0"/>
              </a:rPr>
              <a:t>akostné</a:t>
            </a:r>
            <a:endParaRPr lang="sk-SK" sz="4000" b="1" kern="0" dirty="0" smtClean="0">
              <a:latin typeface="Comic Sans MS" pitchFamily="66" charset="0"/>
            </a:endParaRPr>
          </a:p>
          <a:p>
            <a:pPr algn="ctr">
              <a:lnSpc>
                <a:spcPct val="150000"/>
              </a:lnSpc>
            </a:pPr>
            <a:endParaRPr lang="sk-SK" sz="4000" kern="0" dirty="0">
              <a:latin typeface="Comic Sans MS" pitchFamily="66" charset="0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0" y="6338705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54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Pracovné piesne</a:t>
            </a:r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200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741469" y="2354556"/>
            <a:ext cx="7674510" cy="10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sk-SK" sz="4800" b="1" dirty="0" smtClean="0">
                <a:latin typeface="Comic Sans MS" pitchFamily="66" charset="0"/>
              </a:rPr>
              <a:t>Vyskloňuj pávie perie</a:t>
            </a:r>
            <a:endParaRPr lang="sk-SK" sz="3200" b="1" dirty="0" smtClean="0">
              <a:latin typeface="Comic Sans MS" pitchFamily="66" charset="0"/>
            </a:endParaRPr>
          </a:p>
        </p:txBody>
      </p:sp>
      <p:sp>
        <p:nvSpPr>
          <p:cNvPr id="11" name="Obdélník 10"/>
          <p:cNvSpPr/>
          <p:nvPr/>
        </p:nvSpPr>
        <p:spPr>
          <a:xfrm>
            <a:off x="0" y="6338705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délník 2"/>
          <p:cNvSpPr/>
          <p:nvPr/>
        </p:nvSpPr>
        <p:spPr>
          <a:xfrm>
            <a:off x="-13449" y="-1566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sk-SK" b="1" dirty="0">
                <a:solidFill>
                  <a:schemeClr val="bg1"/>
                </a:solidFill>
                <a:latin typeface="Ubuntu" panose="020B0504030602030204" pitchFamily="34" charset="0"/>
              </a:rPr>
              <a:t>Otázka za </a:t>
            </a:r>
            <a:r>
              <a:rPr lang="sk-SK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200 </a:t>
            </a:r>
            <a:r>
              <a:rPr lang="sk-SK" b="1" dirty="0">
                <a:solidFill>
                  <a:schemeClr val="bg1"/>
                </a:solidFill>
                <a:latin typeface="Ubuntu" panose="020B0504030602030204" pitchFamily="34" charset="0"/>
              </a:rPr>
              <a:t>bodov</a:t>
            </a:r>
          </a:p>
        </p:txBody>
      </p:sp>
    </p:spTree>
    <p:extLst>
      <p:ext uri="{BB962C8B-B14F-4D97-AF65-F5344CB8AC3E}">
        <p14:creationId xmlns:p14="http://schemas.microsoft.com/office/powerpoint/2010/main" val="250590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-13449" y="-1566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0" y="6338705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délník 9"/>
          <p:cNvSpPr/>
          <p:nvPr/>
        </p:nvSpPr>
        <p:spPr>
          <a:xfrm>
            <a:off x="741469" y="441941"/>
            <a:ext cx="767451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sk-SK" sz="3200" dirty="0" smtClean="0">
              <a:latin typeface="Comic Sans MS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sk-SK" sz="3200" b="1" dirty="0" smtClean="0">
                <a:latin typeface="Comic Sans MS" pitchFamily="66" charset="0"/>
              </a:rPr>
              <a:t>N pávie perie</a:t>
            </a:r>
          </a:p>
          <a:p>
            <a:pPr algn="ctr">
              <a:lnSpc>
                <a:spcPct val="150000"/>
              </a:lnSpc>
            </a:pPr>
            <a:r>
              <a:rPr lang="sk-SK" sz="3200" b="1" dirty="0" smtClean="0">
                <a:latin typeface="Comic Sans MS" pitchFamily="66" charset="0"/>
              </a:rPr>
              <a:t>G pávieho peria</a:t>
            </a:r>
          </a:p>
          <a:p>
            <a:pPr algn="ctr">
              <a:lnSpc>
                <a:spcPct val="150000"/>
              </a:lnSpc>
            </a:pPr>
            <a:r>
              <a:rPr lang="sk-SK" sz="3200" b="1" dirty="0" smtClean="0">
                <a:latin typeface="Comic Sans MS" pitchFamily="66" charset="0"/>
              </a:rPr>
              <a:t>D páviemu periu</a:t>
            </a:r>
          </a:p>
          <a:p>
            <a:pPr algn="ctr">
              <a:lnSpc>
                <a:spcPct val="150000"/>
              </a:lnSpc>
            </a:pPr>
            <a:r>
              <a:rPr lang="sk-SK" sz="3200" b="1" dirty="0" smtClean="0">
                <a:latin typeface="Comic Sans MS" pitchFamily="66" charset="0"/>
              </a:rPr>
              <a:t>A pávie perie</a:t>
            </a:r>
          </a:p>
          <a:p>
            <a:pPr algn="ctr">
              <a:lnSpc>
                <a:spcPct val="150000"/>
              </a:lnSpc>
            </a:pPr>
            <a:r>
              <a:rPr lang="sk-SK" sz="3200" b="1" dirty="0" smtClean="0">
                <a:latin typeface="Comic Sans MS" pitchFamily="66" charset="0"/>
              </a:rPr>
              <a:t>L pávom perí </a:t>
            </a:r>
          </a:p>
          <a:p>
            <a:pPr algn="ctr">
              <a:lnSpc>
                <a:spcPct val="150000"/>
              </a:lnSpc>
            </a:pPr>
            <a:r>
              <a:rPr lang="sk-SK" sz="3200" b="1" dirty="0" smtClean="0">
                <a:latin typeface="Comic Sans MS" pitchFamily="66" charset="0"/>
              </a:rPr>
              <a:t>I pávím perím </a:t>
            </a:r>
            <a:endParaRPr lang="sk-SK" sz="3200" b="1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46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-13449" y="-1566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300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741469" y="2026414"/>
            <a:ext cx="7674510" cy="218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sk-SK" altLang="sk-SK" sz="4800" b="1" dirty="0" smtClean="0">
                <a:latin typeface="Comic Sans MS" pitchFamily="66" charset="0"/>
              </a:rPr>
              <a:t>Utvor druhové prídavné meno od slov vták a koza</a:t>
            </a:r>
            <a:endParaRPr lang="sk-SK" sz="4800" dirty="0">
              <a:latin typeface="Comic Sans MS" pitchFamily="66" charset="0"/>
            </a:endParaRPr>
          </a:p>
        </p:txBody>
      </p:sp>
      <p:sp>
        <p:nvSpPr>
          <p:cNvPr id="11" name="Obdélník 10"/>
          <p:cNvSpPr/>
          <p:nvPr/>
        </p:nvSpPr>
        <p:spPr>
          <a:xfrm>
            <a:off x="0" y="6338705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23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-13449" y="-1566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élník 10"/>
          <p:cNvSpPr/>
          <p:nvPr/>
        </p:nvSpPr>
        <p:spPr>
          <a:xfrm>
            <a:off x="741469" y="2463578"/>
            <a:ext cx="7674510" cy="913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20000"/>
              </a:spcBef>
              <a:defRPr/>
            </a:pPr>
            <a:r>
              <a:rPr lang="sk-SK" altLang="sk-SK" sz="4000" b="1" i="1" dirty="0" err="1" smtClean="0">
                <a:latin typeface="Comic Sans MS" pitchFamily="66" charset="0"/>
              </a:rPr>
              <a:t>Vtáčí,kozí</a:t>
            </a:r>
            <a:r>
              <a:rPr lang="sk-SK" altLang="sk-SK" sz="4000" b="1" i="1" dirty="0" smtClean="0">
                <a:latin typeface="Comic Sans MS" pitchFamily="66" charset="0"/>
              </a:rPr>
              <a:t> </a:t>
            </a:r>
            <a:r>
              <a:rPr lang="sk-SK" altLang="sk-SK" sz="4000" b="1" i="1" dirty="0" smtClean="0">
                <a:latin typeface="Comic Sans MS" pitchFamily="66" charset="0"/>
              </a:rPr>
              <a:t> </a:t>
            </a:r>
            <a:endParaRPr lang="sk-SK" altLang="sk-SK" sz="4000" b="1" i="1" dirty="0" smtClean="0">
              <a:latin typeface="Comic Sans MS" pitchFamily="66" charset="0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0" y="6338705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76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-13449" y="-1566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400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667557" y="1215686"/>
            <a:ext cx="7674510" cy="218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sk-SK" sz="4800" b="1" dirty="0" smtClean="0">
                <a:latin typeface="Comic Sans MS" pitchFamily="66" charset="0"/>
              </a:rPr>
              <a:t>Utvor I </a:t>
            </a:r>
            <a:r>
              <a:rPr lang="sk-SK" sz="4800" b="1" dirty="0" err="1" smtClean="0">
                <a:latin typeface="Comic Sans MS" pitchFamily="66" charset="0"/>
              </a:rPr>
              <a:t>sg</a:t>
            </a:r>
            <a:r>
              <a:rPr lang="sk-SK" sz="4800" b="1" dirty="0">
                <a:latin typeface="Comic Sans MS" pitchFamily="66" charset="0"/>
              </a:rPr>
              <a:t>.</a:t>
            </a:r>
            <a:endParaRPr lang="sk-SK" sz="4800" b="1" dirty="0" smtClean="0">
              <a:latin typeface="Comic Sans MS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sk-SK" sz="4800" b="1" dirty="0" smtClean="0">
                <a:latin typeface="Comic Sans MS" pitchFamily="66" charset="0"/>
              </a:rPr>
              <a:t>Labutia piese</a:t>
            </a:r>
            <a:r>
              <a:rPr lang="sk-SK" sz="4800" b="1" dirty="0">
                <a:latin typeface="Comic Sans MS" pitchFamily="66" charset="0"/>
              </a:rPr>
              <a:t>ň</a:t>
            </a:r>
            <a:endParaRPr lang="sk-SK" sz="4800" dirty="0">
              <a:latin typeface="Comic Sans MS" pitchFamily="66" charset="0"/>
            </a:endParaRPr>
          </a:p>
        </p:txBody>
      </p:sp>
      <p:sp>
        <p:nvSpPr>
          <p:cNvPr id="11" name="Obdélník 10"/>
          <p:cNvSpPr/>
          <p:nvPr/>
        </p:nvSpPr>
        <p:spPr>
          <a:xfrm>
            <a:off x="0" y="6338705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79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-13449" y="-1566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élník 10"/>
          <p:cNvSpPr/>
          <p:nvPr/>
        </p:nvSpPr>
        <p:spPr>
          <a:xfrm>
            <a:off x="728406" y="2366789"/>
            <a:ext cx="7674510" cy="913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sk-SK" altLang="sk-SK" sz="4000" b="1" dirty="0" smtClean="0">
                <a:latin typeface="Comic Sans MS" pitchFamily="66" charset="0"/>
              </a:rPr>
              <a:t>labuťou piesňou</a:t>
            </a:r>
            <a:endParaRPr lang="sk-SK" altLang="sk-SK" sz="4000" b="1" dirty="0">
              <a:latin typeface="Comic Sans MS" pitchFamily="66" charset="0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0" y="6338705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95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0" y="0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élník 7"/>
          <p:cNvSpPr/>
          <p:nvPr/>
        </p:nvSpPr>
        <p:spPr>
          <a:xfrm>
            <a:off x="0" y="6333565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élník 8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5122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délník 9"/>
          <p:cNvSpPr/>
          <p:nvPr/>
        </p:nvSpPr>
        <p:spPr>
          <a:xfrm>
            <a:off x="734745" y="1974836"/>
            <a:ext cx="76745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sk-SK" sz="4000" b="1" dirty="0" smtClean="0">
                <a:latin typeface="Comic Sans MS" pitchFamily="66" charset="0"/>
              </a:rPr>
              <a:t>Je to plnovýznamový a ohybný slovný druh, ktorý </a:t>
            </a:r>
            <a:r>
              <a:rPr lang="sk-SK" sz="4000" b="1" dirty="0" smtClean="0">
                <a:latin typeface="Comic Sans MS" pitchFamily="66" charset="0"/>
              </a:rPr>
              <a:t>pomenúva vlast</a:t>
            </a:r>
            <a:r>
              <a:rPr lang="sk-SK" sz="4000" b="1" dirty="0" smtClean="0">
                <a:latin typeface="Comic Sans MS" pitchFamily="66" charset="0"/>
              </a:rPr>
              <a:t>nosti</a:t>
            </a:r>
            <a:r>
              <a:rPr lang="sk-SK" sz="4000" b="1" dirty="0" smtClean="0">
                <a:latin typeface="Comic Sans MS" pitchFamily="66" charset="0"/>
              </a:rPr>
              <a:t> osôb, zvierat </a:t>
            </a:r>
            <a:r>
              <a:rPr lang="sk-SK" sz="4000" b="1" dirty="0" smtClean="0">
                <a:latin typeface="Comic Sans MS" pitchFamily="66" charset="0"/>
              </a:rPr>
              <a:t>a </a:t>
            </a:r>
            <a:r>
              <a:rPr lang="sk-SK" sz="4000" b="1" dirty="0" smtClean="0">
                <a:latin typeface="Comic Sans MS" pitchFamily="66" charset="0"/>
              </a:rPr>
              <a:t>vecí. </a:t>
            </a:r>
            <a:endParaRPr lang="sk-SK" sz="4000" kern="0" dirty="0"/>
          </a:p>
        </p:txBody>
      </p:sp>
    </p:spTree>
    <p:extLst>
      <p:ext uri="{BB962C8B-B14F-4D97-AF65-F5344CB8AC3E}">
        <p14:creationId xmlns:p14="http://schemas.microsoft.com/office/powerpoint/2010/main" val="123850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-13449" y="-1566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500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706746" y="1498715"/>
            <a:ext cx="8048075" cy="3078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sk-SK" altLang="sk-SK" sz="3600" b="1" dirty="0" smtClean="0">
                <a:latin typeface="Comic Sans MS" pitchFamily="66" charset="0"/>
              </a:rPr>
              <a:t>Urč druh, vzor a gra</a:t>
            </a:r>
            <a:r>
              <a:rPr lang="sk-SK" altLang="sk-SK" sz="3600" b="1" dirty="0" smtClean="0">
                <a:latin typeface="Comic Sans MS" pitchFamily="66" charset="0"/>
              </a:rPr>
              <a:t>matické kategórie prídavného mena: Neraz zazrel na stráňach ovčie stáda. </a:t>
            </a:r>
            <a:endParaRPr lang="sk-SK" sz="3600" b="1" dirty="0">
              <a:latin typeface="Comic Sans MS" pitchFamily="66" charset="0"/>
            </a:endParaRPr>
          </a:p>
          <a:p>
            <a:pPr algn="ctr">
              <a:lnSpc>
                <a:spcPct val="150000"/>
              </a:lnSpc>
            </a:pPr>
            <a:endParaRPr lang="sk-SK" sz="2400" dirty="0">
              <a:latin typeface="Comic Sans MS" pitchFamily="66" charset="0"/>
            </a:endParaRPr>
          </a:p>
        </p:txBody>
      </p:sp>
      <p:sp>
        <p:nvSpPr>
          <p:cNvPr id="11" name="Obdélník 10"/>
          <p:cNvSpPr/>
          <p:nvPr/>
        </p:nvSpPr>
        <p:spPr>
          <a:xfrm>
            <a:off x="0" y="6338705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12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-13449" y="-1566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élník 10"/>
          <p:cNvSpPr/>
          <p:nvPr/>
        </p:nvSpPr>
        <p:spPr>
          <a:xfrm>
            <a:off x="650029" y="2238943"/>
            <a:ext cx="76745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sk-SK" sz="4000" b="1" kern="0" dirty="0" smtClean="0">
                <a:latin typeface="Comic Sans MS" pitchFamily="66" charset="0"/>
              </a:rPr>
              <a:t>Ovčie (stáda) – privlastňovacie, druhové, páví, stredný rod, A, </a:t>
            </a:r>
            <a:r>
              <a:rPr lang="sk-SK" sz="4000" b="1" kern="0" dirty="0" err="1" smtClean="0">
                <a:latin typeface="Comic Sans MS" pitchFamily="66" charset="0"/>
              </a:rPr>
              <a:t>pl</a:t>
            </a:r>
            <a:r>
              <a:rPr lang="sk-SK" sz="4000" b="1" kern="0" dirty="0" smtClean="0">
                <a:latin typeface="Comic Sans MS" pitchFamily="66" charset="0"/>
              </a:rPr>
              <a:t>. </a:t>
            </a:r>
            <a:endParaRPr lang="sk-SK" sz="4000" b="1" kern="0" dirty="0">
              <a:latin typeface="Comic Sans MS" pitchFamily="66" charset="0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0" y="6338705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28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9" y="0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100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561238" y="2489437"/>
            <a:ext cx="80938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3200" b="1" dirty="0" smtClean="0">
                <a:latin typeface="Comic Sans MS" pitchFamily="66" charset="0"/>
              </a:rPr>
              <a:t>Aký je rozdiel medzi akostnými a vzťahovými prídavnými menami? </a:t>
            </a:r>
            <a:endParaRPr lang="sk-SK" sz="3200" b="1" dirty="0" smtClean="0">
              <a:latin typeface="Comic Sans MS" pitchFamily="66" charset="0"/>
            </a:endParaRPr>
          </a:p>
        </p:txBody>
      </p:sp>
      <p:sp>
        <p:nvSpPr>
          <p:cNvPr id="12" name="Obdélník 11"/>
          <p:cNvSpPr/>
          <p:nvPr/>
        </p:nvSpPr>
        <p:spPr>
          <a:xfrm>
            <a:off x="0" y="6338705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42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élník 11"/>
          <p:cNvSpPr/>
          <p:nvPr/>
        </p:nvSpPr>
        <p:spPr>
          <a:xfrm>
            <a:off x="0" y="6338705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élník 9"/>
          <p:cNvSpPr/>
          <p:nvPr/>
        </p:nvSpPr>
        <p:spPr>
          <a:xfrm>
            <a:off x="-13449" y="0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élník 10"/>
          <p:cNvSpPr/>
          <p:nvPr/>
        </p:nvSpPr>
        <p:spPr>
          <a:xfrm>
            <a:off x="741469" y="1883733"/>
            <a:ext cx="767451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4000" b="1" kern="0" dirty="0" smtClean="0">
                <a:latin typeface="Comic Sans MS" panose="030F0702030302020204" pitchFamily="66" charset="0"/>
              </a:rPr>
              <a:t>Akostné – odjakživa prídavné mená, nevieme z akého slovného druhu vznikli </a:t>
            </a:r>
          </a:p>
          <a:p>
            <a:pPr algn="ctr"/>
            <a:r>
              <a:rPr lang="sk-SK" sz="4000" b="1" kern="0" dirty="0" smtClean="0">
                <a:latin typeface="Comic Sans MS" panose="030F0702030302020204" pitchFamily="66" charset="0"/>
              </a:rPr>
              <a:t>Vzťahové – vznikli z iného slovného druhu</a:t>
            </a:r>
            <a:endParaRPr lang="sk-SK" sz="4000" b="1" kern="0" dirty="0">
              <a:latin typeface="Comic Sans MS" panose="030F0702030302020204" pitchFamily="66" charset="0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09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9" y="0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200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741469" y="2981879"/>
            <a:ext cx="767451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sk-SK" sz="3200" b="1" dirty="0" smtClean="0">
                <a:latin typeface="Comic Sans MS" pitchFamily="66" charset="0"/>
              </a:rPr>
              <a:t>Ktoré prídavné mená sa skloňujú podľa vzoru PEKNÝ?</a:t>
            </a:r>
            <a:endParaRPr lang="sk-SK" sz="3200" dirty="0">
              <a:latin typeface="Comic Sans MS" pitchFamily="66" charset="0"/>
            </a:endParaRPr>
          </a:p>
        </p:txBody>
      </p:sp>
      <p:sp>
        <p:nvSpPr>
          <p:cNvPr id="12" name="Obdélník 11"/>
          <p:cNvSpPr/>
          <p:nvPr/>
        </p:nvSpPr>
        <p:spPr>
          <a:xfrm>
            <a:off x="0" y="6338705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53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élník 11"/>
          <p:cNvSpPr/>
          <p:nvPr/>
        </p:nvSpPr>
        <p:spPr>
          <a:xfrm>
            <a:off x="0" y="6338705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élník 9"/>
          <p:cNvSpPr/>
          <p:nvPr/>
        </p:nvSpPr>
        <p:spPr>
          <a:xfrm>
            <a:off x="-13449" y="0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élník 10"/>
          <p:cNvSpPr/>
          <p:nvPr/>
        </p:nvSpPr>
        <p:spPr>
          <a:xfrm>
            <a:off x="920605" y="2823712"/>
            <a:ext cx="76745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4000" b="1" kern="0" dirty="0" smtClean="0">
                <a:latin typeface="Comic Sans MS" pitchFamily="66" charset="0"/>
              </a:rPr>
              <a:t>Tie, ktoré majú pred ohýbacou príponou tvrdú spoluhlásku.</a:t>
            </a:r>
            <a:endParaRPr lang="sk-SK" sz="4000" b="1" kern="0" dirty="0">
              <a:latin typeface="Comic Sans MS" pitchFamily="66" charset="0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74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9" y="0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300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404949" y="1019744"/>
            <a:ext cx="811999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sk-SK" sz="3200" b="1" dirty="0" smtClean="0">
                <a:latin typeface="Comic Sans MS" pitchFamily="66" charset="0"/>
              </a:rPr>
              <a:t>Doplň pádové prípony: </a:t>
            </a:r>
          </a:p>
          <a:p>
            <a:pPr algn="ctr" fontAlgn="base"/>
            <a:endParaRPr lang="sk-SK" sz="3200" b="1" dirty="0">
              <a:latin typeface="Comic Sans MS" pitchFamily="66" charset="0"/>
            </a:endParaRPr>
          </a:p>
          <a:p>
            <a:pPr algn="ctr" fontAlgn="base"/>
            <a:endParaRPr lang="sk-SK" sz="3200" b="1" dirty="0" smtClean="0">
              <a:latin typeface="Comic Sans MS" pitchFamily="66" charset="0"/>
            </a:endParaRPr>
          </a:p>
          <a:p>
            <a:pPr algn="ctr" fontAlgn="base"/>
            <a:endParaRPr lang="sk-SK" sz="3200" b="1" dirty="0" smtClean="0">
              <a:latin typeface="Comic Sans MS" pitchFamily="66" charset="0"/>
            </a:endParaRPr>
          </a:p>
          <a:p>
            <a:pPr algn="ctr" fontAlgn="base"/>
            <a:r>
              <a:rPr lang="sk-SK" sz="3200" b="1" dirty="0">
                <a:latin typeface="Comic Sans MS" pitchFamily="66" charset="0"/>
              </a:rPr>
              <a:t>b</a:t>
            </a:r>
            <a:r>
              <a:rPr lang="sk-SK" sz="3200" b="1" dirty="0" smtClean="0">
                <a:latin typeface="Comic Sans MS" pitchFamily="66" charset="0"/>
              </a:rPr>
              <a:t>aran_ roh, </a:t>
            </a:r>
            <a:r>
              <a:rPr lang="sk-SK" sz="3200" b="1" dirty="0" err="1" smtClean="0">
                <a:latin typeface="Comic Sans MS" pitchFamily="66" charset="0"/>
              </a:rPr>
              <a:t>múdr</a:t>
            </a:r>
            <a:r>
              <a:rPr lang="sk-SK" sz="3200" b="1" dirty="0" smtClean="0">
                <a:latin typeface="Comic Sans MS" pitchFamily="66" charset="0"/>
              </a:rPr>
              <a:t>_ ľudia, v  motýľ__ lete </a:t>
            </a:r>
            <a:endParaRPr lang="sk-SK" sz="3200" b="1" dirty="0">
              <a:latin typeface="Comic Sans MS" pitchFamily="66" charset="0"/>
            </a:endParaRPr>
          </a:p>
        </p:txBody>
      </p:sp>
      <p:sp>
        <p:nvSpPr>
          <p:cNvPr id="12" name="Obdélník 11"/>
          <p:cNvSpPr/>
          <p:nvPr/>
        </p:nvSpPr>
        <p:spPr>
          <a:xfrm>
            <a:off x="0" y="6338705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64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élník 11"/>
          <p:cNvSpPr/>
          <p:nvPr/>
        </p:nvSpPr>
        <p:spPr>
          <a:xfrm>
            <a:off x="0" y="6338705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élník 9"/>
          <p:cNvSpPr/>
          <p:nvPr/>
        </p:nvSpPr>
        <p:spPr>
          <a:xfrm>
            <a:off x="-13449" y="0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élník 10"/>
          <p:cNvSpPr/>
          <p:nvPr/>
        </p:nvSpPr>
        <p:spPr>
          <a:xfrm>
            <a:off x="676147" y="3067201"/>
            <a:ext cx="76745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sk-SK" sz="4000" b="1" dirty="0" smtClean="0">
                <a:latin typeface="Comic Sans MS" pitchFamily="66" charset="0"/>
              </a:rPr>
              <a:t>baraní </a:t>
            </a:r>
            <a:r>
              <a:rPr lang="sk-SK" sz="4000" b="1" dirty="0">
                <a:latin typeface="Comic Sans MS" pitchFamily="66" charset="0"/>
              </a:rPr>
              <a:t>roh, </a:t>
            </a:r>
            <a:r>
              <a:rPr lang="sk-SK" sz="4000" b="1" dirty="0" smtClean="0">
                <a:latin typeface="Comic Sans MS" pitchFamily="66" charset="0"/>
              </a:rPr>
              <a:t>múdri </a:t>
            </a:r>
            <a:r>
              <a:rPr lang="sk-SK" sz="4000" b="1" dirty="0">
                <a:latin typeface="Comic Sans MS" pitchFamily="66" charset="0"/>
              </a:rPr>
              <a:t>ľudia, v  </a:t>
            </a:r>
            <a:r>
              <a:rPr lang="sk-SK" sz="4000" b="1" dirty="0" smtClean="0">
                <a:latin typeface="Comic Sans MS" pitchFamily="66" charset="0"/>
              </a:rPr>
              <a:t>motýľom </a:t>
            </a:r>
            <a:r>
              <a:rPr lang="sk-SK" sz="4000" b="1" dirty="0">
                <a:latin typeface="Comic Sans MS" pitchFamily="66" charset="0"/>
              </a:rPr>
              <a:t>lete </a:t>
            </a:r>
            <a:endParaRPr lang="sk-SK" sz="4000" b="1" dirty="0">
              <a:latin typeface="Comic Sans MS" pitchFamily="66" charset="0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3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9" y="0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400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824311" y="719297"/>
            <a:ext cx="767451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3200" b="1" dirty="0" smtClean="0">
                <a:latin typeface="Comic Sans MS" pitchFamily="66" charset="0"/>
              </a:rPr>
              <a:t>Podľa akého vzoru sa skloňujú uvedené prídavné mená? </a:t>
            </a:r>
          </a:p>
          <a:p>
            <a:pPr algn="ctr"/>
            <a:endParaRPr lang="sk-SK" sz="3200" b="1" dirty="0">
              <a:latin typeface="Comic Sans MS" pitchFamily="66" charset="0"/>
            </a:endParaRPr>
          </a:p>
          <a:p>
            <a:pPr algn="ctr"/>
            <a:r>
              <a:rPr lang="sk-SK" sz="3200" b="1" dirty="0" err="1" smtClean="0">
                <a:latin typeface="Comic Sans MS" pitchFamily="66" charset="0"/>
              </a:rPr>
              <a:t>Líškin</a:t>
            </a:r>
            <a:r>
              <a:rPr lang="sk-SK" sz="3200" b="1" dirty="0" smtClean="0">
                <a:latin typeface="Comic Sans MS" pitchFamily="66" charset="0"/>
              </a:rPr>
              <a:t> brloh</a:t>
            </a:r>
          </a:p>
          <a:p>
            <a:pPr algn="ctr"/>
            <a:r>
              <a:rPr lang="sk-SK" sz="3200" b="1" dirty="0" smtClean="0">
                <a:latin typeface="Comic Sans MS" pitchFamily="66" charset="0"/>
              </a:rPr>
              <a:t>Katkin batoh</a:t>
            </a:r>
          </a:p>
          <a:p>
            <a:pPr algn="ctr"/>
            <a:r>
              <a:rPr lang="sk-SK" sz="3200" b="1" dirty="0" smtClean="0">
                <a:latin typeface="Comic Sans MS" pitchFamily="66" charset="0"/>
              </a:rPr>
              <a:t>Priateľkin byt</a:t>
            </a:r>
            <a:endParaRPr lang="sk-SK" sz="3200" dirty="0" smtClean="0">
              <a:latin typeface="Comic Sans MS" pitchFamily="66" charset="0"/>
            </a:endParaRPr>
          </a:p>
        </p:txBody>
      </p:sp>
      <p:sp>
        <p:nvSpPr>
          <p:cNvPr id="12" name="Obdélník 11"/>
          <p:cNvSpPr/>
          <p:nvPr/>
        </p:nvSpPr>
        <p:spPr>
          <a:xfrm>
            <a:off x="0" y="6338705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57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élník 11"/>
          <p:cNvSpPr/>
          <p:nvPr/>
        </p:nvSpPr>
        <p:spPr>
          <a:xfrm>
            <a:off x="0" y="6338705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élník 9"/>
          <p:cNvSpPr/>
          <p:nvPr/>
        </p:nvSpPr>
        <p:spPr>
          <a:xfrm>
            <a:off x="-13449" y="0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élník 10"/>
          <p:cNvSpPr/>
          <p:nvPr/>
        </p:nvSpPr>
        <p:spPr>
          <a:xfrm>
            <a:off x="741469" y="2897384"/>
            <a:ext cx="76745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4000" b="1" dirty="0" smtClean="0">
                <a:latin typeface="Comic Sans MS" pitchFamily="66" charset="0"/>
              </a:rPr>
              <a:t>Matkin</a:t>
            </a:r>
            <a:r>
              <a:rPr lang="sk-SK" sz="4000" dirty="0" smtClean="0">
                <a:latin typeface="Comic Sans MS" pitchFamily="66" charset="0"/>
              </a:rPr>
              <a:t> </a:t>
            </a:r>
            <a:endParaRPr lang="sk-SK" sz="4000" dirty="0">
              <a:latin typeface="Comic Sans MS" pitchFamily="66" charset="0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10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0" y="0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élník 7"/>
          <p:cNvSpPr/>
          <p:nvPr/>
        </p:nvSpPr>
        <p:spPr>
          <a:xfrm>
            <a:off x="0" y="6333565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200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457200" y="1724299"/>
            <a:ext cx="83812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5400" b="1" dirty="0" smtClean="0">
                <a:latin typeface="Comic Sans MS" pitchFamily="66" charset="0"/>
              </a:rPr>
              <a:t>Vystupňuj prídavné men</a:t>
            </a:r>
            <a:r>
              <a:rPr lang="sk-SK" sz="5400" b="1" dirty="0" smtClean="0">
                <a:latin typeface="Comic Sans MS" pitchFamily="66" charset="0"/>
              </a:rPr>
              <a:t>o </a:t>
            </a:r>
          </a:p>
          <a:p>
            <a:pPr algn="ctr"/>
            <a:r>
              <a:rPr lang="sk-SK" sz="5400" b="1" dirty="0">
                <a:latin typeface="Comic Sans MS" pitchFamily="66" charset="0"/>
              </a:rPr>
              <a:t>d</a:t>
            </a:r>
            <a:r>
              <a:rPr lang="sk-SK" sz="5400" b="1" dirty="0" smtClean="0">
                <a:latin typeface="Comic Sans MS" pitchFamily="66" charset="0"/>
              </a:rPr>
              <a:t>obrý </a:t>
            </a:r>
            <a:endParaRPr lang="sk-SK" sz="5400" b="1" dirty="0" smtClean="0">
              <a:latin typeface="Comic Sans MS" pitchFamily="66" charset="0"/>
            </a:endParaRPr>
          </a:p>
          <a:p>
            <a:pPr algn="ctr"/>
            <a:endParaRPr lang="sk-SK" sz="36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07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9" y="0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500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980600" y="2645958"/>
            <a:ext cx="767451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4400" b="1" dirty="0" smtClean="0">
                <a:latin typeface="Comic Sans MS" pitchFamily="66" charset="0"/>
                <a:cs typeface="Times New Roman" pitchFamily="18" charset="0"/>
              </a:rPr>
              <a:t>Od akého slovného druhu sa tvoria privlastňovacie prídavné mená? </a:t>
            </a:r>
            <a:endParaRPr lang="sk-SK" sz="4400" b="1" dirty="0" smtClean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" name="Obdélník 11"/>
          <p:cNvSpPr/>
          <p:nvPr/>
        </p:nvSpPr>
        <p:spPr>
          <a:xfrm>
            <a:off x="0" y="6338705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25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élník 11"/>
          <p:cNvSpPr/>
          <p:nvPr/>
        </p:nvSpPr>
        <p:spPr>
          <a:xfrm>
            <a:off x="0" y="6338705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élník 9"/>
          <p:cNvSpPr/>
          <p:nvPr/>
        </p:nvSpPr>
        <p:spPr>
          <a:xfrm>
            <a:off x="-13449" y="0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élník 10"/>
          <p:cNvSpPr/>
          <p:nvPr/>
        </p:nvSpPr>
        <p:spPr>
          <a:xfrm>
            <a:off x="573175" y="2897384"/>
            <a:ext cx="76745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cs-CZ" altLang="sk-SK" sz="4000" b="1" dirty="0" smtClean="0">
                <a:latin typeface="Comic Sans MS" pitchFamily="66" charset="0"/>
              </a:rPr>
              <a:t>Podstatné </a:t>
            </a:r>
            <a:r>
              <a:rPr lang="cs-CZ" altLang="sk-SK" sz="4000" b="1" dirty="0" err="1" smtClean="0">
                <a:latin typeface="Comic Sans MS" pitchFamily="66" charset="0"/>
              </a:rPr>
              <a:t>mená</a:t>
            </a:r>
            <a:endParaRPr lang="cs-CZ" altLang="sk-SK" sz="4000" b="1" dirty="0">
              <a:latin typeface="Comic Sans MS" pitchFamily="66" charset="0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64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0" y="0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100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741469" y="889843"/>
            <a:ext cx="76745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5400" b="1" dirty="0" smtClean="0">
                <a:latin typeface="Comic Sans MS" pitchFamily="66" charset="0"/>
              </a:rPr>
              <a:t>Akými otázkami sa pýtame na privlastňovaci</a:t>
            </a:r>
            <a:r>
              <a:rPr lang="sk-SK" sz="5400" b="1" dirty="0" smtClean="0">
                <a:latin typeface="Comic Sans MS" pitchFamily="66" charset="0"/>
              </a:rPr>
              <a:t>e prídavné mená?</a:t>
            </a:r>
            <a:endParaRPr lang="sk-SK" sz="3600" dirty="0">
              <a:latin typeface="Ubuntu" panose="020B0504030602030204" pitchFamily="34" charset="0"/>
            </a:endParaRPr>
          </a:p>
        </p:txBody>
      </p:sp>
      <p:sp>
        <p:nvSpPr>
          <p:cNvPr id="11" name="Obdélník 10"/>
          <p:cNvSpPr/>
          <p:nvPr/>
        </p:nvSpPr>
        <p:spPr>
          <a:xfrm>
            <a:off x="-13449" y="6333565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19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-13449" y="6333565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élník 6"/>
          <p:cNvSpPr/>
          <p:nvPr/>
        </p:nvSpPr>
        <p:spPr>
          <a:xfrm>
            <a:off x="0" y="0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élník 10"/>
          <p:cNvSpPr/>
          <p:nvPr/>
        </p:nvSpPr>
        <p:spPr>
          <a:xfrm>
            <a:off x="506802" y="3008005"/>
            <a:ext cx="76745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sk-SK" sz="4000" b="1" dirty="0" smtClean="0">
                <a:latin typeface="Comic Sans MS" pitchFamily="66" charset="0"/>
              </a:rPr>
              <a:t>Čí, čia, čie </a:t>
            </a:r>
            <a:endParaRPr lang="sk-SK" sz="4000" kern="0" dirty="0"/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03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0" y="0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200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667557" y="2143148"/>
            <a:ext cx="76745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5400" b="1" dirty="0" smtClean="0">
                <a:latin typeface="Comic Sans MS" pitchFamily="66" charset="0"/>
              </a:rPr>
              <a:t>Utvor L </a:t>
            </a:r>
            <a:r>
              <a:rPr lang="sk-SK" sz="5400" b="1" dirty="0" err="1" smtClean="0">
                <a:latin typeface="Comic Sans MS" pitchFamily="66" charset="0"/>
              </a:rPr>
              <a:t>sg</a:t>
            </a:r>
            <a:r>
              <a:rPr lang="sk-SK" sz="5400" b="1" dirty="0" smtClean="0">
                <a:latin typeface="Comic Sans MS" pitchFamily="66" charset="0"/>
              </a:rPr>
              <a:t>. </a:t>
            </a:r>
          </a:p>
          <a:p>
            <a:pPr algn="ctr"/>
            <a:r>
              <a:rPr lang="sk-SK" sz="5400" b="1" dirty="0" smtClean="0">
                <a:latin typeface="Comic Sans MS" pitchFamily="66" charset="0"/>
              </a:rPr>
              <a:t>Motýlí let </a:t>
            </a:r>
          </a:p>
          <a:p>
            <a:pPr algn="ctr"/>
            <a:endParaRPr lang="sk-SK" sz="3600" dirty="0">
              <a:latin typeface="Ubuntu" panose="020B0504030602030204" pitchFamily="34" charset="0"/>
            </a:endParaRPr>
          </a:p>
        </p:txBody>
      </p:sp>
      <p:sp>
        <p:nvSpPr>
          <p:cNvPr id="11" name="Obdélník 10"/>
          <p:cNvSpPr/>
          <p:nvPr/>
        </p:nvSpPr>
        <p:spPr>
          <a:xfrm>
            <a:off x="-13449" y="6333565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5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-13449" y="6333565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élník 6"/>
          <p:cNvSpPr/>
          <p:nvPr/>
        </p:nvSpPr>
        <p:spPr>
          <a:xfrm>
            <a:off x="0" y="0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élník 10"/>
          <p:cNvSpPr/>
          <p:nvPr/>
        </p:nvSpPr>
        <p:spPr>
          <a:xfrm>
            <a:off x="728020" y="2528834"/>
            <a:ext cx="76745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sk-SK" sz="4000" b="1" dirty="0" smtClean="0">
                <a:latin typeface="Comic Sans MS" pitchFamily="66" charset="0"/>
              </a:rPr>
              <a:t>Motýľom lete</a:t>
            </a:r>
            <a:endParaRPr lang="sk-SK" sz="4000" kern="0" dirty="0"/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43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0" y="0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300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741469" y="2059268"/>
            <a:ext cx="767451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4400" b="1" dirty="0">
                <a:latin typeface="Comic Sans MS" pitchFamily="66" charset="0"/>
              </a:rPr>
              <a:t>Podľa akého vzoru skloňujeme druhové prídavné mená?</a:t>
            </a:r>
            <a:endParaRPr lang="sk-SK" sz="4400" kern="0" dirty="0"/>
          </a:p>
        </p:txBody>
      </p:sp>
      <p:sp>
        <p:nvSpPr>
          <p:cNvPr id="11" name="Obdélník 10"/>
          <p:cNvSpPr/>
          <p:nvPr/>
        </p:nvSpPr>
        <p:spPr>
          <a:xfrm>
            <a:off x="-13449" y="6333565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9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-13449" y="6333565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élník 6"/>
          <p:cNvSpPr/>
          <p:nvPr/>
        </p:nvSpPr>
        <p:spPr>
          <a:xfrm>
            <a:off x="0" y="0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élník 10"/>
          <p:cNvSpPr/>
          <p:nvPr/>
        </p:nvSpPr>
        <p:spPr>
          <a:xfrm>
            <a:off x="779121" y="2926215"/>
            <a:ext cx="76745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4000" b="1" dirty="0" smtClean="0">
                <a:latin typeface="Comic Sans MS" pitchFamily="66" charset="0"/>
              </a:rPr>
              <a:t>páví</a:t>
            </a:r>
            <a:endParaRPr lang="sk-SK" sz="4000" kern="0" dirty="0"/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71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0" y="0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400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745934" y="1294063"/>
            <a:ext cx="76745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5400" b="1" dirty="0" smtClean="0">
                <a:latin typeface="Comic Sans MS" pitchFamily="66" charset="0"/>
              </a:rPr>
              <a:t>Na aké skupiny vieme rozdeliť privlastňovacie prídavné mená?</a:t>
            </a:r>
            <a:endParaRPr lang="sk-SK" sz="5400" b="1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1" name="Obdélník 10"/>
          <p:cNvSpPr/>
          <p:nvPr/>
        </p:nvSpPr>
        <p:spPr>
          <a:xfrm>
            <a:off x="-13449" y="6333565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47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-13449" y="6333565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élník 6"/>
          <p:cNvSpPr/>
          <p:nvPr/>
        </p:nvSpPr>
        <p:spPr>
          <a:xfrm>
            <a:off x="0" y="0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élník 10"/>
          <p:cNvSpPr/>
          <p:nvPr/>
        </p:nvSpPr>
        <p:spPr>
          <a:xfrm>
            <a:off x="676265" y="2713560"/>
            <a:ext cx="76745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sk-SK" sz="4000" b="1" dirty="0" smtClean="0">
                <a:latin typeface="Comic Sans MS" pitchFamily="66" charset="0"/>
              </a:rPr>
              <a:t>Individuálne a druhové.</a:t>
            </a:r>
            <a:endParaRPr lang="sk-SK" sz="4000" kern="0" dirty="0"/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1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0" y="0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élník 7"/>
          <p:cNvSpPr/>
          <p:nvPr/>
        </p:nvSpPr>
        <p:spPr>
          <a:xfrm>
            <a:off x="0" y="6333565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élník 8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5122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élník 6"/>
          <p:cNvSpPr/>
          <p:nvPr/>
        </p:nvSpPr>
        <p:spPr>
          <a:xfrm>
            <a:off x="502800" y="2544223"/>
            <a:ext cx="76745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4000" b="1" dirty="0">
                <a:latin typeface="Comic Sans MS" pitchFamily="66" charset="0"/>
              </a:rPr>
              <a:t>d</a:t>
            </a:r>
            <a:r>
              <a:rPr lang="sk-SK" sz="4000" b="1" dirty="0" smtClean="0">
                <a:latin typeface="Comic Sans MS" pitchFamily="66" charset="0"/>
              </a:rPr>
              <a:t>obrý – lepší - najlepší</a:t>
            </a:r>
            <a:endParaRPr lang="cs-CZ" altLang="sk-SK" sz="4000" dirty="0"/>
          </a:p>
        </p:txBody>
      </p:sp>
    </p:spTree>
    <p:extLst>
      <p:ext uri="{BB962C8B-B14F-4D97-AF65-F5344CB8AC3E}">
        <p14:creationId xmlns:p14="http://schemas.microsoft.com/office/powerpoint/2010/main" val="144733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0" y="0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500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383118" y="2613329"/>
            <a:ext cx="83912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4000" b="1" dirty="0" smtClean="0">
                <a:latin typeface="Comic Sans MS" pitchFamily="66" charset="0"/>
              </a:rPr>
              <a:t>Čo vyjadrujú privlastňovacie prídavné mená? </a:t>
            </a:r>
            <a:endParaRPr lang="sk-SK" sz="4000" dirty="0">
              <a:latin typeface="Ubuntu" panose="020B0504030602030204" pitchFamily="34" charset="0"/>
            </a:endParaRPr>
          </a:p>
        </p:txBody>
      </p:sp>
      <p:sp>
        <p:nvSpPr>
          <p:cNvPr id="11" name="Obdélník 10"/>
          <p:cNvSpPr/>
          <p:nvPr/>
        </p:nvSpPr>
        <p:spPr>
          <a:xfrm>
            <a:off x="-13449" y="6333565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25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-13449" y="6333565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élník 6"/>
          <p:cNvSpPr/>
          <p:nvPr/>
        </p:nvSpPr>
        <p:spPr>
          <a:xfrm>
            <a:off x="0" y="0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élník 10"/>
          <p:cNvSpPr/>
          <p:nvPr/>
        </p:nvSpPr>
        <p:spPr>
          <a:xfrm>
            <a:off x="741469" y="2767280"/>
            <a:ext cx="76745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4000" b="1" dirty="0" smtClean="0">
                <a:latin typeface="Comic Sans MS" pitchFamily="66" charset="0"/>
              </a:rPr>
              <a:t>Vyjadrujú, že osobám alebo zvieratám niečo patrí. </a:t>
            </a:r>
            <a:endParaRPr lang="sk-SK" sz="4000" dirty="0">
              <a:latin typeface="Ubuntu" panose="020B0504030602030204" pitchFamily="34" charset="0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36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0" y="0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élník 7"/>
          <p:cNvSpPr/>
          <p:nvPr/>
        </p:nvSpPr>
        <p:spPr>
          <a:xfrm>
            <a:off x="0" y="6333565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300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7" name="Obdélník 9"/>
          <p:cNvSpPr/>
          <p:nvPr/>
        </p:nvSpPr>
        <p:spPr>
          <a:xfrm>
            <a:off x="667557" y="1855766"/>
            <a:ext cx="767451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5400" b="1" dirty="0" smtClean="0">
                <a:latin typeface="Comic Sans MS" pitchFamily="66" charset="0"/>
              </a:rPr>
              <a:t>Podľa akých vzorov skloňujeme vzťahové prídavné mená?</a:t>
            </a:r>
            <a:endParaRPr lang="sk-SK" sz="3600" b="1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07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0" y="0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élník 7"/>
          <p:cNvSpPr/>
          <p:nvPr/>
        </p:nvSpPr>
        <p:spPr>
          <a:xfrm>
            <a:off x="0" y="6333565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élník 8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5122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élník 6"/>
          <p:cNvSpPr/>
          <p:nvPr/>
        </p:nvSpPr>
        <p:spPr>
          <a:xfrm>
            <a:off x="734745" y="2351943"/>
            <a:ext cx="76745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sk-SK" sz="4000" b="1" dirty="0" smtClean="0">
                <a:latin typeface="Comic Sans MS" pitchFamily="66" charset="0"/>
              </a:rPr>
              <a:t>Pekný a cudzí </a:t>
            </a:r>
            <a:endParaRPr lang="sk-SK" sz="4000" b="1" kern="0" dirty="0" smtClean="0">
              <a:latin typeface="Comic Sans MS" pitchFamily="66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sk-SK" sz="4000" b="1" kern="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01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0" y="0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élník 7"/>
          <p:cNvSpPr/>
          <p:nvPr/>
        </p:nvSpPr>
        <p:spPr>
          <a:xfrm>
            <a:off x="0" y="6333565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délník 8"/>
          <p:cNvSpPr/>
          <p:nvPr/>
        </p:nvSpPr>
        <p:spPr>
          <a:xfrm>
            <a:off x="6623436" y="67697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Otázka za 400 bodov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667557" y="1855766"/>
            <a:ext cx="76745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5400" b="1" dirty="0">
                <a:latin typeface="Comic Sans MS" pitchFamily="66" charset="0"/>
              </a:rPr>
              <a:t>Vymenuj pády s pádovými </a:t>
            </a:r>
            <a:r>
              <a:rPr lang="sk-SK" sz="5400" b="1" dirty="0" smtClean="0">
                <a:latin typeface="Comic Sans MS" pitchFamily="66" charset="0"/>
              </a:rPr>
              <a:t>otázkami.</a:t>
            </a:r>
            <a:endParaRPr lang="sk-SK" sz="3600" b="1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51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0" y="0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élník 7"/>
          <p:cNvSpPr/>
          <p:nvPr/>
        </p:nvSpPr>
        <p:spPr>
          <a:xfrm>
            <a:off x="0" y="6333565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élník 8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smtClean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  <a:endParaRPr lang="sk-SK" b="1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5122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élník 6"/>
          <p:cNvSpPr/>
          <p:nvPr/>
        </p:nvSpPr>
        <p:spPr>
          <a:xfrm>
            <a:off x="920605" y="1051506"/>
            <a:ext cx="767451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sk-SK" sz="4000" b="1" dirty="0">
                <a:latin typeface="Comic Sans MS" pitchFamily="66" charset="0"/>
              </a:rPr>
              <a:t>Nominatív – kto, čo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sk-SK" sz="4000" b="1" kern="0" dirty="0">
                <a:latin typeface="Comic Sans MS" pitchFamily="66" charset="0"/>
              </a:rPr>
              <a:t>Genitív – koho, čoho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sk-SK" sz="4000" b="1" kern="0" dirty="0">
                <a:latin typeface="Comic Sans MS" pitchFamily="66" charset="0"/>
              </a:rPr>
              <a:t>Datív – komu, čomu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sk-SK" sz="4000" b="1" kern="0" dirty="0">
                <a:latin typeface="Comic Sans MS" pitchFamily="66" charset="0"/>
              </a:rPr>
              <a:t>Akuzatív – koho, čo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sk-SK" sz="4000" b="1" kern="0" dirty="0">
                <a:latin typeface="Comic Sans MS" pitchFamily="66" charset="0"/>
              </a:rPr>
              <a:t>Lokál – o kom, o čom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sk-SK" sz="4000" b="1" kern="0" dirty="0">
                <a:latin typeface="Comic Sans MS" pitchFamily="66" charset="0"/>
              </a:rPr>
              <a:t>Inštrumentál – kým čím </a:t>
            </a:r>
          </a:p>
        </p:txBody>
      </p:sp>
    </p:spTree>
    <p:extLst>
      <p:ext uri="{BB962C8B-B14F-4D97-AF65-F5344CB8AC3E}">
        <p14:creationId xmlns:p14="http://schemas.microsoft.com/office/powerpoint/2010/main" val="133969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0dda3d6d3981786f3748c20d45d11a07438cf25"/>
</p:tagLst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2504</TotalTime>
  <Words>551</Words>
  <Application>Microsoft Office PowerPoint</Application>
  <PresentationFormat>Prezentácia na obrazovke (4:3)</PresentationFormat>
  <Paragraphs>157</Paragraphs>
  <Slides>51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Comic Sans MS</vt:lpstr>
      <vt:lpstr>Times New Roman</vt:lpstr>
      <vt:lpstr>Ubuntu</vt:lpstr>
      <vt:lpstr>Motiv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Peter Farárik</dc:creator>
  <cp:lastModifiedBy>ucitel</cp:lastModifiedBy>
  <cp:revision>190</cp:revision>
  <dcterms:created xsi:type="dcterms:W3CDTF">2014-11-27T10:15:47Z</dcterms:created>
  <dcterms:modified xsi:type="dcterms:W3CDTF">2021-01-20T17:21:49Z</dcterms:modified>
</cp:coreProperties>
</file>