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41" r:id="rId5"/>
    <p:sldId id="275" r:id="rId6"/>
    <p:sldId id="277" r:id="rId7"/>
    <p:sldId id="280" r:id="rId8"/>
    <p:sldId id="281" r:id="rId9"/>
    <p:sldId id="282" r:id="rId10"/>
    <p:sldId id="283" r:id="rId11"/>
    <p:sldId id="342" r:id="rId12"/>
    <p:sldId id="276" r:id="rId13"/>
    <p:sldId id="343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D6D"/>
    <a:srgbClr val="139D1D"/>
    <a:srgbClr val="D8BEB2"/>
    <a:srgbClr val="753F2D"/>
    <a:srgbClr val="5E3324"/>
    <a:srgbClr val="8A4C34"/>
    <a:srgbClr val="815550"/>
    <a:srgbClr val="A3573E"/>
    <a:srgbClr val="E7E6E6"/>
    <a:srgbClr val="D29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2"/>
    <p:restoredTop sz="96327"/>
  </p:normalViewPr>
  <p:slideViewPr>
    <p:cSldViewPr snapToGrid="0">
      <p:cViewPr varScale="1">
        <p:scale>
          <a:sx n="87" d="100"/>
          <a:sy n="87" d="100"/>
        </p:scale>
        <p:origin x="446" y="67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33718D35-8899-4D72-B2F6-81C9994431F3}" type="datetime1">
              <a:rPr lang="ru-RU" smtClean="0"/>
              <a:t>05.07.2025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6482836-E43C-41FF-A11B-3D8AB6E68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7E6C6CCF-08D6-46BC-A143-476DA6249026}" type="datetime1">
              <a:rPr lang="ru-RU" smtClean="0"/>
              <a:t>05.07.2025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CDE012-9E2E-4477-8B5C-4E7D4E9BCBA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4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28060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5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53062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6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52966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7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1370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42AFA-50B0-56FD-6035-1A9EF3555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285E8C4-5F43-EBD7-F0B3-3DF498A003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CA3F9A4-03A5-A924-65CF-F672FB0EA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A902CA-7192-1853-FA39-80EC2BFDFC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8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55684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9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8263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rtlCol="0" anchor="t">
            <a:normAutofit/>
          </a:bodyPr>
          <a:lstStyle>
            <a:lvl1pPr algn="l">
              <a:lnSpc>
                <a:spcPct val="80000"/>
              </a:lnSpc>
              <a:defRPr lang="ru-RU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 rtlCol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ru-RU"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Текст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Текст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20" name="Текст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rtlCol="0" anchor="t"/>
          <a:lstStyle>
            <a:lvl1pPr>
              <a:lnSpc>
                <a:spcPct val="80000"/>
              </a:lnSpc>
              <a:defRPr lang="ru-RU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Текст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lang="ru-RU" sz="2200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endParaRPr lang="ru-RU" noProof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365125"/>
            <a:ext cx="10661904" cy="1325563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lang="ru-RU" sz="44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текста нижнего колонтитула</a:t>
            </a:r>
            <a:endParaRPr lang="ru-RU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3A4F6043-7A67-491B-98BC-F933DED7226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Местозаполнитель таблицы 4">
            <a:extLst>
              <a:ext uri="{FF2B5EF4-FFF2-40B4-BE49-F238E27FC236}">
                <a16:creationId xmlns:a16="http://schemas.microsoft.com/office/drawing/2014/main" id="{402F1FD3-6A03-65D9-EE3B-3A0AE0FD8D8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0688" y="2189377"/>
            <a:ext cx="10661840" cy="3490925"/>
          </a:xfrm>
        </p:spPr>
        <p:txBody>
          <a:bodyPr rtlCol="0"/>
          <a:lstStyle>
            <a:lvl1pPr>
              <a:defRPr lang="ru-RU"/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</p:spTree>
    <p:extLst>
      <p:ext uri="{BB962C8B-B14F-4D97-AF65-F5344CB8AC3E}">
        <p14:creationId xmlns:p14="http://schemas.microsoft.com/office/powerpoint/2010/main" val="154014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lang="ru-RU"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lang="ru-RU" sz="1600" i="1"/>
            </a:lvl2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rtlCol="0" anchor="b"/>
          <a:lstStyle>
            <a:lvl1pPr>
              <a:defRPr lang="ru-RU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 rtlCol="0"/>
          <a:lstStyle>
            <a:lvl1pPr marL="0" indent="0">
              <a:buNone/>
              <a:defRPr lang="ru-RU" sz="2400">
                <a:solidFill>
                  <a:schemeClr val="bg1"/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столбца (темные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столбца (светлые)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(темная полоса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>
                <a:solidFill>
                  <a:schemeClr val="accent5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accent5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accent5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слева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0">
              <a:solidFill>
                <a:schemeClr val="bg2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 rtlCol="0"/>
          <a:lstStyle>
            <a:lvl1pPr>
              <a:lnSpc>
                <a:spcPct val="100000"/>
              </a:lnSpc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Текст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прав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права (темные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ru-RU" sz="5000">
                <a:solidFill>
                  <a:schemeClr val="accent4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accent5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accent5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  <p:sldLayoutId id="2147483667" r:id="rId1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ru-RU"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9B143-3DBA-E29E-FA27-2741A977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0" y="297725"/>
            <a:ext cx="9605744" cy="1024801"/>
          </a:xfrm>
        </p:spPr>
        <p:txBody>
          <a:bodyPr>
            <a:noAutofit/>
          </a:bodyPr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b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 «Московский автомобильно-дорожный </a:t>
            </a:r>
            <a:b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государственный технический университет (МАДИ)»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E98CA5B-511B-67EB-40E6-D609280B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474" y="120947"/>
            <a:ext cx="1531897" cy="1531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A10F0F-2783-46B6-AFF9-04FF67FE552D}"/>
              </a:ext>
            </a:extLst>
          </p:cNvPr>
          <p:cNvSpPr txBox="1"/>
          <p:nvPr/>
        </p:nvSpPr>
        <p:spPr>
          <a:xfrm>
            <a:off x="2919047" y="1652844"/>
            <a:ext cx="61018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проекта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«Нахождение «зеленой волны» с помощью имитационного моделирования»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2E5AB8-6169-5BE2-5A1D-2CF5F5FBE2FF}"/>
              </a:ext>
            </a:extLst>
          </p:cNvPr>
          <p:cNvSpPr txBox="1"/>
          <p:nvPr/>
        </p:nvSpPr>
        <p:spPr>
          <a:xfrm>
            <a:off x="2910254" y="2998122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 01.03.04 «Прикладная математика»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1EDC4A-873A-169B-C52C-5052514831AD}"/>
              </a:ext>
            </a:extLst>
          </p:cNvPr>
          <p:cNvSpPr txBox="1"/>
          <p:nvPr/>
        </p:nvSpPr>
        <p:spPr>
          <a:xfrm>
            <a:off x="3045070" y="3697069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Кузьмина Нина Владимировна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F287E9-24D3-C29B-9B99-687EDE4C9A2C}"/>
              </a:ext>
            </a:extLst>
          </p:cNvPr>
          <p:cNvSpPr txBox="1"/>
          <p:nvPr/>
        </p:nvSpPr>
        <p:spPr>
          <a:xfrm>
            <a:off x="5433648" y="5205156"/>
            <a:ext cx="1046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</a:t>
            </a:r>
          </a:p>
          <a:p>
            <a:pPr algn="ctr"/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7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D6D96-10C2-55C5-4733-44E962ED5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BA5757-88A0-0FA7-50D6-E6652B59E3D6}"/>
              </a:ext>
            </a:extLst>
          </p:cNvPr>
          <p:cNvSpPr txBox="1"/>
          <p:nvPr/>
        </p:nvSpPr>
        <p:spPr>
          <a:xfrm>
            <a:off x="0" y="1063841"/>
            <a:ext cx="121919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411291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8D6D">
            <a:alpha val="3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2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2B3118-A203-E7FA-F673-BB9F8E434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855" y="2578335"/>
            <a:ext cx="5624146" cy="425106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5BF8EA1-7E47-60BC-B304-AC2814F82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584" y="4233283"/>
            <a:ext cx="4114801" cy="25961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CE31D4-72D1-D635-73F7-EDB4709CD7A7}"/>
              </a:ext>
            </a:extLst>
          </p:cNvPr>
          <p:cNvSpPr txBox="1"/>
          <p:nvPr/>
        </p:nvSpPr>
        <p:spPr>
          <a:xfrm>
            <a:off x="1688123" y="301752"/>
            <a:ext cx="77108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Имитационное моделирование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5A87B-DE33-12EB-AE8C-889416994A33}"/>
              </a:ext>
            </a:extLst>
          </p:cNvPr>
          <p:cNvSpPr txBox="1"/>
          <p:nvPr/>
        </p:nvSpPr>
        <p:spPr>
          <a:xfrm>
            <a:off x="149469" y="947324"/>
            <a:ext cx="6119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Имитационное моделирование </a:t>
            </a:r>
            <a:r>
              <a:rPr lang="ru-RU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это способ изучения сложных систем с помощью их компьютерных копий.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C49015-29A7-9F12-C622-ADEC2E29AC3C}"/>
              </a:ext>
            </a:extLst>
          </p:cNvPr>
          <p:cNvSpPr txBox="1"/>
          <p:nvPr/>
        </p:nvSpPr>
        <p:spPr>
          <a:xfrm>
            <a:off x="149469" y="1813283"/>
            <a:ext cx="61194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транспортных задач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которые решаются имитационным моделированием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Планирование маршрутов городского автобуса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Оценка влияния нового ТЦ на дорожную ситуацию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Оптимизация координации светофорных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3</a:t>
            </a:fld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96B7C9-5B07-9515-5E28-49E4389F987F}"/>
              </a:ext>
            </a:extLst>
          </p:cNvPr>
          <p:cNvSpPr txBox="1"/>
          <p:nvPr/>
        </p:nvSpPr>
        <p:spPr>
          <a:xfrm>
            <a:off x="2258159" y="615168"/>
            <a:ext cx="75437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координации светофорных объектов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1BF5C8-AE44-30B0-5484-ACE6A052460A}"/>
              </a:ext>
            </a:extLst>
          </p:cNvPr>
          <p:cNvSpPr txBox="1"/>
          <p:nvPr/>
        </p:nvSpPr>
        <p:spPr>
          <a:xfrm>
            <a:off x="364879" y="1483586"/>
            <a:ext cx="11237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координации светофорных объектов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э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процесс настройки работы светофоров на дорожной сети для обеспечения плавного транспортного потока, сокращения задержек, минимизации пробок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55A382-6718-EB2A-D2C8-73921FC1A157}"/>
              </a:ext>
            </a:extLst>
          </p:cNvPr>
          <p:cNvSpPr txBox="1"/>
          <p:nvPr/>
        </p:nvSpPr>
        <p:spPr>
          <a:xfrm>
            <a:off x="364879" y="2569866"/>
            <a:ext cx="6110654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372"/>
              </a:spcBef>
              <a:spcAft>
                <a:spcPts val="1029"/>
              </a:spcAft>
              <a:buNone/>
            </a:pPr>
            <a:r>
              <a:rPr lang="ru-RU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цели оптимизации:</a:t>
            </a:r>
          </a:p>
          <a:p>
            <a:pPr algn="just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Уменьшение времени ожидания на перекрестках (добиться образования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«зеленой волны»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Снижение числа остановок транспортных средств.</a:t>
            </a:r>
          </a:p>
          <a:p>
            <a:pPr algn="just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Повышение пропускной способности дорожной сети.</a:t>
            </a:r>
          </a:p>
          <a:p>
            <a:pPr algn="just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Снижение вредных выбросов (меньше простоев с работающим двигателем).</a:t>
            </a:r>
          </a:p>
          <a:p>
            <a:pPr algn="just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Улучшение безопасности (снижение риска ДТП из-за резких торможений или проезда на красный).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297AB6C-AF28-D42C-8EF6-8B2E391A3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177" y="2562479"/>
            <a:ext cx="4463562" cy="356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4</a:t>
            </a:fld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8AEDE6-3063-0BCC-2859-2E56109C9F22}"/>
              </a:ext>
            </a:extLst>
          </p:cNvPr>
          <p:cNvSpPr txBox="1"/>
          <p:nvPr/>
        </p:nvSpPr>
        <p:spPr>
          <a:xfrm>
            <a:off x="1565031" y="301752"/>
            <a:ext cx="8416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Зелёная волна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4CB33-8C6B-D382-7BE4-D1CE2EC896FA}"/>
              </a:ext>
            </a:extLst>
          </p:cNvPr>
          <p:cNvSpPr txBox="1"/>
          <p:nvPr/>
        </p:nvSpPr>
        <p:spPr>
          <a:xfrm>
            <a:off x="96716" y="1079478"/>
            <a:ext cx="106738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«Зелёная волна» 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это способ организации дорожного движения, при котором светофоры на маршруте работают согласованно.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A85964-C7F2-E5A3-54E0-76CACDDBC968}"/>
              </a:ext>
            </a:extLst>
          </p:cNvPr>
          <p:cNvSpPr txBox="1"/>
          <p:nvPr/>
        </p:nvSpPr>
        <p:spPr>
          <a:xfrm>
            <a:off x="5367175" y="1735037"/>
            <a:ext cx="5758963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372"/>
              </a:spcBef>
              <a:spcAft>
                <a:spcPts val="1029"/>
              </a:spcAft>
              <a:buNone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</a:t>
            </a: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пробок и задержек</a:t>
            </a:r>
            <a:b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Уменьшение расхода топлива и выбросов (меньше разгонов и торможений)</a:t>
            </a:r>
            <a:b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комфорта вождения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79CD8E-B2B3-80AA-3AEA-3B0A7DE1CD96}"/>
              </a:ext>
            </a:extLst>
          </p:cNvPr>
          <p:cNvSpPr txBox="1"/>
          <p:nvPr/>
        </p:nvSpPr>
        <p:spPr>
          <a:xfrm>
            <a:off x="214384" y="4624754"/>
            <a:ext cx="6631744" cy="1433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372"/>
              </a:spcBef>
              <a:spcAft>
                <a:spcPts val="1029"/>
              </a:spcAft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Ограничения:</a:t>
            </a:r>
          </a:p>
          <a:p>
            <a:pPr algn="just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Эффективна только при соблюдении рекомендованной скорости</a:t>
            </a:r>
            <a:b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нарушаться из-за пешеходов, перегруженности дорог или аварий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0F71B447-3912-0FD1-DD97-4EC20875C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6836"/>
            <a:ext cx="4387361" cy="2369175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ABF8DBB0-BC2B-2ADF-F1F6-C7E10685B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965" y="3845868"/>
            <a:ext cx="5064651" cy="271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5</a:t>
            </a:fld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31DDF6-2558-EC43-B262-10F1A714AE8E}"/>
              </a:ext>
            </a:extLst>
          </p:cNvPr>
          <p:cNvSpPr txBox="1"/>
          <p:nvPr/>
        </p:nvSpPr>
        <p:spPr>
          <a:xfrm>
            <a:off x="2101744" y="108419"/>
            <a:ext cx="76049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проекта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2103A7E-5E82-B9A2-629F-7157A4448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30061"/>
            <a:ext cx="5591908" cy="37279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0E0A7A5-9FD7-426C-A737-90C371FA6B26}"/>
              </a:ext>
            </a:extLst>
          </p:cNvPr>
          <p:cNvSpPr txBox="1"/>
          <p:nvPr/>
        </p:nvSpPr>
        <p:spPr>
          <a:xfrm>
            <a:off x="1450731" y="768983"/>
            <a:ext cx="92495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</a:t>
            </a:r>
          </a:p>
          <a:p>
            <a:pPr algn="just"/>
            <a:b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имитационную модель движения транспортных средств на участке с четырьмя последовательными светофорами (tls#0 - tls#3), которая позволит оптимизировать параметры светофорного регулирования для создания "зелёной волны" и максимизации пропускной способности участка.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B5DBD3-C531-1DD8-57AC-0314E11F219E}"/>
              </a:ext>
            </a:extLst>
          </p:cNvPr>
          <p:cNvSpPr txBox="1"/>
          <p:nvPr/>
        </p:nvSpPr>
        <p:spPr>
          <a:xfrm>
            <a:off x="5904226" y="3604846"/>
            <a:ext cx="5106323" cy="1849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данные: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Координаты и расстояния между светофорами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Фазы и сигналы светофоров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Длительность цикла: 85 секунд.</a:t>
            </a:r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89804E48-D44D-C8A3-0944-D891367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t>6</a:t>
            </a:fld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310B24-B373-9DC0-4038-1EE95D740452}"/>
              </a:ext>
            </a:extLst>
          </p:cNvPr>
          <p:cNvSpPr txBox="1"/>
          <p:nvPr/>
        </p:nvSpPr>
        <p:spPr>
          <a:xfrm>
            <a:off x="2488223" y="251812"/>
            <a:ext cx="63568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111C467C-4AC4-E67F-41F7-68AA40C2F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524" y="861987"/>
            <a:ext cx="1350639" cy="135063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14C6B7D-D9C5-AD30-BF54-EF61826E0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" y="865312"/>
            <a:ext cx="1356063" cy="13506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039F52-DCAB-DEFF-777C-6863264CA7D7}"/>
              </a:ext>
            </a:extLst>
          </p:cNvPr>
          <p:cNvSpPr txBox="1"/>
          <p:nvPr/>
        </p:nvSpPr>
        <p:spPr>
          <a:xfrm>
            <a:off x="6309360" y="576072"/>
            <a:ext cx="57973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модули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junction.py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draw.py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main.py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green_wave_finder.py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green_wave.py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modeling.py</a:t>
            </a:r>
          </a:p>
        </p:txBody>
      </p:sp>
      <p:pic>
        <p:nvPicPr>
          <p:cNvPr id="14" name="Рисунок 13" descr="Рис.1">
            <a:extLst>
              <a:ext uri="{FF2B5EF4-FFF2-40B4-BE49-F238E27FC236}">
                <a16:creationId xmlns:a16="http://schemas.microsoft.com/office/drawing/2014/main" id="{5B2DD20F-B33A-199B-396A-ABBFE71B7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87" y="3220173"/>
            <a:ext cx="5079023" cy="338601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310948B-3D2E-A10D-D8D5-F3DB5A0CBB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9360" y="3151389"/>
            <a:ext cx="5486400" cy="338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t>7</a:t>
            </a:fld>
            <a:endParaRPr lang="ru-RU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B9C89F6-C962-E023-3029-29CD3782C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317023" cy="25380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683CDBC-1041-BE1B-E8C2-E5246940D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00262"/>
            <a:ext cx="4686954" cy="125747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31E1DB4-2439-A33E-302B-C1B58E674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4319938"/>
            <a:ext cx="5635869" cy="166762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91ED3B48-843C-EDA4-76FC-3CF7FEAEB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3099" y="0"/>
            <a:ext cx="4245951" cy="2569593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6F7A264-8C32-7EDF-156E-00E0B0018A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9930" y="4319939"/>
            <a:ext cx="5712069" cy="1667624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35C2C1F-572C-1310-002D-26BD6B0096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9930" y="2800261"/>
            <a:ext cx="5646262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2B341-B991-E60C-11BA-2AE47D625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EABF84B-B04B-5089-4C74-5265EEAA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t>8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E8D5F3-2309-2FFC-4FA5-1813646E0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33" y="87923"/>
            <a:ext cx="4360398" cy="280633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3223F7-1C58-36A2-A79F-D895A2B26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40" y="3226777"/>
            <a:ext cx="4812884" cy="5913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954F5DA-7ADE-1C31-9533-E922B22C0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433" y="4482537"/>
            <a:ext cx="8208238" cy="103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3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9</a:t>
            </a:fld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0AA762-6F76-5D8F-D5FE-9C49AA85F459}"/>
              </a:ext>
            </a:extLst>
          </p:cNvPr>
          <p:cNvSpPr txBox="1"/>
          <p:nvPr/>
        </p:nvSpPr>
        <p:spPr>
          <a:xfrm>
            <a:off x="526073" y="2479430"/>
            <a:ext cx="111398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Разработанная система моделирования «зелёных волн» предоставляет инструменты для анализа и синхронизации светофорных циклов. Для работы использованы стандартные библиотеки Python (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и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графиков. Код организован в модули, что упрощает расширение функциональности. В перспективе проект можно расширить за счёт интеграции с картографическими сервисами, улучшения алгоритмов оптимизации с использованием машинного обучения, а также разработки более сложных моделей транспортных потоков для городских условий.</a:t>
            </a:r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435</Words>
  <Application>Microsoft Office PowerPoint</Application>
  <PresentationFormat>Широкоэкранный</PresentationFormat>
  <Paragraphs>63</Paragraphs>
  <Slides>10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Тема Office</vt:lpstr>
      <vt:lpstr>Федеральное государственное бюджетное образовательное учреждение  высшего образования «Московский автомобильно-дорожный  государственный технический университет (МАДИ)»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2022-06-28T06:29:45Z</dcterms:created>
  <dcterms:modified xsi:type="dcterms:W3CDTF">2025-07-05T08:22:04Z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