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  <p:embeddedFont>
      <p:font typeface="Lexe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4" Type="http://schemas.openxmlformats.org/officeDocument/2006/relationships/font" Target="fonts/Lexend-regular.fntdata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fae119a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efae119a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f9f114bd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8f9f114bd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fae119a9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efae119a9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fae119a9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efae119a9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fae119a9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efae119a9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fae119a9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efae119a9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fae119a9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efae119a9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1c961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201c961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04f546040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f04f546040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fae119a9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efae119a9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kamalpreet-kaur-887a90134/" TargetMode="External"/><Relationship Id="rId5" Type="http://schemas.openxmlformats.org/officeDocument/2006/relationships/hyperlink" Target="http://www.linkedin.com/in/leelaredd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kamalpreet-kaur-887a90134/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s://www.linkedin.com/in/leelareddy/" TargetMode="External"/><Relationship Id="rId6" Type="http://schemas.openxmlformats.org/officeDocument/2006/relationships/hyperlink" Target="https://www.linkedin.com/in/nina-ojike/" TargetMode="External"/><Relationship Id="rId7" Type="http://schemas.openxmlformats.org/officeDocument/2006/relationships/hyperlink" Target="https://www.linkedin.com/in/kshitija-angaluri-a3a3511a6/" TargetMode="External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U3G5dfCsy1w3VtXSMMCtVz1A4tIi-0wA/view?usp=sharing" TargetMode="External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hyperlink" Target="https://docs.google.com/document/d/1Fpmu3xPWw6Z5kpH_wURncwIzTC64k01N3KM3VHTcxsg/edit" TargetMode="External"/><Relationship Id="rId5" Type="http://schemas.openxmlformats.org/officeDocument/2006/relationships/hyperlink" Target="https://drive.google.com/drive/folders/11ZwxpnRLSsRpgrnKzXKoDIanIhjLRNKI?usp=sharing" TargetMode="External"/><Relationship Id="rId6" Type="http://schemas.openxmlformats.org/officeDocument/2006/relationships/hyperlink" Target="https://docs.google.com/document/d/1j6NR5byhaV-MKDt6FrhqNQFQCd3MnDasvUKKzQevimw/edit" TargetMode="External"/><Relationship Id="rId7" Type="http://schemas.openxmlformats.org/officeDocument/2006/relationships/hyperlink" Target="https://docs.google.com/document/d/1m4HJ6zSFLysJpk8brf4QilIkJEkkUIUqPfr41GX4Y8A/edit" TargetMode="External"/><Relationship Id="rId8" Type="http://schemas.openxmlformats.org/officeDocument/2006/relationships/hyperlink" Target="https://drive.google.com/file/d/1U3G5dfCsy1w3VtXSMMCtVz1A4tIi-0wA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2900" y="952175"/>
            <a:ext cx="864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b="1" lang="en" sz="3600" u="sng">
                <a:solidFill>
                  <a:srgbClr val="38761D"/>
                </a:solidFill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Marketflash Digital Campaigns Performance</a:t>
            </a:r>
            <a:endParaRPr b="1" i="0" sz="3600" u="sng" cap="none" strike="noStrike">
              <a:solidFill>
                <a:srgbClr val="38761D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91375" y="2506850"/>
            <a:ext cx="7167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Comprehensive analysis of the campaigns launched by Marketflash in 2023.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63650" y="3462675"/>
            <a:ext cx="695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Presented by Masterschool March’ 24 Project Team: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Ardita Abazi, 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Kamal Kaur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Kshitija Angaluri,</a:t>
            </a:r>
            <a:r>
              <a:rPr b="1" lang="en">
                <a:solidFill>
                  <a:srgbClr val="1D1C1D"/>
                </a:solidFill>
                <a:highlight>
                  <a:srgbClr val="FFFFFF"/>
                </a:highlight>
              </a:rPr>
              <a:t> </a:t>
            </a:r>
            <a:r>
              <a:rPr lang="en" u="sng">
                <a:solidFill>
                  <a:srgbClr val="1155CC"/>
                </a:solidFill>
                <a:latin typeface="Poppins Medium"/>
                <a:ea typeface="Poppins Medium"/>
                <a:cs typeface="Poppins Medium"/>
                <a:sym typeface="Poppi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Leela Yathapu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Nina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Ojike Udeh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3488100" y="1133200"/>
            <a:ext cx="5045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Kamal Kaur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Leela Reddy Yathapu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Ardita Abazi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Nina Ojike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Kshitija Angaluri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100" y="236450"/>
            <a:ext cx="1744125" cy="17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01650" y="1001463"/>
            <a:ext cx="647775" cy="6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51800" y="340575"/>
            <a:ext cx="81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Project Objectives:</a:t>
            </a:r>
            <a:r>
              <a:rPr lang="en" sz="3050" u="sng">
                <a:solidFill>
                  <a:srgbClr val="188038"/>
                </a:solidFill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sz="305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00"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To help track business performance for informed decision making </a:t>
            </a:r>
            <a:endParaRPr sz="1300"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5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009275" y="1687663"/>
            <a:ext cx="7350000" cy="2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7352F"/>
                </a:solidFill>
                <a:highlight>
                  <a:srgbClr val="F3F3F3"/>
                </a:highlight>
              </a:rPr>
              <a:t>DB: </a:t>
            </a:r>
            <a:endParaRPr b="1" sz="1400" u="sng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Functional ER diagram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DB setup in </a:t>
            </a: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SQLite</a:t>
            </a: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 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7352F"/>
                </a:solidFill>
                <a:highlight>
                  <a:srgbClr val="F3F3F3"/>
                </a:highlight>
              </a:rPr>
              <a:t>Tableau Dashboard:</a:t>
            </a:r>
            <a:endParaRPr b="1" sz="1400" u="sng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KPIs at a glance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Engagement depictions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Channel performance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Quarterly trend for 2023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575" y="1576549"/>
            <a:ext cx="3800499" cy="221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795600" y="350425"/>
            <a:ext cx="7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Database Design and </a:t>
            </a: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Approach</a:t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04000" y="1216725"/>
            <a:ext cx="84345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4" u="sng">
                <a:solidFill>
                  <a:srgbClr val="000000"/>
                </a:solidFill>
              </a:rPr>
              <a:t>Normalisation of Relational model to 3NF</a:t>
            </a:r>
            <a:endParaRPr b="1" sz="1694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94" u="sng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First Normal Form (1NF):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table has a primary key and all fields contain atomic values.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2. 	Second Normal Form (2NF):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model is in 1NF and all non-key attributes are fully functionally dependent on the primary key.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3.      Third Normal Form (3NF):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model is in 2NF and all non-key attributes are non-transitively dependent on the primary key and reduce redundancy if any.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1550" y="105975"/>
            <a:ext cx="7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Functional ERD</a:t>
            </a:r>
            <a:endParaRPr b="1" sz="22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650" y="932350"/>
            <a:ext cx="72675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88175" y="152300"/>
            <a:ext cx="807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Database Creation in SQLite (Beekeeper Studio)</a:t>
            </a:r>
            <a:endParaRPr b="1" sz="22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2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200" u="sng">
                <a:solidFill>
                  <a:srgbClr val="188038"/>
                </a:solidFill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b="1" sz="435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25" y="888413"/>
            <a:ext cx="4735449" cy="34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88175" y="152300"/>
            <a:ext cx="7537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Populating </a:t>
            </a: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Database and Design Validation</a:t>
            </a:r>
            <a:r>
              <a:rPr b="1" lang="en" sz="2300" u="sng">
                <a:solidFill>
                  <a:srgbClr val="188038"/>
                </a:solidFill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b="1" sz="23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 u="sng">
                <a:solidFill>
                  <a:srgbClr val="4A86E8"/>
                </a:solidFill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(Click on below image for video explanation and steps followed)</a:t>
            </a:r>
            <a:endParaRPr b="1" sz="1100" u="sng">
              <a:solidFill>
                <a:srgbClr val="4A86E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3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45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213" y="1138225"/>
            <a:ext cx="47339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795600" y="350425"/>
            <a:ext cx="7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Data Preparation for Tableau</a:t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04000" y="1216725"/>
            <a:ext cx="84345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4" u="sng"/>
              <a:t>Data Cleanup</a:t>
            </a:r>
            <a:endParaRPr b="1" sz="1694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94" u="sng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Streamline Data Preparation:</a:t>
            </a:r>
            <a:r>
              <a:rPr lang="en"/>
              <a:t> During data preparation, hide intermediary columns that are used for calculations or transformations but are not needed in the final visualization.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Focus on Relevant Data</a:t>
            </a:r>
            <a:r>
              <a:rPr lang="en" sz="1100">
                <a:solidFill>
                  <a:schemeClr val="dk1"/>
                </a:solidFill>
              </a:rPr>
              <a:t>:</a:t>
            </a:r>
            <a:r>
              <a:rPr lang="en"/>
              <a:t> Hiding irrelevant columns help to focus on cleaning and preparing only the data that will be used in analysis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9294" l="504" r="514" t="17116"/>
          <a:stretch/>
        </p:blipFill>
        <p:spPr>
          <a:xfrm>
            <a:off x="1040450" y="1199888"/>
            <a:ext cx="6794952" cy="315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88175" y="164350"/>
            <a:ext cx="7537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Marketfalsh Dashboard</a:t>
            </a:r>
            <a:endParaRPr b="1" sz="23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45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81425" y="467025"/>
            <a:ext cx="836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Project Links</a:t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735" y="1858900"/>
            <a:ext cx="43524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011825" y="1039725"/>
            <a:ext cx="76971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Project Deliverables: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https://drive.google.com/drive/folders/11ZwxpnRLSsRpgrnKzXKoDIanIhjLRNKI?usp=sharing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DB Design :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https://docs.google.com/document/d/1j6NR5byhaV-MKDt6FrhqNQFQCd3MnDasvUKKzQevimw/edit</a:t>
            </a:r>
            <a:r>
              <a:rPr lang="en" sz="1200"/>
              <a:t>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DB creation and Validation: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https://docs.google.com/document/d/1m4HJ6zSFLysJpk8brf4QilIkJEkkUIUqPfr41GX4Y8A/edit</a:t>
            </a:r>
            <a:r>
              <a:rPr lang="en" sz="1200"/>
              <a:t>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DB at work (video link):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https://drive.google.com/file/d/1U3G5dfCsy1w3VtXSMMCtVz1A4tIi-0wA/view?usp=sharing</a:t>
            </a:r>
            <a:r>
              <a:rPr lang="en" sz="1200"/>
              <a:t>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SQL extra challenge: </a:t>
            </a:r>
            <a:r>
              <a:rPr lang="en" sz="1200" u="sng">
                <a:solidFill>
                  <a:schemeClr val="hlink"/>
                </a:solidFill>
                <a:hlinkClick r:id="rId9"/>
              </a:rPr>
              <a:t>https://docs.google.com/document/d/1Fpmu3xPWw6Z5kpH_wURncwIzTC64k01N3KM3VHTcxsg/edit</a:t>
            </a:r>
            <a:r>
              <a:rPr lang="en" sz="1200"/>
              <a:t>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Dashboard (Tableau public)</a:t>
            </a:r>
            <a:r>
              <a:rPr b="1" i="0" lang="en" sz="1200" u="none" cap="none" strike="noStrike">
                <a:solidFill>
                  <a:srgbClr val="000000"/>
                </a:solidFill>
              </a:rPr>
              <a:t>:</a:t>
            </a:r>
            <a:r>
              <a:rPr b="1" i="0" lang="en" sz="1300" u="none" cap="none" strike="noStrike">
                <a:solidFill>
                  <a:srgbClr val="000000"/>
                </a:solidFill>
              </a:rPr>
              <a:t> </a:t>
            </a:r>
            <a:r>
              <a:rPr lang="en" sz="1200" u="sng">
                <a:solidFill>
                  <a:schemeClr val="hlink"/>
                </a:solidFill>
              </a:rPr>
              <a:t>https://public.tableau.com/views/MarketFlash_17230063583140/MainDashboard?:language=en-GB&amp;:sid=&amp;:redirect=auth&amp;:display_count=n&amp;:origin=viz_share_link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Presentation link: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</a:rPr>
              <a:t>https://drive.google.com/file/d/1iLg9LoUsgYKSBfpRCQgRDWLKggr60RTd/view?usp=drive_link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 sz="1100" u="non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