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Lst>
  <p:sldSz cy="5143500" cx="9144000"/>
  <p:notesSz cx="6858000" cy="9144000"/>
  <p:embeddedFontLst>
    <p:embeddedFont>
      <p:font typeface="Roboto"/>
      <p:regular r:id="rId74"/>
      <p:bold r:id="rId75"/>
      <p:italic r:id="rId76"/>
      <p:boldItalic r:id="rId77"/>
    </p:embeddedFont>
    <p:embeddedFont>
      <p:font typeface="Roboto Mono"/>
      <p:regular r:id="rId78"/>
      <p:bold r:id="rId79"/>
      <p:italic r:id="rId80"/>
      <p:boldItalic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838701E-C9F9-41AA-AF25-5FA56427D676}">
  <a:tblStyle styleId="{1838701E-C9F9-41AA-AF25-5FA56427D67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RobotoMono-italic.fntdata"/><Relationship Id="rId81" Type="http://schemas.openxmlformats.org/officeDocument/2006/relationships/font" Target="fonts/RobotoMon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Roboto-bold.fntdata"/><Relationship Id="rId30" Type="http://schemas.openxmlformats.org/officeDocument/2006/relationships/slide" Target="slides/slide24.xml"/><Relationship Id="rId74" Type="http://schemas.openxmlformats.org/officeDocument/2006/relationships/font" Target="fonts/Roboto-regular.fntdata"/><Relationship Id="rId33" Type="http://schemas.openxmlformats.org/officeDocument/2006/relationships/slide" Target="slides/slide27.xml"/><Relationship Id="rId77" Type="http://schemas.openxmlformats.org/officeDocument/2006/relationships/font" Target="fonts/Roboto-boldItalic.fntdata"/><Relationship Id="rId32" Type="http://schemas.openxmlformats.org/officeDocument/2006/relationships/slide" Target="slides/slide26.xml"/><Relationship Id="rId76" Type="http://schemas.openxmlformats.org/officeDocument/2006/relationships/font" Target="fonts/Roboto-italic.fntdata"/><Relationship Id="rId35" Type="http://schemas.openxmlformats.org/officeDocument/2006/relationships/slide" Target="slides/slide29.xml"/><Relationship Id="rId79" Type="http://schemas.openxmlformats.org/officeDocument/2006/relationships/font" Target="fonts/RobotoMono-bold.fntdata"/><Relationship Id="rId34" Type="http://schemas.openxmlformats.org/officeDocument/2006/relationships/slide" Target="slides/slide28.xml"/><Relationship Id="rId78" Type="http://schemas.openxmlformats.org/officeDocument/2006/relationships/font" Target="fonts/RobotoMono-regular.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f88ba9d4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f88ba9d4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373d339f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373d339f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f88ba9d4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f88ba9d4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f88ba9d4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f88ba9d4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4da696bf0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4da696bf0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4da696bf09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4da696bf09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4da696bf09_1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4da696bf09_1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4da696bf09_1_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4da696bf09_1_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cd83ed41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3cd83ed41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3cd83ed41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3cd83ed41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4da696bf0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4da696bf0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3cd83ed41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3cd83ed41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3cd83ed41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3cd83ed41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3cd83ed41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3cd83ed41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3cd83ed411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3cd83ed411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3cd83ed411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3cd83ed41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3cd83ed411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3cd83ed411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3cd83ed411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3cd83ed411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3cd83ed411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3cd83ed411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3cd83ed411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3cd83ed411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3cd83ed411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3cd83ed411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f88ba9d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f88ba9d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3cd83ed411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3cd83ed411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3cd83ed411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3cd83ed411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3cd83ed411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3cd83ed411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22d887005e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22d887005e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22d887005e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22d887005e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22d887005e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22d887005e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22d887005e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22d887005e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22d887005e_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22d887005e_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22d887005e_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22d887005e_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22d887005e_5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22d887005e_5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0be9b5c0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0be9b5c0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22d887005e_5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22d887005e_5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22d887005e_5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22d887005e_5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22d887005e_5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22d887005e_5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22d887005e_5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22d887005e_5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22d887005e_5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22d887005e_5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22d887005e_5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22d887005e_5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44beded06c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44beded06c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44beded06c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44beded06c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4d6811fba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4d6811fba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4d6811fba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4d6811fba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0be9b5c0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30be9b5c0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4d6811fba6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4d6811fba6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4d6811fba6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4d6811fba6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4d6811fba6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4d6811fba6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293e81349e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293e81349e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293e81349e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293e81349e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293e81349e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293e81349e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293e81349e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293e81349e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293e81349e_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293e81349e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293e81349e_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293e81349e_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293e81349e_5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293e81349e_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30be9b5c0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30be9b5c0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293e81349e_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293e81349e_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293e81349e_5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293e81349e_5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293e81349e_5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293e81349e_5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293e81349e_5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293e81349e_5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293e81349e_5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293e81349e_5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538fdf238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538fdf238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538fdf238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538fdf238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538fdf238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538fdf238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373d339f4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373d339f4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f88ba9d4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f88ba9d4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f88ba9d4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f88ba9d4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cypress.io/guides/references/bundled-libraries#Mocha" TargetMode="External"/><Relationship Id="rId4" Type="http://schemas.openxmlformats.org/officeDocument/2006/relationships/hyperlink" Target="https://docs.cypress.io/guides/references/bundled-libraries#Moch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cypress.io"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hyperlink" Target="https://restapitutorial.ru/httpstatuscodes.html"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hyperlink" Target="https://www.npmjs.com/package/cypress-mochawesome-report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cypress-io/cypress/issues/311#issuecomment-339824191" TargetMode="External"/><Relationship Id="rId4" Type="http://schemas.openxmlformats.org/officeDocument/2006/relationships/hyperlink" Target="https://docs.cypress.io/guides/references/trade-offs#Multiple-tabs" TargetMode="External"/><Relationship Id="rId5" Type="http://schemas.openxmlformats.org/officeDocument/2006/relationships/hyperlink" Target="https://docs.cypress.io/guides/references/trade-offs#Multiple-tabs" TargetMode="External"/><Relationship Id="rId6" Type="http://schemas.openxmlformats.org/officeDocument/2006/relationships/hyperlink" Target="https://docs.cypress.io/guides/references/trade-offs#Multiple-browsers-open-at-the-same-time" TargetMode="External"/><Relationship Id="rId7" Type="http://schemas.openxmlformats.org/officeDocument/2006/relationships/hyperlink" Target="https://docs.cypress.io/guides/references/trade-offs#Multiple-browsers-open-at-the-same-tim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11708" y="47050"/>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ru" sz="2800"/>
              <a:t>C Y P R E S S</a:t>
            </a:r>
            <a:endParaRPr b="1" sz="2800"/>
          </a:p>
        </p:txBody>
      </p:sp>
      <p:sp>
        <p:nvSpPr>
          <p:cNvPr id="86" name="Google Shape;86;p13"/>
          <p:cNvSpPr txBox="1"/>
          <p:nvPr>
            <p:ph idx="1" type="subTitle"/>
          </p:nvPr>
        </p:nvSpPr>
        <p:spPr>
          <a:xfrm>
            <a:off x="311700" y="235460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ru"/>
              <a:t>for qa_automation_06   </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2"/>
          <p:cNvPicPr preferRelativeResize="0"/>
          <p:nvPr/>
        </p:nvPicPr>
        <p:blipFill>
          <a:blip r:embed="rId3">
            <a:alphaModFix/>
          </a:blip>
          <a:stretch>
            <a:fillRect/>
          </a:stretch>
        </p:blipFill>
        <p:spPr>
          <a:xfrm>
            <a:off x="0" y="-46975"/>
            <a:ext cx="7845949" cy="46432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Folder structure</a:t>
            </a:r>
            <a:endParaRPr b="1"/>
          </a:p>
        </p:txBody>
      </p:sp>
      <p:sp>
        <p:nvSpPr>
          <p:cNvPr id="146" name="Google Shape;146;p23"/>
          <p:cNvSpPr txBox="1"/>
          <p:nvPr>
            <p:ph idx="1" type="body"/>
          </p:nvPr>
        </p:nvSpPr>
        <p:spPr>
          <a:xfrm>
            <a:off x="311700" y="1101625"/>
            <a:ext cx="8520600" cy="3339000"/>
          </a:xfrm>
          <a:prstGeom prst="rect">
            <a:avLst/>
          </a:prstGeom>
        </p:spPr>
        <p:txBody>
          <a:bodyPr anchorCtr="0" anchor="t" bIns="91425" lIns="91425" spcFirstLastPara="1" rIns="91425" wrap="square" tIns="91425">
            <a:normAutofit lnSpcReduction="20000"/>
          </a:bodyPr>
          <a:lstStyle/>
          <a:p>
            <a:pPr indent="-342900" lvl="0" marL="457200" rtl="0" algn="l">
              <a:lnSpc>
                <a:spcPct val="100000"/>
              </a:lnSpc>
              <a:spcBef>
                <a:spcPts val="0"/>
              </a:spcBef>
              <a:spcAft>
                <a:spcPts val="0"/>
              </a:spcAft>
              <a:buClr>
                <a:schemeClr val="dk1"/>
              </a:buClr>
              <a:buSzPts val="1800"/>
              <a:buFont typeface="Arial"/>
              <a:buChar char="❖"/>
            </a:pPr>
            <a:r>
              <a:rPr b="1" lang="ru">
                <a:solidFill>
                  <a:schemeClr val="dk1"/>
                </a:solidFill>
              </a:rPr>
              <a:t>Folder &lt;</a:t>
            </a:r>
            <a:r>
              <a:rPr b="1" lang="ru">
                <a:solidFill>
                  <a:schemeClr val="dk1"/>
                </a:solidFill>
              </a:rPr>
              <a:t>cypress&gt;</a:t>
            </a:r>
            <a:r>
              <a:rPr b="1" lang="ru">
                <a:solidFill>
                  <a:schemeClr val="dk1"/>
                </a:solidFill>
              </a:rPr>
              <a:t>:</a:t>
            </a:r>
            <a:endParaRPr b="1">
              <a:solidFill>
                <a:schemeClr val="dk1"/>
              </a:solidFill>
            </a:endParaRPr>
          </a:p>
          <a:p>
            <a:pPr indent="-342900" lvl="0" marL="457200" rtl="0" algn="l">
              <a:lnSpc>
                <a:spcPct val="100000"/>
              </a:lnSpc>
              <a:spcBef>
                <a:spcPts val="0"/>
              </a:spcBef>
              <a:spcAft>
                <a:spcPts val="0"/>
              </a:spcAft>
              <a:buClr>
                <a:schemeClr val="dk1"/>
              </a:buClr>
              <a:buSzPts val="1800"/>
              <a:buChar char="-"/>
            </a:pPr>
            <a:r>
              <a:rPr lang="ru" u="sng">
                <a:solidFill>
                  <a:schemeClr val="dk1"/>
                </a:solidFill>
              </a:rPr>
              <a:t>e2e</a:t>
            </a:r>
            <a:r>
              <a:rPr lang="ru" u="sng">
                <a:solidFill>
                  <a:schemeClr val="dk1"/>
                </a:solidFill>
              </a:rPr>
              <a:t>:</a:t>
            </a:r>
            <a:r>
              <a:rPr lang="ru">
                <a:solidFill>
                  <a:schemeClr val="dk1"/>
                </a:solidFill>
              </a:rPr>
              <a:t> test cases for the framework are maintained here.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ru" u="sng">
                <a:solidFill>
                  <a:schemeClr val="dk1"/>
                </a:solidFill>
              </a:rPr>
              <a:t>fixtures:</a:t>
            </a:r>
            <a:r>
              <a:rPr lang="ru">
                <a:solidFill>
                  <a:schemeClr val="dk1"/>
                </a:solidFill>
              </a:rPr>
              <a:t> test data in form of key-value pairs for the tests are maintained here.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ru" u="sng">
                <a:solidFill>
                  <a:schemeClr val="dk1"/>
                </a:solidFill>
              </a:rPr>
              <a:t>support (</a:t>
            </a:r>
            <a:r>
              <a:rPr lang="ru" u="sng">
                <a:solidFill>
                  <a:schemeClr val="dk1"/>
                </a:solidFill>
              </a:rPr>
              <a:t>commands</a:t>
            </a:r>
            <a:r>
              <a:rPr lang="ru" u="sng">
                <a:solidFill>
                  <a:schemeClr val="dk1"/>
                </a:solidFill>
              </a:rPr>
              <a:t>.js)</a:t>
            </a:r>
            <a:r>
              <a:rPr lang="ru">
                <a:solidFill>
                  <a:schemeClr val="dk1"/>
                </a:solidFill>
              </a:rPr>
              <a:t>:</a:t>
            </a:r>
            <a:r>
              <a:rPr b="1" lang="ru">
                <a:solidFill>
                  <a:schemeClr val="dk1"/>
                </a:solidFill>
              </a:rPr>
              <a:t> </a:t>
            </a:r>
            <a:r>
              <a:rPr lang="ru">
                <a:solidFill>
                  <a:schemeClr val="dk1"/>
                </a:solidFill>
              </a:rPr>
              <a:t>reusable methods or customized commands, which can be utilised by test cases directly, without object creation are created here.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b="1" lang="ru">
                <a:solidFill>
                  <a:schemeClr val="dk1"/>
                </a:solidFill>
              </a:rPr>
              <a:t>Folder &lt;node_modules&gt;:</a:t>
            </a:r>
            <a:r>
              <a:rPr lang="ru">
                <a:solidFill>
                  <a:schemeClr val="dk1"/>
                </a:solidFill>
              </a:rPr>
              <a:t> project dependencies from the npm are maintained in this folder. It is the heart of the Cypress project execution.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b="1" lang="ru">
                <a:solidFill>
                  <a:schemeClr val="dk1"/>
                </a:solidFill>
              </a:rPr>
              <a:t>File &lt;cypress.config.js&gt;: </a:t>
            </a:r>
            <a:r>
              <a:rPr lang="ru">
                <a:solidFill>
                  <a:schemeClr val="dk1"/>
                </a:solidFill>
              </a:rPr>
              <a:t>default configurations are set in this folder. The values of the current configurations can be modified here, which overrules the default configurations.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b="1" lang="ru">
                <a:solidFill>
                  <a:schemeClr val="dk1"/>
                </a:solidFill>
              </a:rPr>
              <a:t>File &lt;package.json&gt;:</a:t>
            </a:r>
            <a:r>
              <a:rPr lang="ru">
                <a:solidFill>
                  <a:schemeClr val="dk1"/>
                </a:solidFill>
              </a:rPr>
              <a:t> dependencies and scripts for the projects are maintained in this folder.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idx="1" type="body"/>
          </p:nvPr>
        </p:nvSpPr>
        <p:spPr>
          <a:xfrm>
            <a:off x="311700" y="257750"/>
            <a:ext cx="8520600" cy="43110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SzPts val="688"/>
              <a:buNone/>
            </a:pPr>
            <a:r>
              <a:rPr lang="ru" sz="2100">
                <a:solidFill>
                  <a:schemeClr val="dk1"/>
                </a:solidFill>
              </a:rPr>
              <a:t>Cypress follows the JavaScript test frameworks (</a:t>
            </a:r>
            <a:r>
              <a:rPr b="1" lang="ru" sz="2100">
                <a:solidFill>
                  <a:schemeClr val="dk1"/>
                </a:solidFill>
              </a:rPr>
              <a:t>Mocha</a:t>
            </a:r>
            <a:r>
              <a:rPr lang="ru" sz="2100">
                <a:solidFill>
                  <a:schemeClr val="dk1"/>
                </a:solidFill>
              </a:rPr>
              <a:t>, Jasmine, and so on). To create a test in Cypress, we have to adhere to the below mentioned framework guidelines:</a:t>
            </a:r>
            <a:endParaRPr sz="2100">
              <a:solidFill>
                <a:schemeClr val="dk1"/>
              </a:solidFill>
            </a:endParaRPr>
          </a:p>
          <a:p>
            <a:pPr indent="-361950" lvl="0" marL="457200" rtl="0" algn="l">
              <a:lnSpc>
                <a:spcPct val="140000"/>
              </a:lnSpc>
              <a:spcBef>
                <a:spcPts val="1200"/>
              </a:spcBef>
              <a:spcAft>
                <a:spcPts val="0"/>
              </a:spcAft>
              <a:buClr>
                <a:schemeClr val="dk1"/>
              </a:buClr>
              <a:buSzPts val="2100"/>
              <a:buChar char="●"/>
            </a:pPr>
            <a:r>
              <a:rPr lang="ru" sz="2100">
                <a:solidFill>
                  <a:schemeClr val="dk1"/>
                </a:solidFill>
              </a:rPr>
              <a:t>Test suite name has to be provided within the </a:t>
            </a:r>
            <a:r>
              <a:rPr b="1" lang="ru" sz="2100">
                <a:solidFill>
                  <a:schemeClr val="dk1"/>
                </a:solidFill>
              </a:rPr>
              <a:t>describe </a:t>
            </a:r>
            <a:r>
              <a:rPr lang="ru" sz="2100">
                <a:solidFill>
                  <a:schemeClr val="dk1"/>
                </a:solidFill>
              </a:rPr>
              <a:t>function.</a:t>
            </a:r>
            <a:endParaRPr sz="2100">
              <a:solidFill>
                <a:schemeClr val="dk1"/>
              </a:solidFill>
            </a:endParaRPr>
          </a:p>
          <a:p>
            <a:pPr indent="-361950" lvl="0" marL="457200" rtl="0" algn="l">
              <a:lnSpc>
                <a:spcPct val="140000"/>
              </a:lnSpc>
              <a:spcBef>
                <a:spcPts val="0"/>
              </a:spcBef>
              <a:spcAft>
                <a:spcPts val="0"/>
              </a:spcAft>
              <a:buClr>
                <a:schemeClr val="dk1"/>
              </a:buClr>
              <a:buSzPts val="2100"/>
              <a:buChar char="●"/>
            </a:pPr>
            <a:r>
              <a:rPr lang="ru" sz="2100">
                <a:solidFill>
                  <a:schemeClr val="dk1"/>
                </a:solidFill>
              </a:rPr>
              <a:t>Test case names within a test suite have to be provided within the same or you have to specify the function.</a:t>
            </a:r>
            <a:endParaRPr sz="2100">
              <a:solidFill>
                <a:schemeClr val="dk1"/>
              </a:solidFill>
            </a:endParaRPr>
          </a:p>
          <a:p>
            <a:pPr indent="-361950" lvl="0" marL="457200" rtl="0" algn="l">
              <a:lnSpc>
                <a:spcPct val="140000"/>
              </a:lnSpc>
              <a:spcBef>
                <a:spcPts val="0"/>
              </a:spcBef>
              <a:spcAft>
                <a:spcPts val="0"/>
              </a:spcAft>
              <a:buClr>
                <a:schemeClr val="dk1"/>
              </a:buClr>
              <a:buSzPts val="2100"/>
              <a:buChar char="●"/>
            </a:pPr>
            <a:r>
              <a:rPr lang="ru" sz="2100">
                <a:solidFill>
                  <a:schemeClr val="dk1"/>
                </a:solidFill>
              </a:rPr>
              <a:t>Test steps within a test case have to be implemented inside the </a:t>
            </a:r>
            <a:r>
              <a:rPr b="1" lang="ru" sz="2100">
                <a:solidFill>
                  <a:schemeClr val="dk1"/>
                </a:solidFill>
              </a:rPr>
              <a:t>it</a:t>
            </a:r>
            <a:r>
              <a:rPr lang="ru" sz="2100">
                <a:solidFill>
                  <a:schemeClr val="dk1"/>
                </a:solidFill>
              </a:rPr>
              <a:t>/specify block.</a:t>
            </a:r>
            <a:endParaRPr sz="2100">
              <a:solidFill>
                <a:schemeClr val="dk1"/>
              </a:solidFill>
            </a:endParaRPr>
          </a:p>
          <a:p>
            <a:pPr indent="0" lvl="0" marL="457200" rtl="0" algn="l">
              <a:lnSpc>
                <a:spcPct val="105000"/>
              </a:lnSpc>
              <a:spcBef>
                <a:spcPts val="1200"/>
              </a:spcBef>
              <a:spcAft>
                <a:spcPts val="0"/>
              </a:spcAft>
              <a:buSzPts val="688"/>
              <a:buNone/>
            </a:pPr>
            <a:r>
              <a:t/>
            </a:r>
            <a:endParaRPr sz="2100">
              <a:solidFill>
                <a:schemeClr val="dk1"/>
              </a:solidFill>
            </a:endParaRPr>
          </a:p>
          <a:p>
            <a:pPr indent="0" lvl="0" marL="457200" rtl="0" algn="l">
              <a:lnSpc>
                <a:spcPct val="105000"/>
              </a:lnSpc>
              <a:spcBef>
                <a:spcPts val="1200"/>
              </a:spcBef>
              <a:spcAft>
                <a:spcPts val="0"/>
              </a:spcAft>
              <a:buSzPts val="688"/>
              <a:buNone/>
            </a:pPr>
            <a:r>
              <a:t/>
            </a:r>
            <a:endParaRPr sz="2100">
              <a:solidFill>
                <a:schemeClr val="dk1"/>
              </a:solidFill>
            </a:endParaRPr>
          </a:p>
          <a:p>
            <a:pPr indent="0" lvl="0" marL="0" rtl="0" algn="l">
              <a:lnSpc>
                <a:spcPct val="105000"/>
              </a:lnSpc>
              <a:spcBef>
                <a:spcPts val="1200"/>
              </a:spcBef>
              <a:spcAft>
                <a:spcPts val="1200"/>
              </a:spcAft>
              <a:buSzPts val="688"/>
              <a:buNone/>
            </a:pPr>
            <a:r>
              <a:t/>
            </a:r>
            <a:endParaRPr sz="2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ru" sz="2800"/>
              <a:t>firstTest</a:t>
            </a:r>
            <a:r>
              <a:rPr b="1" lang="ru" sz="2800"/>
              <a:t>.cy.js</a:t>
            </a:r>
            <a:endParaRPr sz="2800"/>
          </a:p>
        </p:txBody>
      </p:sp>
      <p:sp>
        <p:nvSpPr>
          <p:cNvPr id="157" name="Google Shape;157;p25"/>
          <p:cNvSpPr txBox="1"/>
          <p:nvPr>
            <p:ph idx="1" type="body"/>
          </p:nvPr>
        </p:nvSpPr>
        <p:spPr>
          <a:xfrm>
            <a:off x="311700" y="1268050"/>
            <a:ext cx="8520600" cy="3551100"/>
          </a:xfrm>
          <a:prstGeom prst="rect">
            <a:avLst/>
          </a:prstGeom>
        </p:spPr>
        <p:txBody>
          <a:bodyPr anchorCtr="0" anchor="t" bIns="91425" lIns="91425" spcFirstLastPara="1" rIns="91425" wrap="square" tIns="91425">
            <a:normAutofit fontScale="25000" lnSpcReduction="10000"/>
          </a:bodyPr>
          <a:lstStyle/>
          <a:p>
            <a:pPr indent="0" lvl="0" marL="0" rtl="0" algn="l">
              <a:lnSpc>
                <a:spcPct val="100000"/>
              </a:lnSpc>
              <a:spcBef>
                <a:spcPts val="0"/>
              </a:spcBef>
              <a:spcAft>
                <a:spcPts val="0"/>
              </a:spcAft>
              <a:buNone/>
            </a:pPr>
            <a:r>
              <a:rPr lang="ru" sz="6600">
                <a:solidFill>
                  <a:srgbClr val="008000"/>
                </a:solidFill>
              </a:rPr>
              <a:t>// test suite name</a:t>
            </a:r>
            <a:endParaRPr sz="6600">
              <a:solidFill>
                <a:srgbClr val="008000"/>
              </a:solidFill>
            </a:endParaRPr>
          </a:p>
          <a:p>
            <a:pPr indent="0" lvl="0" marL="0" rtl="0" algn="l">
              <a:lnSpc>
                <a:spcPct val="100000"/>
              </a:lnSpc>
              <a:spcBef>
                <a:spcPts val="1200"/>
              </a:spcBef>
              <a:spcAft>
                <a:spcPts val="0"/>
              </a:spcAft>
              <a:buNone/>
            </a:pPr>
            <a:r>
              <a:rPr lang="ru" sz="7200">
                <a:solidFill>
                  <a:srgbClr val="795E26"/>
                </a:solidFill>
                <a:highlight>
                  <a:srgbClr val="FFFFFF"/>
                </a:highlight>
              </a:rPr>
              <a:t>describe</a:t>
            </a:r>
            <a:r>
              <a:rPr lang="ru" sz="7200">
                <a:solidFill>
                  <a:srgbClr val="000000"/>
                </a:solidFill>
                <a:highlight>
                  <a:srgbClr val="FFFFFF"/>
                </a:highlight>
              </a:rPr>
              <a:t>(</a:t>
            </a:r>
            <a:r>
              <a:rPr lang="ru" sz="7200">
                <a:solidFill>
                  <a:srgbClr val="A31515"/>
                </a:solidFill>
                <a:highlight>
                  <a:srgbClr val="FFFFFF"/>
                </a:highlight>
              </a:rPr>
              <a:t>'My First Test'</a:t>
            </a:r>
            <a:r>
              <a:rPr lang="ru" sz="7200">
                <a:solidFill>
                  <a:srgbClr val="000000"/>
                </a:solidFill>
                <a:highlight>
                  <a:srgbClr val="FFFFFF"/>
                </a:highlight>
              </a:rPr>
              <a:t>, () </a:t>
            </a:r>
            <a:r>
              <a:rPr lang="ru" sz="7200">
                <a:solidFill>
                  <a:srgbClr val="0000FF"/>
                </a:solidFill>
                <a:highlight>
                  <a:srgbClr val="FFFFFF"/>
                </a:highlight>
              </a:rPr>
              <a:t>=&gt;</a:t>
            </a:r>
            <a:r>
              <a:rPr lang="ru" sz="7200">
                <a:solidFill>
                  <a:srgbClr val="000000"/>
                </a:solidFill>
                <a:highlight>
                  <a:srgbClr val="FFFFFF"/>
                </a:highlight>
              </a:rPr>
              <a:t> {</a:t>
            </a:r>
            <a:endParaRPr sz="7200">
              <a:solidFill>
                <a:srgbClr val="000000"/>
              </a:solidFill>
              <a:highlight>
                <a:srgbClr val="FFFFFF"/>
              </a:highlight>
            </a:endParaRPr>
          </a:p>
          <a:p>
            <a:pPr indent="0" lvl="0" marL="0" rtl="0" algn="l">
              <a:lnSpc>
                <a:spcPct val="115000"/>
              </a:lnSpc>
              <a:spcBef>
                <a:spcPts val="1200"/>
              </a:spcBef>
              <a:spcAft>
                <a:spcPts val="0"/>
              </a:spcAft>
              <a:buNone/>
            </a:pPr>
            <a:r>
              <a:rPr lang="ru" sz="6600">
                <a:solidFill>
                  <a:srgbClr val="008000"/>
                </a:solidFill>
                <a:highlight>
                  <a:srgbClr val="FFFFFF"/>
                </a:highlight>
              </a:rPr>
              <a:t>// test case</a:t>
            </a:r>
            <a:endParaRPr sz="6600">
              <a:solidFill>
                <a:srgbClr val="008000"/>
              </a:solidFill>
              <a:highlight>
                <a:srgbClr val="FFFFFF"/>
              </a:highlight>
            </a:endParaRPr>
          </a:p>
          <a:p>
            <a:pPr indent="0" lvl="0" marL="0" rtl="0" algn="l">
              <a:lnSpc>
                <a:spcPct val="115000"/>
              </a:lnSpc>
              <a:spcBef>
                <a:spcPts val="0"/>
              </a:spcBef>
              <a:spcAft>
                <a:spcPts val="0"/>
              </a:spcAft>
              <a:buNone/>
            </a:pPr>
            <a:r>
              <a:rPr lang="ru" sz="7200">
                <a:solidFill>
                  <a:srgbClr val="000000"/>
                </a:solidFill>
                <a:highlight>
                  <a:srgbClr val="FFFFFF"/>
                </a:highlight>
              </a:rPr>
              <a:t> 	</a:t>
            </a:r>
            <a:r>
              <a:rPr lang="ru" sz="7200">
                <a:solidFill>
                  <a:srgbClr val="795E26"/>
                </a:solidFill>
                <a:highlight>
                  <a:srgbClr val="FFFFFF"/>
                </a:highlight>
              </a:rPr>
              <a:t>it</a:t>
            </a:r>
            <a:r>
              <a:rPr lang="ru" sz="7200">
                <a:solidFill>
                  <a:srgbClr val="000000"/>
                </a:solidFill>
                <a:highlight>
                  <a:srgbClr val="FFFFFF"/>
                </a:highlight>
              </a:rPr>
              <a:t>(</a:t>
            </a:r>
            <a:r>
              <a:rPr lang="ru" sz="7200">
                <a:solidFill>
                  <a:srgbClr val="A31515"/>
                </a:solidFill>
                <a:highlight>
                  <a:srgbClr val="FFFFFF"/>
                </a:highlight>
              </a:rPr>
              <a:t>'clicking "type" navigates to a new url'</a:t>
            </a:r>
            <a:r>
              <a:rPr lang="ru" sz="7200">
                <a:solidFill>
                  <a:srgbClr val="000000"/>
                </a:solidFill>
                <a:highlight>
                  <a:srgbClr val="FFFFFF"/>
                </a:highlight>
              </a:rPr>
              <a:t>, () </a:t>
            </a:r>
            <a:r>
              <a:rPr lang="ru" sz="7200">
                <a:solidFill>
                  <a:srgbClr val="0000FF"/>
                </a:solidFill>
                <a:highlight>
                  <a:srgbClr val="FFFFFF"/>
                </a:highlight>
              </a:rPr>
              <a:t>=&gt;</a:t>
            </a:r>
            <a:r>
              <a:rPr lang="ru" sz="7200">
                <a:solidFill>
                  <a:srgbClr val="000000"/>
                </a:solidFill>
                <a:highlight>
                  <a:srgbClr val="FFFFFF"/>
                </a:highlight>
              </a:rPr>
              <a:t> {</a:t>
            </a:r>
            <a:endParaRPr sz="7200">
              <a:solidFill>
                <a:srgbClr val="000000"/>
              </a:solidFill>
              <a:highlight>
                <a:srgbClr val="FFFFFF"/>
              </a:highlight>
            </a:endParaRPr>
          </a:p>
          <a:p>
            <a:pPr indent="0" lvl="0" marL="0" rtl="0" algn="l">
              <a:lnSpc>
                <a:spcPct val="115000"/>
              </a:lnSpc>
              <a:spcBef>
                <a:spcPts val="0"/>
              </a:spcBef>
              <a:spcAft>
                <a:spcPts val="0"/>
              </a:spcAft>
              <a:buNone/>
            </a:pPr>
            <a:r>
              <a:rPr lang="ru" sz="7200">
                <a:solidFill>
                  <a:srgbClr val="000000"/>
                </a:solidFill>
                <a:highlight>
                  <a:srgbClr val="FFFFFF"/>
                </a:highlight>
              </a:rPr>
              <a:t>   		</a:t>
            </a:r>
            <a:r>
              <a:rPr lang="ru" sz="7200">
                <a:solidFill>
                  <a:srgbClr val="0070C1"/>
                </a:solidFill>
                <a:highlight>
                  <a:srgbClr val="FFFFFF"/>
                </a:highlight>
              </a:rPr>
              <a:t>c</a:t>
            </a:r>
            <a:r>
              <a:rPr lang="ru" sz="7200">
                <a:solidFill>
                  <a:srgbClr val="0070C1"/>
                </a:solidFill>
                <a:highlight>
                  <a:srgbClr val="FFFFFF"/>
                </a:highlight>
              </a:rPr>
              <a:t>y</a:t>
            </a:r>
            <a:r>
              <a:rPr lang="ru" sz="7200">
                <a:solidFill>
                  <a:srgbClr val="000000"/>
                </a:solidFill>
                <a:highlight>
                  <a:srgbClr val="FFFFFF"/>
                </a:highlight>
              </a:rPr>
              <a:t>.</a:t>
            </a:r>
            <a:r>
              <a:rPr lang="ru" sz="7200">
                <a:solidFill>
                  <a:srgbClr val="795E26"/>
                </a:solidFill>
                <a:highlight>
                  <a:srgbClr val="FFFFFF"/>
                </a:highlight>
              </a:rPr>
              <a:t>visit</a:t>
            </a:r>
            <a:r>
              <a:rPr lang="ru" sz="7200">
                <a:solidFill>
                  <a:srgbClr val="000000"/>
                </a:solidFill>
                <a:highlight>
                  <a:srgbClr val="FFFFFF"/>
                </a:highlight>
              </a:rPr>
              <a:t>(</a:t>
            </a:r>
            <a:r>
              <a:rPr lang="ru" sz="7200">
                <a:solidFill>
                  <a:srgbClr val="A31515"/>
                </a:solidFill>
                <a:highlight>
                  <a:srgbClr val="FFFFFF"/>
                </a:highlight>
              </a:rPr>
              <a:t>'https://example.cypress.io'</a:t>
            </a:r>
            <a:r>
              <a:rPr lang="ru" sz="7200">
                <a:solidFill>
                  <a:srgbClr val="000000"/>
                </a:solidFill>
                <a:highlight>
                  <a:srgbClr val="FFFFFF"/>
                </a:highlight>
              </a:rPr>
              <a:t>)</a:t>
            </a:r>
            <a:endParaRPr sz="7200">
              <a:solidFill>
                <a:srgbClr val="000000"/>
              </a:solidFill>
              <a:highlight>
                <a:srgbClr val="FFFFFF"/>
              </a:highlight>
            </a:endParaRPr>
          </a:p>
          <a:p>
            <a:pPr indent="0" lvl="0" marL="0" rtl="0" algn="l">
              <a:lnSpc>
                <a:spcPct val="115000"/>
              </a:lnSpc>
              <a:spcBef>
                <a:spcPts val="0"/>
              </a:spcBef>
              <a:spcAft>
                <a:spcPts val="0"/>
              </a:spcAft>
              <a:buNone/>
            </a:pPr>
            <a:r>
              <a:rPr lang="ru" sz="7200">
                <a:solidFill>
                  <a:srgbClr val="000000"/>
                </a:solidFill>
                <a:highlight>
                  <a:srgbClr val="FFFFFF"/>
                </a:highlight>
              </a:rPr>
              <a:t>    		</a:t>
            </a:r>
            <a:r>
              <a:rPr lang="ru" sz="7200">
                <a:solidFill>
                  <a:srgbClr val="0070C1"/>
                </a:solidFill>
                <a:highlight>
                  <a:srgbClr val="FFFFFF"/>
                </a:highlight>
              </a:rPr>
              <a:t>cy</a:t>
            </a:r>
            <a:r>
              <a:rPr lang="ru" sz="7200">
                <a:solidFill>
                  <a:srgbClr val="000000"/>
                </a:solidFill>
                <a:highlight>
                  <a:srgbClr val="FFFFFF"/>
                </a:highlight>
              </a:rPr>
              <a:t>.</a:t>
            </a:r>
            <a:r>
              <a:rPr lang="ru" sz="7200">
                <a:solidFill>
                  <a:srgbClr val="795E26"/>
                </a:solidFill>
                <a:highlight>
                  <a:srgbClr val="FFFFFF"/>
                </a:highlight>
              </a:rPr>
              <a:t>contains</a:t>
            </a:r>
            <a:r>
              <a:rPr lang="ru" sz="7200">
                <a:solidFill>
                  <a:srgbClr val="000000"/>
                </a:solidFill>
                <a:highlight>
                  <a:srgbClr val="FFFFFF"/>
                </a:highlight>
              </a:rPr>
              <a:t>(</a:t>
            </a:r>
            <a:r>
              <a:rPr lang="ru" sz="7200">
                <a:solidFill>
                  <a:srgbClr val="A31515"/>
                </a:solidFill>
                <a:highlight>
                  <a:srgbClr val="FFFFFF"/>
                </a:highlight>
              </a:rPr>
              <a:t>'type'</a:t>
            </a:r>
            <a:r>
              <a:rPr lang="ru" sz="7200">
                <a:solidFill>
                  <a:srgbClr val="000000"/>
                </a:solidFill>
                <a:highlight>
                  <a:srgbClr val="FFFFFF"/>
                </a:highlight>
              </a:rPr>
              <a:t>).</a:t>
            </a:r>
            <a:r>
              <a:rPr lang="ru" sz="7200">
                <a:solidFill>
                  <a:srgbClr val="795E26"/>
                </a:solidFill>
                <a:highlight>
                  <a:srgbClr val="FFFFFF"/>
                </a:highlight>
              </a:rPr>
              <a:t>click</a:t>
            </a:r>
            <a:r>
              <a:rPr lang="ru" sz="7200">
                <a:solidFill>
                  <a:srgbClr val="000000"/>
                </a:solidFill>
                <a:highlight>
                  <a:srgbClr val="FFFFFF"/>
                </a:highlight>
              </a:rPr>
              <a:t>()</a:t>
            </a:r>
            <a:endParaRPr sz="7200">
              <a:solidFill>
                <a:srgbClr val="008000"/>
              </a:solidFill>
              <a:highlight>
                <a:srgbClr val="FFFFFF"/>
              </a:highlight>
            </a:endParaRPr>
          </a:p>
          <a:p>
            <a:pPr indent="0" lvl="0" marL="0" rtl="0" algn="l">
              <a:lnSpc>
                <a:spcPct val="115000"/>
              </a:lnSpc>
              <a:spcBef>
                <a:spcPts val="0"/>
              </a:spcBef>
              <a:spcAft>
                <a:spcPts val="0"/>
              </a:spcAft>
              <a:buNone/>
            </a:pPr>
            <a:r>
              <a:rPr lang="ru" sz="7200">
                <a:solidFill>
                  <a:srgbClr val="000000"/>
                </a:solidFill>
                <a:highlight>
                  <a:srgbClr val="FFFFFF"/>
                </a:highlight>
              </a:rPr>
              <a:t>    		</a:t>
            </a:r>
            <a:r>
              <a:rPr lang="ru" sz="7200">
                <a:solidFill>
                  <a:srgbClr val="008000"/>
                </a:solidFill>
                <a:highlight>
                  <a:srgbClr val="FFFFFF"/>
                </a:highlight>
              </a:rPr>
              <a:t>// assertion</a:t>
            </a:r>
            <a:endParaRPr sz="7200">
              <a:solidFill>
                <a:srgbClr val="008000"/>
              </a:solidFill>
              <a:highlight>
                <a:srgbClr val="FFFFFF"/>
              </a:highlight>
            </a:endParaRPr>
          </a:p>
          <a:p>
            <a:pPr indent="0" lvl="0" marL="0" rtl="0" algn="l">
              <a:lnSpc>
                <a:spcPct val="115000"/>
              </a:lnSpc>
              <a:spcBef>
                <a:spcPts val="0"/>
              </a:spcBef>
              <a:spcAft>
                <a:spcPts val="0"/>
              </a:spcAft>
              <a:buNone/>
            </a:pPr>
            <a:r>
              <a:rPr lang="ru" sz="7200">
                <a:solidFill>
                  <a:srgbClr val="000000"/>
                </a:solidFill>
                <a:highlight>
                  <a:srgbClr val="FFFFFF"/>
                </a:highlight>
              </a:rPr>
              <a:t>    		</a:t>
            </a:r>
            <a:r>
              <a:rPr lang="ru" sz="7200">
                <a:solidFill>
                  <a:srgbClr val="0070C1"/>
                </a:solidFill>
                <a:highlight>
                  <a:srgbClr val="FFFFFF"/>
                </a:highlight>
              </a:rPr>
              <a:t>cy</a:t>
            </a:r>
            <a:r>
              <a:rPr lang="ru" sz="7200">
                <a:solidFill>
                  <a:srgbClr val="000000"/>
                </a:solidFill>
                <a:highlight>
                  <a:srgbClr val="FFFFFF"/>
                </a:highlight>
              </a:rPr>
              <a:t>.</a:t>
            </a:r>
            <a:r>
              <a:rPr lang="ru" sz="7200">
                <a:solidFill>
                  <a:srgbClr val="795E26"/>
                </a:solidFill>
                <a:highlight>
                  <a:srgbClr val="FFFFFF"/>
                </a:highlight>
              </a:rPr>
              <a:t>url</a:t>
            </a:r>
            <a:r>
              <a:rPr lang="ru" sz="7200">
                <a:solidFill>
                  <a:srgbClr val="000000"/>
                </a:solidFill>
                <a:highlight>
                  <a:srgbClr val="FFFFFF"/>
                </a:highlight>
              </a:rPr>
              <a:t>().</a:t>
            </a:r>
            <a:r>
              <a:rPr lang="ru" sz="7200">
                <a:solidFill>
                  <a:srgbClr val="795E26"/>
                </a:solidFill>
                <a:highlight>
                  <a:srgbClr val="FFFFFF"/>
                </a:highlight>
              </a:rPr>
              <a:t>should</a:t>
            </a:r>
            <a:r>
              <a:rPr lang="ru" sz="7200">
                <a:solidFill>
                  <a:srgbClr val="000000"/>
                </a:solidFill>
                <a:highlight>
                  <a:srgbClr val="FFFFFF"/>
                </a:highlight>
              </a:rPr>
              <a:t>(</a:t>
            </a:r>
            <a:r>
              <a:rPr lang="ru" sz="7200">
                <a:solidFill>
                  <a:srgbClr val="A31515"/>
                </a:solidFill>
                <a:highlight>
                  <a:srgbClr val="FFFFFF"/>
                </a:highlight>
              </a:rPr>
              <a:t>'include'</a:t>
            </a:r>
            <a:r>
              <a:rPr lang="ru" sz="7200">
                <a:solidFill>
                  <a:srgbClr val="000000"/>
                </a:solidFill>
                <a:highlight>
                  <a:srgbClr val="FFFFFF"/>
                </a:highlight>
              </a:rPr>
              <a:t>, </a:t>
            </a:r>
            <a:r>
              <a:rPr lang="ru" sz="7200">
                <a:solidFill>
                  <a:srgbClr val="A31515"/>
                </a:solidFill>
                <a:highlight>
                  <a:srgbClr val="FFFFFF"/>
                </a:highlight>
              </a:rPr>
              <a:t>'/commands/actions'</a:t>
            </a:r>
            <a:r>
              <a:rPr lang="ru" sz="7200">
                <a:solidFill>
                  <a:srgbClr val="000000"/>
                </a:solidFill>
                <a:highlight>
                  <a:srgbClr val="FFFFFF"/>
                </a:highlight>
              </a:rPr>
              <a:t>)</a:t>
            </a:r>
            <a:endParaRPr sz="7200">
              <a:solidFill>
                <a:srgbClr val="000000"/>
              </a:solidFill>
              <a:highlight>
                <a:srgbClr val="FFFFFF"/>
              </a:highlight>
            </a:endParaRPr>
          </a:p>
          <a:p>
            <a:pPr indent="0" lvl="0" marL="0" rtl="0" algn="l">
              <a:lnSpc>
                <a:spcPct val="115000"/>
              </a:lnSpc>
              <a:spcBef>
                <a:spcPts val="0"/>
              </a:spcBef>
              <a:spcAft>
                <a:spcPts val="0"/>
              </a:spcAft>
              <a:buNone/>
            </a:pPr>
            <a:r>
              <a:rPr lang="ru" sz="7200">
                <a:solidFill>
                  <a:srgbClr val="000000"/>
                </a:solidFill>
                <a:highlight>
                  <a:srgbClr val="FFFFFF"/>
                </a:highlight>
              </a:rPr>
              <a:t>  	})</a:t>
            </a:r>
            <a:endParaRPr sz="7200">
              <a:solidFill>
                <a:srgbClr val="000000"/>
              </a:solidFill>
              <a:highlight>
                <a:srgbClr val="FFFFFF"/>
              </a:highlight>
            </a:endParaRPr>
          </a:p>
          <a:p>
            <a:pPr indent="0" lvl="0" marL="0" rtl="0" algn="l">
              <a:lnSpc>
                <a:spcPct val="115000"/>
              </a:lnSpc>
              <a:spcBef>
                <a:spcPts val="0"/>
              </a:spcBef>
              <a:spcAft>
                <a:spcPts val="0"/>
              </a:spcAft>
              <a:buNone/>
            </a:pPr>
            <a:r>
              <a:rPr lang="ru" sz="7200">
                <a:solidFill>
                  <a:srgbClr val="000000"/>
                </a:solidFill>
                <a:highlight>
                  <a:srgbClr val="FFFFFF"/>
                </a:highlight>
              </a:rPr>
              <a:t>})</a:t>
            </a:r>
            <a:endParaRPr sz="7200">
              <a:solidFill>
                <a:srgbClr val="000000"/>
              </a:solidFill>
              <a:highlight>
                <a:srgbClr val="FFFFFF"/>
              </a:highlight>
            </a:endParaRPr>
          </a:p>
          <a:p>
            <a:pPr indent="0" lvl="0" marL="0" rtl="0" algn="l">
              <a:lnSpc>
                <a:spcPct val="135714"/>
              </a:lnSpc>
              <a:spcBef>
                <a:spcPts val="0"/>
              </a:spcBef>
              <a:spcAft>
                <a:spcPts val="0"/>
              </a:spcAft>
              <a:buClr>
                <a:schemeClr val="dk1"/>
              </a:buClr>
              <a:buSzPct val="45833"/>
              <a:buFont typeface="Arial"/>
              <a:buNone/>
            </a:pPr>
            <a:r>
              <a:t/>
            </a:r>
            <a:endParaRPr sz="2400">
              <a:solidFill>
                <a:srgbClr val="795E26"/>
              </a:solidFill>
              <a:highlight>
                <a:srgbClr val="FFFFFF"/>
              </a:highlight>
            </a:endParaRPr>
          </a:p>
          <a:p>
            <a:pPr indent="0" lvl="0" marL="0" rtl="0" algn="l">
              <a:spcBef>
                <a:spcPts val="0"/>
              </a:spcBef>
              <a:spcAft>
                <a:spcPts val="1200"/>
              </a:spcAft>
              <a:buNone/>
            </a:pPr>
            <a:r>
              <a:t/>
            </a:r>
            <a:endParaRPr sz="2400"/>
          </a:p>
        </p:txBody>
      </p:sp>
      <p:sp>
        <p:nvSpPr>
          <p:cNvPr id="158" name="Google Shape;158;p25"/>
          <p:cNvSpPr/>
          <p:nvPr/>
        </p:nvSpPr>
        <p:spPr>
          <a:xfrm>
            <a:off x="1818675" y="447125"/>
            <a:ext cx="729900" cy="570600"/>
          </a:xfrm>
          <a:prstGeom prst="rect">
            <a:avLst/>
          </a:prstGeom>
          <a:noFill/>
          <a:ln cap="flat" cmpd="sng" w="28575">
            <a:solidFill>
              <a:srgbClr val="A3151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5"/>
          <p:cNvSpPr/>
          <p:nvPr/>
        </p:nvSpPr>
        <p:spPr>
          <a:xfrm>
            <a:off x="2923875" y="551100"/>
            <a:ext cx="1803900" cy="4665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txBox="1"/>
          <p:nvPr/>
        </p:nvSpPr>
        <p:spPr>
          <a:xfrm>
            <a:off x="4904900" y="426000"/>
            <a:ext cx="3357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a:solidFill>
                  <a:schemeClr val="dk1"/>
                </a:solidFill>
                <a:latin typeface="Roboto"/>
                <a:ea typeface="Roboto"/>
                <a:cs typeface="Roboto"/>
                <a:sym typeface="Roboto"/>
              </a:rPr>
              <a:t>файл всегда должен заканчиваться на cy.js</a:t>
            </a:r>
            <a:endParaRPr b="1">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None/>
            </a:pPr>
            <a:r>
              <a:rPr b="1" lang="ru" sz="3100">
                <a:solidFill>
                  <a:srgbClr val="001080"/>
                </a:solidFill>
              </a:rPr>
              <a:t>Hooks</a:t>
            </a:r>
            <a:endParaRPr b="1" sz="3100">
              <a:solidFill>
                <a:srgbClr val="001080"/>
              </a:solidFill>
            </a:endParaRPr>
          </a:p>
          <a:p>
            <a:pPr indent="0" lvl="0" marL="0" rtl="0" algn="l">
              <a:spcBef>
                <a:spcPts val="400"/>
              </a:spcBef>
              <a:spcAft>
                <a:spcPts val="0"/>
              </a:spcAft>
              <a:buNone/>
            </a:pPr>
            <a:r>
              <a:t/>
            </a:r>
            <a:endParaRPr/>
          </a:p>
        </p:txBody>
      </p:sp>
      <p:sp>
        <p:nvSpPr>
          <p:cNvPr id="166" name="Google Shape;166;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rgbClr val="001080"/>
              </a:buClr>
              <a:buSzPts val="2400"/>
              <a:buChar char="➢"/>
            </a:pPr>
            <a:r>
              <a:rPr lang="ru" sz="2400">
                <a:solidFill>
                  <a:srgbClr val="001080"/>
                </a:solidFill>
              </a:rPr>
              <a:t>Cypress also provides hooks (borrowed from</a:t>
            </a:r>
            <a:r>
              <a:rPr lang="ru" sz="2400">
                <a:solidFill>
                  <a:srgbClr val="001080"/>
                </a:solidFill>
                <a:uFill>
                  <a:noFill/>
                </a:uFill>
                <a:hlinkClick r:id="rId3">
                  <a:extLst>
                    <a:ext uri="{A12FA001-AC4F-418D-AE19-62706E023703}">
                      <ahyp:hlinkClr val="tx"/>
                    </a:ext>
                  </a:extLst>
                </a:hlinkClick>
              </a:rPr>
              <a:t> </a:t>
            </a:r>
            <a:r>
              <a:rPr lang="ru" sz="2400" u="sng">
                <a:solidFill>
                  <a:srgbClr val="001080"/>
                </a:solidFill>
                <a:hlinkClick r:id="rId4">
                  <a:extLst>
                    <a:ext uri="{A12FA001-AC4F-418D-AE19-62706E023703}">
                      <ahyp:hlinkClr val="tx"/>
                    </a:ext>
                  </a:extLst>
                </a:hlinkClick>
              </a:rPr>
              <a:t>Mocha</a:t>
            </a:r>
            <a:r>
              <a:rPr lang="ru" sz="2400">
                <a:solidFill>
                  <a:srgbClr val="001080"/>
                </a:solidFill>
              </a:rPr>
              <a:t>).</a:t>
            </a:r>
            <a:endParaRPr sz="2400">
              <a:solidFill>
                <a:srgbClr val="001080"/>
              </a:solidFill>
            </a:endParaRPr>
          </a:p>
          <a:p>
            <a:pPr indent="-381000" lvl="0" marL="457200" rtl="0" algn="l">
              <a:spcBef>
                <a:spcPts val="0"/>
              </a:spcBef>
              <a:spcAft>
                <a:spcPts val="0"/>
              </a:spcAft>
              <a:buClr>
                <a:srgbClr val="001080"/>
              </a:buClr>
              <a:buSzPts val="2400"/>
              <a:buChar char="➢"/>
            </a:pPr>
            <a:r>
              <a:rPr lang="ru" sz="2400">
                <a:solidFill>
                  <a:srgbClr val="001080"/>
                </a:solidFill>
              </a:rPr>
              <a:t>These are helpful to set conditions that you want to run before a set of tests or before each test. They're also helpful to clean up conditions after a set of tests or after each test.</a:t>
            </a:r>
            <a:endParaRPr sz="2400">
              <a:solidFill>
                <a:srgbClr val="001080"/>
              </a:solidFill>
            </a:endParaRPr>
          </a:p>
          <a:p>
            <a:pPr indent="0" lvl="0" marL="0" rtl="0" algn="l">
              <a:spcBef>
                <a:spcPts val="1200"/>
              </a:spcBef>
              <a:spcAft>
                <a:spcPts val="1200"/>
              </a:spcAft>
              <a:buNone/>
            </a:pPr>
            <a:r>
              <a:t/>
            </a:r>
            <a:endParaRPr sz="1100">
              <a:solidFill>
                <a:srgbClr val="00108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idx="1" type="body"/>
          </p:nvPr>
        </p:nvSpPr>
        <p:spPr>
          <a:xfrm>
            <a:off x="313200" y="210175"/>
            <a:ext cx="8520600" cy="4678800"/>
          </a:xfrm>
          <a:prstGeom prst="rect">
            <a:avLst/>
          </a:prstGeom>
        </p:spPr>
        <p:txBody>
          <a:bodyPr anchorCtr="0" anchor="t" bIns="91425" lIns="91425" spcFirstLastPara="1" rIns="91425" wrap="square" tIns="90000">
            <a:noAutofit/>
          </a:bodyPr>
          <a:lstStyle/>
          <a:p>
            <a:pPr indent="0" lvl="0" marL="0" rtl="0" algn="l">
              <a:lnSpc>
                <a:spcPct val="100000"/>
              </a:lnSpc>
              <a:spcBef>
                <a:spcPts val="0"/>
              </a:spcBef>
              <a:spcAft>
                <a:spcPts val="0"/>
              </a:spcAft>
              <a:buNone/>
            </a:pPr>
            <a:r>
              <a:rPr lang="ru" sz="2000">
                <a:solidFill>
                  <a:srgbClr val="795E26"/>
                </a:solidFill>
              </a:rPr>
              <a:t>describe</a:t>
            </a:r>
            <a:r>
              <a:rPr lang="ru" sz="2000">
                <a:solidFill>
                  <a:srgbClr val="000000"/>
                </a:solidFill>
              </a:rPr>
              <a:t>(</a:t>
            </a:r>
            <a:r>
              <a:rPr lang="ru" sz="2000">
                <a:solidFill>
                  <a:srgbClr val="A31515"/>
                </a:solidFill>
              </a:rPr>
              <a:t>'Hooks'</a:t>
            </a:r>
            <a:r>
              <a:rPr lang="ru" sz="2000">
                <a:solidFill>
                  <a:srgbClr val="000000"/>
                </a:solidFill>
              </a:rPr>
              <a:t>, () </a:t>
            </a:r>
            <a:r>
              <a:rPr lang="ru" sz="2000">
                <a:solidFill>
                  <a:srgbClr val="0000FF"/>
                </a:solidFill>
              </a:rPr>
              <a:t>=&gt;</a:t>
            </a:r>
            <a:r>
              <a:rPr lang="ru" sz="2000">
                <a:solidFill>
                  <a:srgbClr val="000000"/>
                </a:solidFill>
              </a:rPr>
              <a:t> {</a:t>
            </a:r>
            <a:endParaRPr sz="2000">
              <a:solidFill>
                <a:srgbClr val="000000"/>
              </a:solidFill>
            </a:endParaRPr>
          </a:p>
          <a:p>
            <a:pPr indent="0" lvl="0" marL="0" rtl="0" algn="l">
              <a:lnSpc>
                <a:spcPct val="100000"/>
              </a:lnSpc>
              <a:spcBef>
                <a:spcPts val="1200"/>
              </a:spcBef>
              <a:spcAft>
                <a:spcPts val="0"/>
              </a:spcAft>
              <a:buNone/>
            </a:pPr>
            <a:r>
              <a:rPr lang="ru" sz="2000"/>
              <a:t>   </a:t>
            </a:r>
            <a:r>
              <a:rPr lang="ru" sz="2000">
                <a:solidFill>
                  <a:srgbClr val="795E26"/>
                </a:solidFill>
              </a:rPr>
              <a:t>before</a:t>
            </a:r>
            <a:r>
              <a:rPr lang="ru" sz="2000">
                <a:solidFill>
                  <a:srgbClr val="000000"/>
                </a:solidFill>
              </a:rPr>
              <a:t>(() </a:t>
            </a:r>
            <a:r>
              <a:rPr lang="ru" sz="2000">
                <a:solidFill>
                  <a:srgbClr val="0000FF"/>
                </a:solidFill>
              </a:rPr>
              <a:t>=&gt;</a:t>
            </a:r>
            <a:r>
              <a:rPr lang="ru" sz="2000">
                <a:solidFill>
                  <a:srgbClr val="000000"/>
                </a:solidFill>
              </a:rPr>
              <a:t> { … })</a:t>
            </a:r>
            <a:r>
              <a:rPr lang="ru" sz="2000"/>
              <a:t>		</a:t>
            </a:r>
            <a:r>
              <a:rPr lang="ru" sz="2000">
                <a:solidFill>
                  <a:srgbClr val="0000FF"/>
                </a:solidFill>
              </a:rPr>
              <a:t>// runs once before all tests in the block</a:t>
            </a:r>
            <a:endParaRPr sz="2000">
              <a:solidFill>
                <a:srgbClr val="0000FF"/>
              </a:solidFill>
            </a:endParaRPr>
          </a:p>
          <a:p>
            <a:pPr indent="0" lvl="0" marL="0" rtl="0" algn="l">
              <a:lnSpc>
                <a:spcPct val="100000"/>
              </a:lnSpc>
              <a:spcBef>
                <a:spcPts val="1200"/>
              </a:spcBef>
              <a:spcAft>
                <a:spcPts val="0"/>
              </a:spcAft>
              <a:buNone/>
            </a:pPr>
            <a:r>
              <a:rPr lang="ru" sz="2000"/>
              <a:t>  </a:t>
            </a:r>
            <a:endParaRPr sz="2000">
              <a:solidFill>
                <a:srgbClr val="000000"/>
              </a:solidFill>
            </a:endParaRPr>
          </a:p>
          <a:p>
            <a:pPr indent="0" lvl="0" marL="0" rtl="0" algn="l">
              <a:lnSpc>
                <a:spcPct val="100000"/>
              </a:lnSpc>
              <a:spcBef>
                <a:spcPts val="1200"/>
              </a:spcBef>
              <a:spcAft>
                <a:spcPts val="0"/>
              </a:spcAft>
              <a:buNone/>
            </a:pPr>
            <a:r>
              <a:rPr lang="ru" sz="2000">
                <a:solidFill>
                  <a:srgbClr val="000000"/>
                </a:solidFill>
              </a:rPr>
              <a:t>      </a:t>
            </a:r>
            <a:r>
              <a:rPr lang="ru" sz="2000">
                <a:solidFill>
                  <a:srgbClr val="795E26"/>
                </a:solidFill>
              </a:rPr>
              <a:t>beforeEach</a:t>
            </a:r>
            <a:r>
              <a:rPr lang="ru" sz="2000">
                <a:solidFill>
                  <a:srgbClr val="000000"/>
                </a:solidFill>
              </a:rPr>
              <a:t>(() </a:t>
            </a:r>
            <a:r>
              <a:rPr lang="ru" sz="2000">
                <a:solidFill>
                  <a:srgbClr val="0000FF"/>
                </a:solidFill>
              </a:rPr>
              <a:t>=&gt;</a:t>
            </a:r>
            <a:r>
              <a:rPr lang="ru" sz="2000">
                <a:solidFill>
                  <a:srgbClr val="000000"/>
                </a:solidFill>
              </a:rPr>
              <a:t> { … })</a:t>
            </a:r>
            <a:r>
              <a:rPr lang="ru" sz="2000"/>
              <a:t>	</a:t>
            </a:r>
            <a:r>
              <a:rPr lang="ru" sz="2000">
                <a:solidFill>
                  <a:srgbClr val="0000FF"/>
                </a:solidFill>
              </a:rPr>
              <a:t>// runs before each test in the block</a:t>
            </a:r>
            <a:endParaRPr sz="2000">
              <a:solidFill>
                <a:srgbClr val="0000FF"/>
              </a:solidFill>
            </a:endParaRPr>
          </a:p>
          <a:p>
            <a:pPr indent="0" lvl="0" marL="0" rtl="0" algn="l">
              <a:lnSpc>
                <a:spcPct val="100000"/>
              </a:lnSpc>
              <a:spcBef>
                <a:spcPts val="1200"/>
              </a:spcBef>
              <a:spcAft>
                <a:spcPts val="0"/>
              </a:spcAft>
              <a:buNone/>
            </a:pPr>
            <a:r>
              <a:rPr lang="ru" sz="2000"/>
              <a:t>  </a:t>
            </a:r>
            <a:endParaRPr sz="2000">
              <a:solidFill>
                <a:srgbClr val="000000"/>
              </a:solidFill>
            </a:endParaRPr>
          </a:p>
          <a:p>
            <a:pPr indent="0" lvl="0" marL="0" rtl="0" algn="l">
              <a:lnSpc>
                <a:spcPct val="100000"/>
              </a:lnSpc>
              <a:spcBef>
                <a:spcPts val="1200"/>
              </a:spcBef>
              <a:spcAft>
                <a:spcPts val="0"/>
              </a:spcAft>
              <a:buNone/>
            </a:pPr>
            <a:r>
              <a:rPr lang="ru" sz="2000">
                <a:solidFill>
                  <a:srgbClr val="000000"/>
                </a:solidFill>
              </a:rPr>
              <a:t>      </a:t>
            </a:r>
            <a:r>
              <a:rPr lang="ru" sz="2000">
                <a:solidFill>
                  <a:srgbClr val="795E26"/>
                </a:solidFill>
              </a:rPr>
              <a:t>afterEach</a:t>
            </a:r>
            <a:r>
              <a:rPr lang="ru" sz="2000">
                <a:solidFill>
                  <a:srgbClr val="000000"/>
                </a:solidFill>
              </a:rPr>
              <a:t>(() </a:t>
            </a:r>
            <a:r>
              <a:rPr lang="ru" sz="2000">
                <a:solidFill>
                  <a:srgbClr val="0000FF"/>
                </a:solidFill>
              </a:rPr>
              <a:t>=&gt;</a:t>
            </a:r>
            <a:r>
              <a:rPr lang="ru" sz="2000">
                <a:solidFill>
                  <a:srgbClr val="000000"/>
                </a:solidFill>
              </a:rPr>
              <a:t> { … })</a:t>
            </a:r>
            <a:r>
              <a:rPr lang="ru" sz="2000"/>
              <a:t>	</a:t>
            </a:r>
            <a:r>
              <a:rPr lang="ru" sz="2000">
                <a:solidFill>
                  <a:srgbClr val="0000FF"/>
                </a:solidFill>
              </a:rPr>
              <a:t>// runs after each test in the block</a:t>
            </a:r>
            <a:endParaRPr sz="2000">
              <a:solidFill>
                <a:srgbClr val="0000FF"/>
              </a:solidFill>
            </a:endParaRPr>
          </a:p>
          <a:p>
            <a:pPr indent="0" lvl="0" marL="0" rtl="0" algn="l">
              <a:lnSpc>
                <a:spcPct val="100000"/>
              </a:lnSpc>
              <a:spcBef>
                <a:spcPts val="1200"/>
              </a:spcBef>
              <a:spcAft>
                <a:spcPts val="0"/>
              </a:spcAft>
              <a:buNone/>
            </a:pPr>
            <a:r>
              <a:rPr lang="ru" sz="2000"/>
              <a:t>  </a:t>
            </a:r>
            <a:endParaRPr sz="2000">
              <a:solidFill>
                <a:srgbClr val="000000"/>
              </a:solidFill>
            </a:endParaRPr>
          </a:p>
          <a:p>
            <a:pPr indent="0" lvl="0" marL="0" rtl="0" algn="l">
              <a:lnSpc>
                <a:spcPct val="100000"/>
              </a:lnSpc>
              <a:spcBef>
                <a:spcPts val="1200"/>
              </a:spcBef>
              <a:spcAft>
                <a:spcPts val="0"/>
              </a:spcAft>
              <a:buNone/>
            </a:pPr>
            <a:r>
              <a:rPr lang="ru" sz="2000">
                <a:solidFill>
                  <a:srgbClr val="795E26"/>
                </a:solidFill>
              </a:rPr>
              <a:t>   after</a:t>
            </a:r>
            <a:r>
              <a:rPr lang="ru" sz="2000">
                <a:solidFill>
                  <a:srgbClr val="000000"/>
                </a:solidFill>
              </a:rPr>
              <a:t>(() </a:t>
            </a:r>
            <a:r>
              <a:rPr lang="ru" sz="2000">
                <a:solidFill>
                  <a:srgbClr val="0000FF"/>
                </a:solidFill>
              </a:rPr>
              <a:t>=&gt;</a:t>
            </a:r>
            <a:r>
              <a:rPr lang="ru" sz="2000">
                <a:solidFill>
                  <a:srgbClr val="000000"/>
                </a:solidFill>
              </a:rPr>
              <a:t> { … })</a:t>
            </a:r>
            <a:r>
              <a:rPr lang="ru" sz="2000"/>
              <a:t>			</a:t>
            </a:r>
            <a:r>
              <a:rPr lang="ru" sz="2000">
                <a:solidFill>
                  <a:srgbClr val="0000FF"/>
                </a:solidFill>
              </a:rPr>
              <a:t>// runs once after all tests in the block</a:t>
            </a:r>
            <a:endParaRPr sz="2000">
              <a:solidFill>
                <a:srgbClr val="000000"/>
              </a:solidFill>
            </a:endParaRPr>
          </a:p>
          <a:p>
            <a:pPr indent="0" lvl="0" marL="0" rtl="0" algn="l">
              <a:lnSpc>
                <a:spcPct val="100000"/>
              </a:lnSpc>
              <a:spcBef>
                <a:spcPts val="1200"/>
              </a:spcBef>
              <a:spcAft>
                <a:spcPts val="0"/>
              </a:spcAft>
              <a:buNone/>
            </a:pPr>
            <a:r>
              <a:rPr lang="ru" sz="2000">
                <a:solidFill>
                  <a:srgbClr val="000000"/>
                </a:solidFill>
              </a:rPr>
              <a:t>})</a:t>
            </a:r>
            <a:endParaRPr sz="20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ru" sz="2800"/>
              <a:t>Triple slash references directive </a:t>
            </a:r>
            <a:endParaRPr b="1" sz="2800"/>
          </a:p>
        </p:txBody>
      </p:sp>
      <p:sp>
        <p:nvSpPr>
          <p:cNvPr id="177" name="Google Shape;177;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2800">
                <a:solidFill>
                  <a:schemeClr val="dk1"/>
                </a:solidFill>
              </a:rPr>
              <a:t>/// &lt;reference types="cypress" /&gt;</a:t>
            </a:r>
            <a:endParaRPr b="1" sz="2800">
              <a:solidFill>
                <a:schemeClr val="dk1"/>
              </a:solidFill>
            </a:endParaRPr>
          </a:p>
          <a:p>
            <a:pPr indent="0" lvl="0" marL="0" rtl="0" algn="l">
              <a:spcBef>
                <a:spcPts val="1200"/>
              </a:spcBef>
              <a:spcAft>
                <a:spcPts val="0"/>
              </a:spcAft>
              <a:buNone/>
            </a:pPr>
            <a:r>
              <a:rPr lang="ru" sz="2800"/>
              <a:t>в начале каждого файла перед </a:t>
            </a:r>
            <a:r>
              <a:rPr b="1" lang="ru" sz="2800">
                <a:solidFill>
                  <a:srgbClr val="795E26"/>
                </a:solidFill>
              </a:rPr>
              <a:t>describe</a:t>
            </a:r>
            <a:endParaRPr b="1" sz="2800">
              <a:solidFill>
                <a:srgbClr val="795E26"/>
              </a:solidFill>
            </a:endParaRPr>
          </a:p>
          <a:p>
            <a:pPr indent="0" lvl="0" marL="0" rtl="0" algn="l">
              <a:spcBef>
                <a:spcPts val="1200"/>
              </a:spcBef>
              <a:spcAft>
                <a:spcPts val="1200"/>
              </a:spcAft>
              <a:buNone/>
            </a:pPr>
            <a:r>
              <a:t/>
            </a:r>
            <a:endParaRPr sz="2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ru" sz="2800"/>
              <a:t>it.only </a:t>
            </a:r>
            <a:r>
              <a:rPr i="1" lang="ru" sz="2000">
                <a:solidFill>
                  <a:srgbClr val="001080"/>
                </a:solidFill>
              </a:rPr>
              <a:t>запуск только одного теста</a:t>
            </a:r>
            <a:r>
              <a:rPr lang="ru" sz="2000">
                <a:solidFill>
                  <a:srgbClr val="001080"/>
                </a:solidFill>
              </a:rPr>
              <a:t>,</a:t>
            </a:r>
            <a:r>
              <a:rPr b="1" lang="ru" sz="2800"/>
              <a:t> it.skip </a:t>
            </a:r>
            <a:r>
              <a:rPr i="1" lang="ru" sz="2000">
                <a:solidFill>
                  <a:srgbClr val="001080"/>
                </a:solidFill>
              </a:rPr>
              <a:t>пропустить запуск</a:t>
            </a:r>
            <a:endParaRPr b="1" i="1" sz="2000">
              <a:solidFill>
                <a:srgbClr val="001080"/>
              </a:solidFill>
            </a:endParaRPr>
          </a:p>
        </p:txBody>
      </p:sp>
      <p:sp>
        <p:nvSpPr>
          <p:cNvPr id="183" name="Google Shape;183;p29"/>
          <p:cNvSpPr txBox="1"/>
          <p:nvPr>
            <p:ph idx="1" type="body"/>
          </p:nvPr>
        </p:nvSpPr>
        <p:spPr>
          <a:xfrm>
            <a:off x="382600" y="1017800"/>
            <a:ext cx="8666400" cy="3816000"/>
          </a:xfrm>
          <a:prstGeom prst="rect">
            <a:avLst/>
          </a:prstGeom>
        </p:spPr>
        <p:txBody>
          <a:bodyPr anchorCtr="0" anchor="t" bIns="91425" lIns="91425" spcFirstLastPara="1" rIns="91425" wrap="square" tIns="91425">
            <a:normAutofit fontScale="85000" lnSpcReduction="20000"/>
          </a:bodyPr>
          <a:lstStyle/>
          <a:p>
            <a:pPr indent="0" lvl="0" marL="0" rtl="0" algn="l">
              <a:lnSpc>
                <a:spcPct val="135714"/>
              </a:lnSpc>
              <a:spcBef>
                <a:spcPts val="0"/>
              </a:spcBef>
              <a:spcAft>
                <a:spcPts val="0"/>
              </a:spcAft>
              <a:buNone/>
            </a:pPr>
            <a:r>
              <a:rPr lang="ru" sz="1450">
                <a:solidFill>
                  <a:srgbClr val="795E26"/>
                </a:solidFill>
                <a:highlight>
                  <a:srgbClr val="FFFFFF"/>
                </a:highlight>
              </a:rPr>
              <a:t>d</a:t>
            </a:r>
            <a:r>
              <a:rPr lang="ru" sz="1750">
                <a:solidFill>
                  <a:srgbClr val="795E26"/>
                </a:solidFill>
                <a:highlight>
                  <a:srgbClr val="FFFFFF"/>
                </a:highlight>
              </a:rPr>
              <a:t>escribe</a:t>
            </a:r>
            <a:r>
              <a:rPr lang="ru" sz="1750">
                <a:solidFill>
                  <a:srgbClr val="000000"/>
                </a:solidFill>
                <a:highlight>
                  <a:srgbClr val="FFFFFF"/>
                </a:highlight>
              </a:rPr>
              <a:t>(</a:t>
            </a:r>
            <a:r>
              <a:rPr lang="ru" sz="1750">
                <a:solidFill>
                  <a:srgbClr val="A31515"/>
                </a:solidFill>
                <a:highlight>
                  <a:srgbClr val="FFFFFF"/>
                </a:highlight>
              </a:rPr>
              <a:t>'My first test'</a:t>
            </a:r>
            <a:r>
              <a:rPr lang="ru" sz="1750">
                <a:solidFill>
                  <a:srgbClr val="000000"/>
                </a:solidFill>
                <a:highlight>
                  <a:srgbClr val="FFFFFF"/>
                </a:highlight>
              </a:rPr>
              <a:t>, () </a:t>
            </a:r>
            <a:r>
              <a:rPr lang="ru" sz="1750">
                <a:solidFill>
                  <a:srgbClr val="0000FF"/>
                </a:solidFill>
                <a:highlight>
                  <a:srgbClr val="FFFFFF"/>
                </a:highlight>
              </a:rPr>
              <a:t>=&gt;</a:t>
            </a:r>
            <a:r>
              <a:rPr lang="ru" sz="1750">
                <a:solidFill>
                  <a:srgbClr val="000000"/>
                </a:solidFill>
                <a:highlight>
                  <a:srgbClr val="FFFFFF"/>
                </a:highlight>
              </a:rPr>
              <a:t> {</a:t>
            </a:r>
            <a:endParaRPr sz="1750">
              <a:solidFill>
                <a:srgbClr val="000000"/>
              </a:solidFill>
              <a:highlight>
                <a:srgbClr val="FFFFFF"/>
              </a:highlight>
            </a:endParaRPr>
          </a:p>
          <a:p>
            <a:pPr indent="0" lvl="0" marL="0" rtl="0" algn="l">
              <a:lnSpc>
                <a:spcPct val="135714"/>
              </a:lnSpc>
              <a:spcBef>
                <a:spcPts val="0"/>
              </a:spcBef>
              <a:spcAft>
                <a:spcPts val="0"/>
              </a:spcAft>
              <a:buNone/>
            </a:pPr>
            <a:r>
              <a:rPr lang="ru" sz="1750">
                <a:solidFill>
                  <a:srgbClr val="000000"/>
                </a:solidFill>
                <a:highlight>
                  <a:srgbClr val="FFFFFF"/>
                </a:highlight>
              </a:rPr>
              <a:t>    </a:t>
            </a:r>
            <a:r>
              <a:rPr lang="ru" sz="1750">
                <a:solidFill>
                  <a:srgbClr val="795E26"/>
                </a:solidFill>
                <a:highlight>
                  <a:srgbClr val="FFFFFF"/>
                </a:highlight>
              </a:rPr>
              <a:t>it.only</a:t>
            </a:r>
            <a:r>
              <a:rPr lang="ru" sz="1750">
                <a:solidFill>
                  <a:srgbClr val="000000"/>
                </a:solidFill>
                <a:highlight>
                  <a:srgbClr val="FFFFFF"/>
                </a:highlight>
              </a:rPr>
              <a:t>(</a:t>
            </a:r>
            <a:r>
              <a:rPr lang="ru" sz="1750">
                <a:solidFill>
                  <a:srgbClr val="A31515"/>
                </a:solidFill>
                <a:highlight>
                  <a:srgbClr val="FFFFFF"/>
                </a:highlight>
              </a:rPr>
              <a:t>'clicking "type" navigates to a new url'</a:t>
            </a:r>
            <a:r>
              <a:rPr lang="ru" sz="1750">
                <a:solidFill>
                  <a:srgbClr val="000000"/>
                </a:solidFill>
                <a:highlight>
                  <a:srgbClr val="FFFFFF"/>
                </a:highlight>
              </a:rPr>
              <a:t>, () </a:t>
            </a:r>
            <a:r>
              <a:rPr lang="ru" sz="1750">
                <a:solidFill>
                  <a:srgbClr val="0000FF"/>
                </a:solidFill>
                <a:highlight>
                  <a:srgbClr val="FFFFFF"/>
                </a:highlight>
              </a:rPr>
              <a:t>=&gt;</a:t>
            </a:r>
            <a:r>
              <a:rPr lang="ru" sz="1750">
                <a:solidFill>
                  <a:srgbClr val="000000"/>
                </a:solidFill>
                <a:highlight>
                  <a:srgbClr val="FFFFFF"/>
                </a:highlight>
              </a:rPr>
              <a:t> {</a:t>
            </a:r>
            <a:endParaRPr sz="1750">
              <a:solidFill>
                <a:srgbClr val="000000"/>
              </a:solidFill>
              <a:highlight>
                <a:srgbClr val="FFFFFF"/>
              </a:highlight>
            </a:endParaRPr>
          </a:p>
          <a:p>
            <a:pPr indent="0" lvl="0" marL="0" rtl="0" algn="l">
              <a:lnSpc>
                <a:spcPct val="135714"/>
              </a:lnSpc>
              <a:spcBef>
                <a:spcPts val="0"/>
              </a:spcBef>
              <a:spcAft>
                <a:spcPts val="0"/>
              </a:spcAft>
              <a:buNone/>
            </a:pPr>
            <a:r>
              <a:rPr lang="ru" sz="1750">
                <a:solidFill>
                  <a:srgbClr val="000000"/>
                </a:solidFill>
                <a:highlight>
                  <a:srgbClr val="FFFFFF"/>
                </a:highlight>
              </a:rPr>
              <a:t>        </a:t>
            </a:r>
            <a:r>
              <a:rPr lang="ru" sz="1750">
                <a:solidFill>
                  <a:srgbClr val="0070C1"/>
                </a:solidFill>
                <a:highlight>
                  <a:srgbClr val="FFFFFF"/>
                </a:highlight>
              </a:rPr>
              <a:t>cy</a:t>
            </a:r>
            <a:r>
              <a:rPr lang="ru" sz="1750">
                <a:solidFill>
                  <a:srgbClr val="000000"/>
                </a:solidFill>
                <a:highlight>
                  <a:srgbClr val="FFFFFF"/>
                </a:highlight>
              </a:rPr>
              <a:t>.</a:t>
            </a:r>
            <a:r>
              <a:rPr lang="ru" sz="1750">
                <a:solidFill>
                  <a:srgbClr val="795E26"/>
                </a:solidFill>
                <a:highlight>
                  <a:srgbClr val="FFFFFF"/>
                </a:highlight>
              </a:rPr>
              <a:t>visit</a:t>
            </a:r>
            <a:r>
              <a:rPr lang="ru" sz="1750">
                <a:solidFill>
                  <a:srgbClr val="000000"/>
                </a:solidFill>
                <a:highlight>
                  <a:srgbClr val="FFFFFF"/>
                </a:highlight>
              </a:rPr>
              <a:t>(</a:t>
            </a:r>
            <a:r>
              <a:rPr lang="ru" sz="1750">
                <a:solidFill>
                  <a:srgbClr val="A31515"/>
                </a:solidFill>
                <a:highlight>
                  <a:srgbClr val="FFFFFF"/>
                </a:highlight>
              </a:rPr>
              <a:t>'https://example.cypress.io'</a:t>
            </a:r>
            <a:r>
              <a:rPr lang="ru" sz="1750">
                <a:solidFill>
                  <a:srgbClr val="000000"/>
                </a:solidFill>
                <a:highlight>
                  <a:srgbClr val="FFFFFF"/>
                </a:highlight>
              </a:rPr>
              <a:t>)</a:t>
            </a:r>
            <a:endParaRPr sz="1750">
              <a:solidFill>
                <a:srgbClr val="000000"/>
              </a:solidFill>
              <a:highlight>
                <a:srgbClr val="FFFFFF"/>
              </a:highlight>
            </a:endParaRPr>
          </a:p>
          <a:p>
            <a:pPr indent="0" lvl="0" marL="0" rtl="0" algn="l">
              <a:lnSpc>
                <a:spcPct val="135714"/>
              </a:lnSpc>
              <a:spcBef>
                <a:spcPts val="0"/>
              </a:spcBef>
              <a:spcAft>
                <a:spcPts val="0"/>
              </a:spcAft>
              <a:buNone/>
            </a:pPr>
            <a:r>
              <a:rPr lang="ru" sz="1750">
                <a:solidFill>
                  <a:srgbClr val="000000"/>
                </a:solidFill>
                <a:highlight>
                  <a:srgbClr val="FFFFFF"/>
                </a:highlight>
              </a:rPr>
              <a:t>        </a:t>
            </a:r>
            <a:r>
              <a:rPr lang="ru" sz="1750">
                <a:solidFill>
                  <a:srgbClr val="0070C1"/>
                </a:solidFill>
                <a:highlight>
                  <a:srgbClr val="FFFFFF"/>
                </a:highlight>
              </a:rPr>
              <a:t>cy</a:t>
            </a:r>
            <a:r>
              <a:rPr lang="ru" sz="1750">
                <a:solidFill>
                  <a:srgbClr val="000000"/>
                </a:solidFill>
                <a:highlight>
                  <a:srgbClr val="FFFFFF"/>
                </a:highlight>
              </a:rPr>
              <a:t>.</a:t>
            </a:r>
            <a:r>
              <a:rPr lang="ru" sz="1750">
                <a:solidFill>
                  <a:srgbClr val="795E26"/>
                </a:solidFill>
                <a:highlight>
                  <a:srgbClr val="FFFFFF"/>
                </a:highlight>
              </a:rPr>
              <a:t>contains</a:t>
            </a:r>
            <a:r>
              <a:rPr lang="ru" sz="1750">
                <a:solidFill>
                  <a:srgbClr val="000000"/>
                </a:solidFill>
                <a:highlight>
                  <a:srgbClr val="FFFFFF"/>
                </a:highlight>
              </a:rPr>
              <a:t>(</a:t>
            </a:r>
            <a:r>
              <a:rPr lang="ru" sz="1750">
                <a:solidFill>
                  <a:srgbClr val="A31515"/>
                </a:solidFill>
                <a:highlight>
                  <a:srgbClr val="FFFFFF"/>
                </a:highlight>
              </a:rPr>
              <a:t>'type'</a:t>
            </a:r>
            <a:r>
              <a:rPr lang="ru" sz="1750">
                <a:solidFill>
                  <a:srgbClr val="000000"/>
                </a:solidFill>
                <a:highlight>
                  <a:srgbClr val="FFFFFF"/>
                </a:highlight>
              </a:rPr>
              <a:t>).</a:t>
            </a:r>
            <a:r>
              <a:rPr lang="ru" sz="1750">
                <a:solidFill>
                  <a:srgbClr val="795E26"/>
                </a:solidFill>
                <a:highlight>
                  <a:srgbClr val="FFFFFF"/>
                </a:highlight>
              </a:rPr>
              <a:t>click</a:t>
            </a:r>
            <a:r>
              <a:rPr lang="ru" sz="1750">
                <a:solidFill>
                  <a:srgbClr val="000000"/>
                </a:solidFill>
                <a:highlight>
                  <a:srgbClr val="FFFFFF"/>
                </a:highlight>
              </a:rPr>
              <a:t>()</a:t>
            </a:r>
            <a:endParaRPr sz="1750">
              <a:solidFill>
                <a:srgbClr val="000000"/>
              </a:solidFill>
              <a:highlight>
                <a:srgbClr val="FFFFFF"/>
              </a:highlight>
            </a:endParaRPr>
          </a:p>
          <a:p>
            <a:pPr indent="0" lvl="0" marL="0" rtl="0" algn="l">
              <a:lnSpc>
                <a:spcPct val="135714"/>
              </a:lnSpc>
              <a:spcBef>
                <a:spcPts val="0"/>
              </a:spcBef>
              <a:spcAft>
                <a:spcPts val="0"/>
              </a:spcAft>
              <a:buNone/>
            </a:pPr>
            <a:r>
              <a:rPr lang="ru" sz="1750">
                <a:solidFill>
                  <a:srgbClr val="000000"/>
                </a:solidFill>
                <a:highlight>
                  <a:srgbClr val="FFFFFF"/>
                </a:highlight>
              </a:rPr>
              <a:t>        </a:t>
            </a:r>
            <a:r>
              <a:rPr lang="ru" sz="1750">
                <a:solidFill>
                  <a:srgbClr val="0070C1"/>
                </a:solidFill>
                <a:highlight>
                  <a:srgbClr val="FFFFFF"/>
                </a:highlight>
              </a:rPr>
              <a:t>cy</a:t>
            </a:r>
            <a:r>
              <a:rPr lang="ru" sz="1750">
                <a:solidFill>
                  <a:srgbClr val="000000"/>
                </a:solidFill>
                <a:highlight>
                  <a:srgbClr val="FFFFFF"/>
                </a:highlight>
              </a:rPr>
              <a:t>.</a:t>
            </a:r>
            <a:r>
              <a:rPr lang="ru" sz="1750">
                <a:solidFill>
                  <a:srgbClr val="795E26"/>
                </a:solidFill>
                <a:highlight>
                  <a:srgbClr val="FFFFFF"/>
                </a:highlight>
              </a:rPr>
              <a:t>url</a:t>
            </a:r>
            <a:r>
              <a:rPr lang="ru" sz="1750">
                <a:solidFill>
                  <a:srgbClr val="000000"/>
                </a:solidFill>
                <a:highlight>
                  <a:srgbClr val="FFFFFF"/>
                </a:highlight>
              </a:rPr>
              <a:t>().</a:t>
            </a:r>
            <a:r>
              <a:rPr lang="ru" sz="1750">
                <a:solidFill>
                  <a:srgbClr val="795E26"/>
                </a:solidFill>
                <a:highlight>
                  <a:srgbClr val="FFFFFF"/>
                </a:highlight>
              </a:rPr>
              <a:t>should</a:t>
            </a:r>
            <a:r>
              <a:rPr lang="ru" sz="1750">
                <a:solidFill>
                  <a:srgbClr val="000000"/>
                </a:solidFill>
                <a:highlight>
                  <a:srgbClr val="FFFFFF"/>
                </a:highlight>
              </a:rPr>
              <a:t>(</a:t>
            </a:r>
            <a:r>
              <a:rPr lang="ru" sz="1750">
                <a:solidFill>
                  <a:srgbClr val="A31515"/>
                </a:solidFill>
                <a:highlight>
                  <a:srgbClr val="FFFFFF"/>
                </a:highlight>
              </a:rPr>
              <a:t>'include'</a:t>
            </a:r>
            <a:r>
              <a:rPr lang="ru" sz="1750">
                <a:solidFill>
                  <a:srgbClr val="000000"/>
                </a:solidFill>
                <a:highlight>
                  <a:srgbClr val="FFFFFF"/>
                </a:highlight>
              </a:rPr>
              <a:t>, </a:t>
            </a:r>
            <a:r>
              <a:rPr lang="ru" sz="1750">
                <a:solidFill>
                  <a:srgbClr val="A31515"/>
                </a:solidFill>
                <a:highlight>
                  <a:srgbClr val="FFFFFF"/>
                </a:highlight>
              </a:rPr>
              <a:t>'/commands/actions'</a:t>
            </a:r>
            <a:r>
              <a:rPr lang="ru" sz="1750">
                <a:solidFill>
                  <a:srgbClr val="000000"/>
                </a:solidFill>
                <a:highlight>
                  <a:srgbClr val="FFFFFF"/>
                </a:highlight>
              </a:rPr>
              <a:t>)</a:t>
            </a:r>
            <a:endParaRPr sz="1750">
              <a:solidFill>
                <a:srgbClr val="000000"/>
              </a:solidFill>
              <a:highlight>
                <a:srgbClr val="FFFFFF"/>
              </a:highlight>
            </a:endParaRPr>
          </a:p>
          <a:p>
            <a:pPr indent="0" lvl="0" marL="0" rtl="0" algn="l">
              <a:lnSpc>
                <a:spcPct val="135714"/>
              </a:lnSpc>
              <a:spcBef>
                <a:spcPts val="0"/>
              </a:spcBef>
              <a:spcAft>
                <a:spcPts val="0"/>
              </a:spcAft>
              <a:buNone/>
            </a:pPr>
            <a:r>
              <a:rPr lang="ru" sz="1750">
                <a:solidFill>
                  <a:srgbClr val="000000"/>
                </a:solidFill>
                <a:highlight>
                  <a:srgbClr val="FFFFFF"/>
                </a:highlight>
              </a:rPr>
              <a:t>    })</a:t>
            </a:r>
            <a:endParaRPr sz="1750">
              <a:solidFill>
                <a:srgbClr val="000000"/>
              </a:solidFill>
              <a:highlight>
                <a:srgbClr val="FFFFFF"/>
              </a:highlight>
            </a:endParaRPr>
          </a:p>
          <a:p>
            <a:pPr indent="0" lvl="0" marL="0" rtl="0" algn="l">
              <a:lnSpc>
                <a:spcPct val="135714"/>
              </a:lnSpc>
              <a:spcBef>
                <a:spcPts val="0"/>
              </a:spcBef>
              <a:spcAft>
                <a:spcPts val="0"/>
              </a:spcAft>
              <a:buNone/>
            </a:pPr>
            <a:r>
              <a:t/>
            </a:r>
            <a:endParaRPr sz="1750">
              <a:solidFill>
                <a:srgbClr val="000000"/>
              </a:solidFill>
              <a:highlight>
                <a:srgbClr val="FFFFFF"/>
              </a:highlight>
            </a:endParaRPr>
          </a:p>
          <a:p>
            <a:pPr indent="0" lvl="0" marL="0" rtl="0" algn="l">
              <a:lnSpc>
                <a:spcPct val="135714"/>
              </a:lnSpc>
              <a:spcBef>
                <a:spcPts val="0"/>
              </a:spcBef>
              <a:spcAft>
                <a:spcPts val="0"/>
              </a:spcAft>
              <a:buNone/>
            </a:pPr>
            <a:r>
              <a:rPr lang="ru" sz="1750">
                <a:solidFill>
                  <a:srgbClr val="795E26"/>
                </a:solidFill>
                <a:highlight>
                  <a:srgbClr val="FFFFFF"/>
                </a:highlight>
              </a:rPr>
              <a:t>   it.skip</a:t>
            </a:r>
            <a:r>
              <a:rPr lang="ru" sz="1750">
                <a:solidFill>
                  <a:srgbClr val="000000"/>
                </a:solidFill>
                <a:highlight>
                  <a:srgbClr val="FFFFFF"/>
                </a:highlight>
              </a:rPr>
              <a:t>(</a:t>
            </a:r>
            <a:r>
              <a:rPr lang="ru" sz="1750">
                <a:solidFill>
                  <a:srgbClr val="A31515"/>
                </a:solidFill>
                <a:highlight>
                  <a:srgbClr val="FFFFFF"/>
                </a:highlight>
              </a:rPr>
              <a:t>'clicking "siblings" navigates to a new url'</a:t>
            </a:r>
            <a:r>
              <a:rPr lang="ru" sz="1750">
                <a:solidFill>
                  <a:srgbClr val="000000"/>
                </a:solidFill>
                <a:highlight>
                  <a:srgbClr val="FFFFFF"/>
                </a:highlight>
              </a:rPr>
              <a:t>, () </a:t>
            </a:r>
            <a:r>
              <a:rPr lang="ru" sz="1750">
                <a:solidFill>
                  <a:srgbClr val="0000FF"/>
                </a:solidFill>
                <a:highlight>
                  <a:srgbClr val="FFFFFF"/>
                </a:highlight>
              </a:rPr>
              <a:t>=&gt;</a:t>
            </a:r>
            <a:r>
              <a:rPr lang="ru" sz="1750">
                <a:solidFill>
                  <a:srgbClr val="000000"/>
                </a:solidFill>
                <a:highlight>
                  <a:srgbClr val="FFFFFF"/>
                </a:highlight>
              </a:rPr>
              <a:t> {</a:t>
            </a:r>
            <a:endParaRPr sz="1750">
              <a:solidFill>
                <a:srgbClr val="000000"/>
              </a:solidFill>
              <a:highlight>
                <a:srgbClr val="FFFFFF"/>
              </a:highlight>
            </a:endParaRPr>
          </a:p>
          <a:p>
            <a:pPr indent="0" lvl="0" marL="0" rtl="0" algn="l">
              <a:lnSpc>
                <a:spcPct val="135714"/>
              </a:lnSpc>
              <a:spcBef>
                <a:spcPts val="0"/>
              </a:spcBef>
              <a:spcAft>
                <a:spcPts val="0"/>
              </a:spcAft>
              <a:buNone/>
            </a:pPr>
            <a:r>
              <a:rPr lang="ru" sz="1750">
                <a:solidFill>
                  <a:srgbClr val="000000"/>
                </a:solidFill>
                <a:highlight>
                  <a:srgbClr val="FFFFFF"/>
                </a:highlight>
              </a:rPr>
              <a:t>        </a:t>
            </a:r>
            <a:r>
              <a:rPr lang="ru" sz="1750">
                <a:solidFill>
                  <a:srgbClr val="0070C1"/>
                </a:solidFill>
                <a:highlight>
                  <a:srgbClr val="FFFFFF"/>
                </a:highlight>
              </a:rPr>
              <a:t>cy</a:t>
            </a:r>
            <a:r>
              <a:rPr lang="ru" sz="1750">
                <a:solidFill>
                  <a:srgbClr val="000000"/>
                </a:solidFill>
                <a:highlight>
                  <a:srgbClr val="FFFFFF"/>
                </a:highlight>
              </a:rPr>
              <a:t>.</a:t>
            </a:r>
            <a:r>
              <a:rPr lang="ru" sz="1750">
                <a:solidFill>
                  <a:srgbClr val="795E26"/>
                </a:solidFill>
                <a:highlight>
                  <a:srgbClr val="FFFFFF"/>
                </a:highlight>
              </a:rPr>
              <a:t>visit</a:t>
            </a:r>
            <a:r>
              <a:rPr lang="ru" sz="1750">
                <a:solidFill>
                  <a:srgbClr val="000000"/>
                </a:solidFill>
                <a:highlight>
                  <a:srgbClr val="FFFFFF"/>
                </a:highlight>
              </a:rPr>
              <a:t>(</a:t>
            </a:r>
            <a:r>
              <a:rPr lang="ru" sz="1750">
                <a:solidFill>
                  <a:srgbClr val="A31515"/>
                </a:solidFill>
                <a:highlight>
                  <a:srgbClr val="FFFFFF"/>
                </a:highlight>
              </a:rPr>
              <a:t>'https://example.cypress.io'</a:t>
            </a:r>
            <a:r>
              <a:rPr lang="ru" sz="1750">
                <a:solidFill>
                  <a:srgbClr val="000000"/>
                </a:solidFill>
                <a:highlight>
                  <a:srgbClr val="FFFFFF"/>
                </a:highlight>
              </a:rPr>
              <a:t>)</a:t>
            </a:r>
            <a:endParaRPr sz="1750">
              <a:solidFill>
                <a:srgbClr val="000000"/>
              </a:solidFill>
              <a:highlight>
                <a:srgbClr val="FFFFFF"/>
              </a:highlight>
            </a:endParaRPr>
          </a:p>
          <a:p>
            <a:pPr indent="0" lvl="0" marL="0" rtl="0" algn="l">
              <a:lnSpc>
                <a:spcPct val="135714"/>
              </a:lnSpc>
              <a:spcBef>
                <a:spcPts val="0"/>
              </a:spcBef>
              <a:spcAft>
                <a:spcPts val="0"/>
              </a:spcAft>
              <a:buNone/>
            </a:pPr>
            <a:r>
              <a:rPr lang="ru" sz="1750">
                <a:solidFill>
                  <a:srgbClr val="000000"/>
                </a:solidFill>
                <a:highlight>
                  <a:srgbClr val="FFFFFF"/>
                </a:highlight>
              </a:rPr>
              <a:t>        </a:t>
            </a:r>
            <a:r>
              <a:rPr lang="ru" sz="1750">
                <a:solidFill>
                  <a:srgbClr val="0070C1"/>
                </a:solidFill>
                <a:highlight>
                  <a:srgbClr val="FFFFFF"/>
                </a:highlight>
              </a:rPr>
              <a:t>cy</a:t>
            </a:r>
            <a:r>
              <a:rPr lang="ru" sz="1750">
                <a:solidFill>
                  <a:srgbClr val="000000"/>
                </a:solidFill>
                <a:highlight>
                  <a:srgbClr val="FFFFFF"/>
                </a:highlight>
              </a:rPr>
              <a:t>.</a:t>
            </a:r>
            <a:r>
              <a:rPr lang="ru" sz="1750">
                <a:solidFill>
                  <a:srgbClr val="795E26"/>
                </a:solidFill>
                <a:highlight>
                  <a:srgbClr val="FFFFFF"/>
                </a:highlight>
              </a:rPr>
              <a:t>get</a:t>
            </a:r>
            <a:r>
              <a:rPr lang="ru" sz="1750">
                <a:solidFill>
                  <a:srgbClr val="000000"/>
                </a:solidFill>
                <a:highlight>
                  <a:srgbClr val="FFFFFF"/>
                </a:highlight>
              </a:rPr>
              <a:t>(</a:t>
            </a:r>
            <a:r>
              <a:rPr lang="ru" sz="1750">
                <a:solidFill>
                  <a:srgbClr val="A31515"/>
                </a:solidFill>
                <a:highlight>
                  <a:srgbClr val="FFFFFF"/>
                </a:highlight>
              </a:rPr>
              <a:t>'li a[href="/commands/traversal"]'</a:t>
            </a:r>
            <a:r>
              <a:rPr lang="ru" sz="1750">
                <a:solidFill>
                  <a:srgbClr val="000000"/>
                </a:solidFill>
                <a:highlight>
                  <a:srgbClr val="FFFFFF"/>
                </a:highlight>
              </a:rPr>
              <a:t>).</a:t>
            </a:r>
            <a:r>
              <a:rPr lang="ru" sz="1750">
                <a:solidFill>
                  <a:srgbClr val="795E26"/>
                </a:solidFill>
                <a:highlight>
                  <a:srgbClr val="FFFFFF"/>
                </a:highlight>
              </a:rPr>
              <a:t>contains</a:t>
            </a:r>
            <a:r>
              <a:rPr lang="ru" sz="1750">
                <a:solidFill>
                  <a:srgbClr val="000000"/>
                </a:solidFill>
                <a:highlight>
                  <a:srgbClr val="FFFFFF"/>
                </a:highlight>
              </a:rPr>
              <a:t>(</a:t>
            </a:r>
            <a:r>
              <a:rPr lang="ru" sz="1750">
                <a:solidFill>
                  <a:srgbClr val="A31515"/>
                </a:solidFill>
                <a:highlight>
                  <a:srgbClr val="FFFFFF"/>
                </a:highlight>
              </a:rPr>
              <a:t>'siblings'</a:t>
            </a:r>
            <a:r>
              <a:rPr lang="ru" sz="1750">
                <a:solidFill>
                  <a:srgbClr val="000000"/>
                </a:solidFill>
                <a:highlight>
                  <a:srgbClr val="FFFFFF"/>
                </a:highlight>
              </a:rPr>
              <a:t>).</a:t>
            </a:r>
            <a:r>
              <a:rPr lang="ru" sz="1750">
                <a:solidFill>
                  <a:srgbClr val="795E26"/>
                </a:solidFill>
                <a:highlight>
                  <a:srgbClr val="FFFFFF"/>
                </a:highlight>
              </a:rPr>
              <a:t>click</a:t>
            </a:r>
            <a:r>
              <a:rPr lang="ru" sz="1750">
                <a:solidFill>
                  <a:srgbClr val="000000"/>
                </a:solidFill>
                <a:highlight>
                  <a:srgbClr val="FFFFFF"/>
                </a:highlight>
              </a:rPr>
              <a:t>()</a:t>
            </a:r>
            <a:endParaRPr sz="1750">
              <a:solidFill>
                <a:srgbClr val="000000"/>
              </a:solidFill>
              <a:highlight>
                <a:srgbClr val="FFFFFF"/>
              </a:highlight>
            </a:endParaRPr>
          </a:p>
          <a:p>
            <a:pPr indent="0" lvl="0" marL="0" rtl="0" algn="l">
              <a:lnSpc>
                <a:spcPct val="135714"/>
              </a:lnSpc>
              <a:spcBef>
                <a:spcPts val="0"/>
              </a:spcBef>
              <a:spcAft>
                <a:spcPts val="0"/>
              </a:spcAft>
              <a:buNone/>
            </a:pPr>
            <a:r>
              <a:rPr lang="ru" sz="1750">
                <a:solidFill>
                  <a:srgbClr val="000000"/>
                </a:solidFill>
                <a:highlight>
                  <a:srgbClr val="FFFFFF"/>
                </a:highlight>
              </a:rPr>
              <a:t>        </a:t>
            </a:r>
            <a:r>
              <a:rPr lang="ru" sz="1750">
                <a:solidFill>
                  <a:srgbClr val="0070C1"/>
                </a:solidFill>
                <a:highlight>
                  <a:srgbClr val="FFFFFF"/>
                </a:highlight>
              </a:rPr>
              <a:t>cy</a:t>
            </a:r>
            <a:r>
              <a:rPr lang="ru" sz="1750">
                <a:solidFill>
                  <a:srgbClr val="000000"/>
                </a:solidFill>
                <a:highlight>
                  <a:srgbClr val="FFFFFF"/>
                </a:highlight>
              </a:rPr>
              <a:t>.</a:t>
            </a:r>
            <a:r>
              <a:rPr lang="ru" sz="1750">
                <a:solidFill>
                  <a:srgbClr val="795E26"/>
                </a:solidFill>
                <a:highlight>
                  <a:srgbClr val="FFFFFF"/>
                </a:highlight>
              </a:rPr>
              <a:t>url</a:t>
            </a:r>
            <a:r>
              <a:rPr lang="ru" sz="1750">
                <a:solidFill>
                  <a:srgbClr val="000000"/>
                </a:solidFill>
                <a:highlight>
                  <a:srgbClr val="FFFFFF"/>
                </a:highlight>
              </a:rPr>
              <a:t>().</a:t>
            </a:r>
            <a:r>
              <a:rPr lang="ru" sz="1750">
                <a:solidFill>
                  <a:srgbClr val="795E26"/>
                </a:solidFill>
                <a:highlight>
                  <a:srgbClr val="FFFFFF"/>
                </a:highlight>
              </a:rPr>
              <a:t>should</a:t>
            </a:r>
            <a:r>
              <a:rPr lang="ru" sz="1750">
                <a:solidFill>
                  <a:srgbClr val="000000"/>
                </a:solidFill>
                <a:highlight>
                  <a:srgbClr val="FFFFFF"/>
                </a:highlight>
              </a:rPr>
              <a:t>(</a:t>
            </a:r>
            <a:r>
              <a:rPr lang="ru" sz="1750">
                <a:solidFill>
                  <a:srgbClr val="A31515"/>
                </a:solidFill>
                <a:highlight>
                  <a:srgbClr val="FFFFFF"/>
                </a:highlight>
              </a:rPr>
              <a:t>'include'</a:t>
            </a:r>
            <a:r>
              <a:rPr lang="ru" sz="1750">
                <a:solidFill>
                  <a:srgbClr val="000000"/>
                </a:solidFill>
                <a:highlight>
                  <a:srgbClr val="FFFFFF"/>
                </a:highlight>
              </a:rPr>
              <a:t>, </a:t>
            </a:r>
            <a:r>
              <a:rPr lang="ru" sz="1750">
                <a:solidFill>
                  <a:srgbClr val="A31515"/>
                </a:solidFill>
                <a:highlight>
                  <a:srgbClr val="FFFFFF"/>
                </a:highlight>
              </a:rPr>
              <a:t>'/commands/traversal'</a:t>
            </a:r>
            <a:r>
              <a:rPr lang="ru" sz="1750">
                <a:solidFill>
                  <a:srgbClr val="000000"/>
                </a:solidFill>
                <a:highlight>
                  <a:srgbClr val="FFFFFF"/>
                </a:highlight>
              </a:rPr>
              <a:t>)</a:t>
            </a:r>
            <a:endParaRPr sz="1750">
              <a:solidFill>
                <a:srgbClr val="000000"/>
              </a:solidFill>
              <a:highlight>
                <a:srgbClr val="FFFFFF"/>
              </a:highlight>
            </a:endParaRPr>
          </a:p>
          <a:p>
            <a:pPr indent="0" lvl="0" marL="0" rtl="0" algn="l">
              <a:lnSpc>
                <a:spcPct val="135714"/>
              </a:lnSpc>
              <a:spcBef>
                <a:spcPts val="0"/>
              </a:spcBef>
              <a:spcAft>
                <a:spcPts val="0"/>
              </a:spcAft>
              <a:buNone/>
            </a:pPr>
            <a:r>
              <a:rPr lang="ru" sz="1750">
                <a:solidFill>
                  <a:srgbClr val="000000"/>
                </a:solidFill>
                <a:highlight>
                  <a:srgbClr val="FFFFFF"/>
                </a:highlight>
              </a:rPr>
              <a:t>    })</a:t>
            </a:r>
            <a:endParaRPr sz="1750">
              <a:solidFill>
                <a:srgbClr val="000000"/>
              </a:solidFill>
              <a:highlight>
                <a:srgbClr val="FFFFFF"/>
              </a:highlight>
            </a:endParaRPr>
          </a:p>
          <a:p>
            <a:pPr indent="0" lvl="0" marL="0" rtl="0" algn="l">
              <a:lnSpc>
                <a:spcPct val="135714"/>
              </a:lnSpc>
              <a:spcBef>
                <a:spcPts val="0"/>
              </a:spcBef>
              <a:spcAft>
                <a:spcPts val="0"/>
              </a:spcAft>
              <a:buNone/>
            </a:pPr>
            <a:r>
              <a:rPr lang="ru" sz="1750">
                <a:solidFill>
                  <a:srgbClr val="000000"/>
                </a:solidFill>
                <a:highlight>
                  <a:srgbClr val="FFFFFF"/>
                </a:highlight>
              </a:rPr>
              <a:t>})</a:t>
            </a:r>
            <a:endParaRPr sz="1750">
              <a:solidFill>
                <a:srgbClr val="000000"/>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ru" sz="2800"/>
              <a:t>Лекция №2.</a:t>
            </a:r>
            <a:endParaRPr b="1" sz="2800"/>
          </a:p>
        </p:txBody>
      </p:sp>
      <p:sp>
        <p:nvSpPr>
          <p:cNvPr id="189" name="Google Shape;189;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2400">
                <a:solidFill>
                  <a:srgbClr val="001080"/>
                </a:solidFill>
              </a:rPr>
              <a:t>Common methods and assertions. Aliases. </a:t>
            </a:r>
            <a:endParaRPr sz="2400">
              <a:solidFill>
                <a:srgbClr val="00108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ru" sz="2800"/>
              <a:t>Common Methods</a:t>
            </a:r>
            <a:endParaRPr b="1" sz="2800"/>
          </a:p>
        </p:txBody>
      </p:sp>
      <p:graphicFrame>
        <p:nvGraphicFramePr>
          <p:cNvPr id="195" name="Google Shape;195;p31"/>
          <p:cNvGraphicFramePr/>
          <p:nvPr/>
        </p:nvGraphicFramePr>
        <p:xfrm>
          <a:off x="633900" y="1120688"/>
          <a:ext cx="3000000" cy="3000000"/>
        </p:xfrm>
        <a:graphic>
          <a:graphicData uri="http://schemas.openxmlformats.org/drawingml/2006/table">
            <a:tbl>
              <a:tblPr>
                <a:noFill/>
                <a:tableStyleId>{1838701E-C9F9-41AA-AF25-5FA56427D676}</a:tableStyleId>
              </a:tblPr>
              <a:tblGrid>
                <a:gridCol w="3678950"/>
                <a:gridCol w="3888975"/>
              </a:tblGrid>
              <a:tr h="381000">
                <a:tc>
                  <a:txBody>
                    <a:bodyPr/>
                    <a:lstStyle/>
                    <a:p>
                      <a:pPr indent="0" lvl="0" marL="0" rtl="0" algn="l">
                        <a:lnSpc>
                          <a:spcPct val="115000"/>
                        </a:lnSpc>
                        <a:spcBef>
                          <a:spcPts val="0"/>
                        </a:spcBef>
                        <a:spcAft>
                          <a:spcPts val="1200"/>
                        </a:spcAft>
                        <a:buNone/>
                      </a:pPr>
                      <a:r>
                        <a:rPr lang="ru" sz="1800">
                          <a:solidFill>
                            <a:schemeClr val="dk1"/>
                          </a:solidFill>
                          <a:latin typeface="Roboto"/>
                          <a:ea typeface="Roboto"/>
                          <a:cs typeface="Roboto"/>
                          <a:sym typeface="Roboto"/>
                        </a:rPr>
                        <a:t>cy.visit(</a:t>
                      </a:r>
                      <a:r>
                        <a:rPr lang="ru" sz="1800">
                          <a:solidFill>
                            <a:srgbClr val="A31515"/>
                          </a:solidFill>
                          <a:latin typeface="Roboto"/>
                          <a:ea typeface="Roboto"/>
                          <a:cs typeface="Roboto"/>
                          <a:sym typeface="Roboto"/>
                        </a:rPr>
                        <a:t>‘url’</a:t>
                      </a:r>
                      <a:r>
                        <a:rPr lang="ru"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a:txBody>
                  <a:tcPr marT="91425" marB="91425" marR="91425" marL="91425"/>
                </a:tc>
                <a:tc>
                  <a:txBody>
                    <a:bodyPr/>
                    <a:lstStyle/>
                    <a:p>
                      <a:pPr indent="0" lvl="0" marL="0" rtl="0" algn="l">
                        <a:lnSpc>
                          <a:spcPct val="135714"/>
                        </a:lnSpc>
                        <a:spcBef>
                          <a:spcPts val="0"/>
                        </a:spcBef>
                        <a:spcAft>
                          <a:spcPts val="0"/>
                        </a:spcAft>
                        <a:buNone/>
                      </a:pPr>
                      <a:r>
                        <a:rPr lang="ru" sz="1800">
                          <a:solidFill>
                            <a:schemeClr val="dk1"/>
                          </a:solidFill>
                          <a:highlight>
                            <a:schemeClr val="lt1"/>
                          </a:highlight>
                          <a:latin typeface="Roboto"/>
                          <a:ea typeface="Roboto"/>
                          <a:cs typeface="Roboto"/>
                          <a:sym typeface="Roboto"/>
                        </a:rPr>
                        <a:t>cy.pause()</a:t>
                      </a:r>
                      <a:endParaRPr sz="1800">
                        <a:solidFill>
                          <a:schemeClr val="dk1"/>
                        </a:solidFill>
                        <a:latin typeface="Roboto"/>
                        <a:ea typeface="Roboto"/>
                        <a:cs typeface="Roboto"/>
                        <a:sym typeface="Roboto"/>
                      </a:endParaRPr>
                    </a:p>
                  </a:txBody>
                  <a:tcPr marT="91425" marB="91425" marR="91425" marL="91425"/>
                </a:tc>
              </a:tr>
              <a:tr h="381000">
                <a:tc>
                  <a:txBody>
                    <a:bodyPr/>
                    <a:lstStyle/>
                    <a:p>
                      <a:pPr indent="0" lvl="0" marL="0" rtl="0" algn="l">
                        <a:lnSpc>
                          <a:spcPct val="115000"/>
                        </a:lnSpc>
                        <a:spcBef>
                          <a:spcPts val="0"/>
                        </a:spcBef>
                        <a:spcAft>
                          <a:spcPts val="1200"/>
                        </a:spcAft>
                        <a:buNone/>
                      </a:pPr>
                      <a:r>
                        <a:rPr lang="ru" sz="1800">
                          <a:solidFill>
                            <a:schemeClr val="dk1"/>
                          </a:solidFill>
                          <a:latin typeface="Roboto"/>
                          <a:ea typeface="Roboto"/>
                          <a:cs typeface="Roboto"/>
                          <a:sym typeface="Roboto"/>
                        </a:rPr>
                        <a:t>cy.get(</a:t>
                      </a:r>
                      <a:r>
                        <a:rPr lang="ru" sz="1800">
                          <a:solidFill>
                            <a:srgbClr val="A31515"/>
                          </a:solidFill>
                          <a:latin typeface="Roboto"/>
                          <a:ea typeface="Roboto"/>
                          <a:cs typeface="Roboto"/>
                          <a:sym typeface="Roboto"/>
                        </a:rPr>
                        <a:t>‘css selector’</a:t>
                      </a:r>
                      <a:r>
                        <a:rPr lang="ru"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a:txBody>
                  <a:tcPr marT="91425" marB="91425" marR="91425" marL="91425"/>
                </a:tc>
                <a:tc>
                  <a:txBody>
                    <a:bodyPr/>
                    <a:lstStyle/>
                    <a:p>
                      <a:pPr indent="0" lvl="0" marL="0" rtl="0" algn="l">
                        <a:lnSpc>
                          <a:spcPct val="135714"/>
                        </a:lnSpc>
                        <a:spcBef>
                          <a:spcPts val="0"/>
                        </a:spcBef>
                        <a:spcAft>
                          <a:spcPts val="0"/>
                        </a:spcAft>
                        <a:buNone/>
                      </a:pPr>
                      <a:r>
                        <a:rPr lang="ru" sz="1800">
                          <a:solidFill>
                            <a:schemeClr val="dk1"/>
                          </a:solidFill>
                          <a:highlight>
                            <a:schemeClr val="lt1"/>
                          </a:highlight>
                          <a:latin typeface="Roboto"/>
                          <a:ea typeface="Roboto"/>
                          <a:cs typeface="Roboto"/>
                          <a:sym typeface="Roboto"/>
                        </a:rPr>
                        <a:t>cy.log(</a:t>
                      </a:r>
                      <a:r>
                        <a:rPr lang="ru" sz="1800">
                          <a:solidFill>
                            <a:schemeClr val="accent3"/>
                          </a:solidFill>
                          <a:highlight>
                            <a:schemeClr val="lt1"/>
                          </a:highlight>
                          <a:latin typeface="Roboto"/>
                          <a:ea typeface="Roboto"/>
                          <a:cs typeface="Roboto"/>
                          <a:sym typeface="Roboto"/>
                        </a:rPr>
                        <a:t>message</a:t>
                      </a:r>
                      <a:r>
                        <a:rPr lang="ru" sz="1800">
                          <a:solidFill>
                            <a:schemeClr val="dk1"/>
                          </a:solidFill>
                          <a:highlight>
                            <a:schemeClr val="lt1"/>
                          </a:highlight>
                          <a:latin typeface="Roboto"/>
                          <a:ea typeface="Roboto"/>
                          <a:cs typeface="Roboto"/>
                          <a:sym typeface="Roboto"/>
                        </a:rPr>
                        <a:t>)</a:t>
                      </a:r>
                      <a:endParaRPr sz="1800">
                        <a:solidFill>
                          <a:schemeClr val="dk1"/>
                        </a:solidFill>
                        <a:highlight>
                          <a:schemeClr val="lt1"/>
                        </a:highlight>
                        <a:latin typeface="Roboto"/>
                        <a:ea typeface="Roboto"/>
                        <a:cs typeface="Roboto"/>
                        <a:sym typeface="Roboto"/>
                      </a:endParaRPr>
                    </a:p>
                    <a:p>
                      <a:pPr indent="0" lvl="0" marL="0" rtl="0" algn="l">
                        <a:lnSpc>
                          <a:spcPct val="135714"/>
                        </a:lnSpc>
                        <a:spcBef>
                          <a:spcPts val="0"/>
                        </a:spcBef>
                        <a:spcAft>
                          <a:spcPts val="0"/>
                        </a:spcAft>
                        <a:buNone/>
                      </a:pPr>
                      <a:r>
                        <a:rPr lang="ru" sz="1100">
                          <a:solidFill>
                            <a:srgbClr val="7499AB"/>
                          </a:solidFill>
                          <a:highlight>
                            <a:schemeClr val="lt1"/>
                          </a:highlight>
                          <a:latin typeface="Roboto"/>
                          <a:ea typeface="Roboto"/>
                          <a:cs typeface="Roboto"/>
                          <a:sym typeface="Roboto"/>
                        </a:rPr>
                        <a:t>Print a message to the Cypress Command Log</a:t>
                      </a:r>
                      <a:endParaRPr sz="1100">
                        <a:solidFill>
                          <a:srgbClr val="7499AB"/>
                        </a:solidFill>
                        <a:latin typeface="Roboto"/>
                        <a:ea typeface="Roboto"/>
                        <a:cs typeface="Roboto"/>
                        <a:sym typeface="Roboto"/>
                      </a:endParaRPr>
                    </a:p>
                  </a:txBody>
                  <a:tcPr marT="91425" marB="91425" marR="91425" marL="91425"/>
                </a:tc>
              </a:tr>
              <a:tr h="381000">
                <a:tc>
                  <a:txBody>
                    <a:bodyPr/>
                    <a:lstStyle/>
                    <a:p>
                      <a:pPr indent="0" lvl="0" marL="0" rtl="0" algn="l">
                        <a:lnSpc>
                          <a:spcPct val="115000"/>
                        </a:lnSpc>
                        <a:spcBef>
                          <a:spcPts val="0"/>
                        </a:spcBef>
                        <a:spcAft>
                          <a:spcPts val="1200"/>
                        </a:spcAft>
                        <a:buNone/>
                      </a:pPr>
                      <a:r>
                        <a:rPr lang="ru" sz="1800">
                          <a:solidFill>
                            <a:schemeClr val="dk1"/>
                          </a:solidFill>
                          <a:latin typeface="Roboto"/>
                          <a:ea typeface="Roboto"/>
                          <a:cs typeface="Roboto"/>
                          <a:sym typeface="Roboto"/>
                        </a:rPr>
                        <a:t>cy.contains(</a:t>
                      </a:r>
                      <a:r>
                        <a:rPr lang="ru" sz="1800">
                          <a:solidFill>
                            <a:srgbClr val="A31515"/>
                          </a:solidFill>
                          <a:latin typeface="Roboto"/>
                          <a:ea typeface="Roboto"/>
                          <a:cs typeface="Roboto"/>
                          <a:sym typeface="Roboto"/>
                        </a:rPr>
                        <a:t>‘text’</a:t>
                      </a:r>
                      <a:r>
                        <a:rPr lang="ru"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a:txBody>
                  <a:tcPr marT="91425" marB="91425" marR="91425" marL="91425"/>
                </a:tc>
                <a:tc>
                  <a:txBody>
                    <a:bodyPr/>
                    <a:lstStyle/>
                    <a:p>
                      <a:pPr indent="0" lvl="0" marL="0" rtl="0" algn="l">
                        <a:lnSpc>
                          <a:spcPct val="135714"/>
                        </a:lnSpc>
                        <a:spcBef>
                          <a:spcPts val="0"/>
                        </a:spcBef>
                        <a:spcAft>
                          <a:spcPts val="0"/>
                        </a:spcAft>
                        <a:buNone/>
                      </a:pPr>
                      <a:r>
                        <a:t/>
                      </a:r>
                      <a:endParaRPr sz="1800">
                        <a:solidFill>
                          <a:schemeClr val="dk1"/>
                        </a:solidFill>
                        <a:latin typeface="Roboto"/>
                        <a:ea typeface="Roboto"/>
                        <a:cs typeface="Roboto"/>
                        <a:sym typeface="Roboto"/>
                      </a:endParaRPr>
                    </a:p>
                  </a:txBody>
                  <a:tcPr marT="91425" marB="91425" marR="91425" marL="91425"/>
                </a:tc>
              </a:tr>
              <a:tr h="381000">
                <a:tc>
                  <a:txBody>
                    <a:bodyPr/>
                    <a:lstStyle/>
                    <a:p>
                      <a:pPr indent="0" lvl="0" marL="0" rtl="0" algn="l">
                        <a:lnSpc>
                          <a:spcPct val="135714"/>
                        </a:lnSpc>
                        <a:spcBef>
                          <a:spcPts val="0"/>
                        </a:spcBef>
                        <a:spcAft>
                          <a:spcPts val="0"/>
                        </a:spcAft>
                        <a:buNone/>
                      </a:pPr>
                      <a:r>
                        <a:rPr lang="ru" sz="1800">
                          <a:solidFill>
                            <a:schemeClr val="dk1"/>
                          </a:solidFill>
                          <a:highlight>
                            <a:schemeClr val="lt1"/>
                          </a:highlight>
                          <a:latin typeface="Roboto"/>
                          <a:ea typeface="Roboto"/>
                          <a:cs typeface="Roboto"/>
                          <a:sym typeface="Roboto"/>
                        </a:rPr>
                        <a:t>cy.find(</a:t>
                      </a:r>
                      <a:r>
                        <a:rPr lang="ru" sz="1800">
                          <a:solidFill>
                            <a:srgbClr val="A31515"/>
                          </a:solidFill>
                          <a:latin typeface="Roboto"/>
                          <a:ea typeface="Roboto"/>
                          <a:cs typeface="Roboto"/>
                          <a:sym typeface="Roboto"/>
                        </a:rPr>
                        <a:t>‘css selector’</a:t>
                      </a:r>
                      <a:r>
                        <a:rPr lang="ru" sz="1800">
                          <a:solidFill>
                            <a:schemeClr val="dk1"/>
                          </a:solidFill>
                          <a:highlight>
                            <a:schemeClr val="lt1"/>
                          </a:highlight>
                          <a:latin typeface="Roboto"/>
                          <a:ea typeface="Roboto"/>
                          <a:cs typeface="Roboto"/>
                          <a:sym typeface="Roboto"/>
                        </a:rPr>
                        <a:t>)                     </a:t>
                      </a:r>
                      <a:r>
                        <a:rPr lang="ru" sz="1100">
                          <a:solidFill>
                            <a:srgbClr val="7499AB"/>
                          </a:solidFill>
                          <a:highlight>
                            <a:schemeClr val="lt1"/>
                          </a:highlight>
                          <a:latin typeface="Roboto"/>
                          <a:ea typeface="Roboto"/>
                          <a:cs typeface="Roboto"/>
                          <a:sym typeface="Roboto"/>
                        </a:rPr>
                        <a:t>Get the descendent DOM elements of a specific selector</a:t>
                      </a:r>
                      <a:endParaRPr sz="1100">
                        <a:solidFill>
                          <a:srgbClr val="7499AB"/>
                        </a:solidFill>
                        <a:highlight>
                          <a:srgbClr val="FFFFFF"/>
                        </a:highlight>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ru" sz="1800">
                          <a:solidFill>
                            <a:schemeClr val="dk1"/>
                          </a:solidFill>
                          <a:latin typeface="Roboto"/>
                          <a:ea typeface="Roboto"/>
                          <a:cs typeface="Roboto"/>
                          <a:sym typeface="Roboto"/>
                        </a:rPr>
                        <a:t>cy.url() </a:t>
                      </a:r>
                      <a:r>
                        <a:rPr lang="ru" sz="1100">
                          <a:solidFill>
                            <a:srgbClr val="7499AB"/>
                          </a:solidFill>
                        </a:rPr>
                        <a:t>Yields the current URL as a string</a:t>
                      </a:r>
                      <a:endParaRPr sz="18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a:txBody>
                  <a:tcPr marT="91425" marB="91425" marR="91425" marL="91425"/>
                </a:tc>
              </a:tr>
              <a:tr h="381000">
                <a:tc>
                  <a:txBody>
                    <a:bodyPr/>
                    <a:lstStyle/>
                    <a:p>
                      <a:pPr indent="0" lvl="0" marL="0" rtl="0" algn="l">
                        <a:lnSpc>
                          <a:spcPct val="135714"/>
                        </a:lnSpc>
                        <a:spcBef>
                          <a:spcPts val="0"/>
                        </a:spcBef>
                        <a:spcAft>
                          <a:spcPts val="0"/>
                        </a:spcAft>
                        <a:buNone/>
                      </a:pPr>
                      <a:r>
                        <a:rPr lang="ru" sz="1800">
                          <a:solidFill>
                            <a:schemeClr val="dk1"/>
                          </a:solidFill>
                          <a:latin typeface="Roboto"/>
                          <a:ea typeface="Roboto"/>
                          <a:cs typeface="Roboto"/>
                          <a:sym typeface="Roboto"/>
                        </a:rPr>
                        <a:t>cy.title()</a:t>
                      </a:r>
                      <a:r>
                        <a:rPr lang="ru" sz="1100">
                          <a:solidFill>
                            <a:srgbClr val="7499AB"/>
                          </a:solidFill>
                        </a:rPr>
                        <a:t>Yields the documents title as a string</a:t>
                      </a:r>
                      <a:endParaRPr sz="1800">
                        <a:solidFill>
                          <a:schemeClr val="dk1"/>
                        </a:solidFill>
                        <a:highlight>
                          <a:schemeClr val="lt1"/>
                        </a:highlight>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ru" sz="2800"/>
              <a:t>Лекция №1</a:t>
            </a:r>
            <a:r>
              <a:rPr b="1" lang="ru" sz="2800"/>
              <a:t>.</a:t>
            </a:r>
            <a:endParaRPr b="1" sz="2800"/>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2400">
                <a:solidFill>
                  <a:srgbClr val="001080"/>
                </a:solidFill>
              </a:rPr>
              <a:t>Что такое </a:t>
            </a:r>
            <a:r>
              <a:rPr b="1" lang="ru" sz="2820">
                <a:solidFill>
                  <a:schemeClr val="dk1"/>
                </a:solidFill>
              </a:rPr>
              <a:t>Cypress</a:t>
            </a:r>
            <a:r>
              <a:rPr lang="ru" sz="2400">
                <a:solidFill>
                  <a:srgbClr val="001080"/>
                </a:solidFill>
              </a:rPr>
              <a:t>? </a:t>
            </a:r>
            <a:r>
              <a:rPr lang="ru" sz="2400">
                <a:solidFill>
                  <a:srgbClr val="001080"/>
                </a:solidFill>
              </a:rPr>
              <a:t>Установка. </a:t>
            </a:r>
            <a:r>
              <a:rPr lang="ru" sz="2400">
                <a:solidFill>
                  <a:srgbClr val="001080"/>
                </a:solidFill>
              </a:rPr>
              <a:t>Первый тест.</a:t>
            </a:r>
            <a:endParaRPr sz="2400">
              <a:solidFill>
                <a:srgbClr val="00108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ru" sz="2800"/>
              <a:t>Common Assertions</a:t>
            </a:r>
            <a:endParaRPr b="1" sz="2800"/>
          </a:p>
        </p:txBody>
      </p:sp>
      <p:graphicFrame>
        <p:nvGraphicFramePr>
          <p:cNvPr id="201" name="Google Shape;201;p32"/>
          <p:cNvGraphicFramePr/>
          <p:nvPr/>
        </p:nvGraphicFramePr>
        <p:xfrm>
          <a:off x="647050" y="1017800"/>
          <a:ext cx="3000000" cy="3000000"/>
        </p:xfrm>
        <a:graphic>
          <a:graphicData uri="http://schemas.openxmlformats.org/drawingml/2006/table">
            <a:tbl>
              <a:tblPr>
                <a:noFill/>
                <a:tableStyleId>{1838701E-C9F9-41AA-AF25-5FA56427D676}</a:tableStyleId>
              </a:tblPr>
              <a:tblGrid>
                <a:gridCol w="1530525"/>
                <a:gridCol w="6319375"/>
              </a:tblGrid>
              <a:tr h="381000">
                <a:tc>
                  <a:txBody>
                    <a:bodyPr/>
                    <a:lstStyle/>
                    <a:p>
                      <a:pPr indent="0" lvl="0" marL="0" rtl="0" algn="l">
                        <a:lnSpc>
                          <a:spcPct val="115000"/>
                        </a:lnSpc>
                        <a:spcBef>
                          <a:spcPts val="1400"/>
                        </a:spcBef>
                        <a:spcAft>
                          <a:spcPts val="400"/>
                        </a:spcAft>
                        <a:buNone/>
                      </a:pPr>
                      <a:r>
                        <a:rPr b="1" lang="ru" sz="1500">
                          <a:solidFill>
                            <a:schemeClr val="dk1"/>
                          </a:solidFill>
                          <a:latin typeface="Roboto"/>
                          <a:ea typeface="Roboto"/>
                          <a:cs typeface="Roboto"/>
                          <a:sym typeface="Roboto"/>
                        </a:rPr>
                        <a:t>Length</a:t>
                      </a:r>
                      <a:endParaRPr sz="1500">
                        <a:solidFill>
                          <a:schemeClr val="dk1"/>
                        </a:solidFill>
                        <a:latin typeface="Roboto"/>
                        <a:ea typeface="Roboto"/>
                        <a:cs typeface="Roboto"/>
                        <a:sym typeface="Roboto"/>
                      </a:endParaRPr>
                    </a:p>
                  </a:txBody>
                  <a:tcPr marT="91425" marB="91425" marR="91425" marL="91425"/>
                </a:tc>
                <a:tc>
                  <a:txBody>
                    <a:bodyPr/>
                    <a:lstStyle/>
                    <a:p>
                      <a:pPr indent="0" lvl="0" marL="0" rtl="0" algn="l">
                        <a:lnSpc>
                          <a:spcPct val="135714"/>
                        </a:lnSpc>
                        <a:spcBef>
                          <a:spcPts val="0"/>
                        </a:spcBef>
                        <a:spcAft>
                          <a:spcPts val="0"/>
                        </a:spcAft>
                        <a:buNone/>
                      </a:pPr>
                      <a:r>
                        <a:rPr lang="ru" sz="1500">
                          <a:solidFill>
                            <a:srgbClr val="0070C1"/>
                          </a:solidFill>
                          <a:highlight>
                            <a:srgbClr val="FFFFFF"/>
                          </a:highlight>
                          <a:latin typeface="Roboto"/>
                          <a:ea typeface="Roboto"/>
                          <a:cs typeface="Roboto"/>
                          <a:sym typeface="Roboto"/>
                        </a:rPr>
                        <a:t>cy</a:t>
                      </a:r>
                      <a:r>
                        <a:rPr lang="ru" sz="1500">
                          <a:highlight>
                            <a:srgbClr val="FFFFFF"/>
                          </a:highlight>
                          <a:latin typeface="Roboto"/>
                          <a:ea typeface="Roboto"/>
                          <a:cs typeface="Roboto"/>
                          <a:sym typeface="Roboto"/>
                        </a:rPr>
                        <a:t>.</a:t>
                      </a:r>
                      <a:r>
                        <a:rPr lang="ru" sz="1500">
                          <a:solidFill>
                            <a:srgbClr val="795E26"/>
                          </a:solidFill>
                          <a:highlight>
                            <a:srgbClr val="FFFFFF"/>
                          </a:highlight>
                          <a:latin typeface="Roboto"/>
                          <a:ea typeface="Roboto"/>
                          <a:cs typeface="Roboto"/>
                          <a:sym typeface="Roboto"/>
                        </a:rPr>
                        <a:t>get</a:t>
                      </a:r>
                      <a:r>
                        <a:rPr lang="ru" sz="1500">
                          <a:highlight>
                            <a:srgbClr val="FFFFFF"/>
                          </a:highlight>
                          <a:latin typeface="Roboto"/>
                          <a:ea typeface="Roboto"/>
                          <a:cs typeface="Roboto"/>
                          <a:sym typeface="Roboto"/>
                        </a:rPr>
                        <a:t>(</a:t>
                      </a:r>
                      <a:r>
                        <a:rPr lang="ru" sz="1500">
                          <a:solidFill>
                            <a:srgbClr val="A31515"/>
                          </a:solidFill>
                          <a:highlight>
                            <a:srgbClr val="FFFFFF"/>
                          </a:highlight>
                          <a:latin typeface="Roboto"/>
                          <a:ea typeface="Roboto"/>
                          <a:cs typeface="Roboto"/>
                          <a:sym typeface="Roboto"/>
                        </a:rPr>
                        <a:t>'div.card-body h5'</a:t>
                      </a:r>
                      <a:r>
                        <a:rPr lang="ru" sz="1500">
                          <a:highlight>
                            <a:srgbClr val="FFFFFF"/>
                          </a:highlight>
                          <a:latin typeface="Roboto"/>
                          <a:ea typeface="Roboto"/>
                          <a:cs typeface="Roboto"/>
                          <a:sym typeface="Roboto"/>
                        </a:rPr>
                        <a:t>).</a:t>
                      </a:r>
                      <a:r>
                        <a:rPr lang="ru" sz="1500">
                          <a:solidFill>
                            <a:srgbClr val="795E26"/>
                          </a:solidFill>
                          <a:highlight>
                            <a:srgbClr val="FFFFFF"/>
                          </a:highlight>
                          <a:latin typeface="Roboto"/>
                          <a:ea typeface="Roboto"/>
                          <a:cs typeface="Roboto"/>
                          <a:sym typeface="Roboto"/>
                        </a:rPr>
                        <a:t>should</a:t>
                      </a:r>
                      <a:r>
                        <a:rPr lang="ru" sz="1500">
                          <a:highlight>
                            <a:srgbClr val="FFFFFF"/>
                          </a:highlight>
                          <a:latin typeface="Roboto"/>
                          <a:ea typeface="Roboto"/>
                          <a:cs typeface="Roboto"/>
                          <a:sym typeface="Roboto"/>
                        </a:rPr>
                        <a:t>(</a:t>
                      </a:r>
                      <a:r>
                        <a:rPr lang="ru" sz="1500">
                          <a:solidFill>
                            <a:srgbClr val="A31515"/>
                          </a:solidFill>
                          <a:highlight>
                            <a:srgbClr val="FFFFFF"/>
                          </a:highlight>
                          <a:latin typeface="Roboto"/>
                          <a:ea typeface="Roboto"/>
                          <a:cs typeface="Roboto"/>
                          <a:sym typeface="Roboto"/>
                        </a:rPr>
                        <a:t>'have.length'</a:t>
                      </a:r>
                      <a:r>
                        <a:rPr lang="ru" sz="1500">
                          <a:highlight>
                            <a:srgbClr val="FFFFFF"/>
                          </a:highlight>
                          <a:latin typeface="Roboto"/>
                          <a:ea typeface="Roboto"/>
                          <a:cs typeface="Roboto"/>
                          <a:sym typeface="Roboto"/>
                        </a:rPr>
                        <a:t>, </a:t>
                      </a:r>
                      <a:r>
                        <a:rPr lang="ru" sz="1500">
                          <a:solidFill>
                            <a:srgbClr val="098658"/>
                          </a:solidFill>
                          <a:highlight>
                            <a:srgbClr val="FFFFFF"/>
                          </a:highlight>
                          <a:latin typeface="Roboto"/>
                          <a:ea typeface="Roboto"/>
                          <a:cs typeface="Roboto"/>
                          <a:sym typeface="Roboto"/>
                        </a:rPr>
                        <a:t>6</a:t>
                      </a:r>
                      <a:r>
                        <a:rPr lang="ru" sz="1500">
                          <a:highlight>
                            <a:srgbClr val="FFFFFF"/>
                          </a:highlight>
                          <a:latin typeface="Roboto"/>
                          <a:ea typeface="Roboto"/>
                          <a:cs typeface="Roboto"/>
                          <a:sym typeface="Roboto"/>
                        </a:rPr>
                        <a:t>)</a:t>
                      </a:r>
                      <a:endParaRPr sz="1500">
                        <a:latin typeface="Roboto"/>
                        <a:ea typeface="Roboto"/>
                        <a:cs typeface="Roboto"/>
                        <a:sym typeface="Roboto"/>
                      </a:endParaRPr>
                    </a:p>
                  </a:txBody>
                  <a:tcPr marT="91425" marB="91425" marR="91425" marL="91425"/>
                </a:tc>
              </a:tr>
              <a:tr h="381000">
                <a:tc>
                  <a:txBody>
                    <a:bodyPr/>
                    <a:lstStyle/>
                    <a:p>
                      <a:pPr indent="0" lvl="0" marL="0" rtl="0" algn="l">
                        <a:lnSpc>
                          <a:spcPct val="115000"/>
                        </a:lnSpc>
                        <a:spcBef>
                          <a:spcPts val="1400"/>
                        </a:spcBef>
                        <a:spcAft>
                          <a:spcPts val="400"/>
                        </a:spcAft>
                        <a:buNone/>
                      </a:pPr>
                      <a:r>
                        <a:rPr b="1" lang="ru" sz="1500">
                          <a:solidFill>
                            <a:schemeClr val="dk1"/>
                          </a:solidFill>
                          <a:latin typeface="Roboto"/>
                          <a:ea typeface="Roboto"/>
                          <a:cs typeface="Roboto"/>
                          <a:sym typeface="Roboto"/>
                        </a:rPr>
                        <a:t>Class</a:t>
                      </a:r>
                      <a:endParaRPr sz="1500">
                        <a:solidFill>
                          <a:schemeClr val="dk1"/>
                        </a:solidFill>
                        <a:latin typeface="Roboto"/>
                        <a:ea typeface="Roboto"/>
                        <a:cs typeface="Roboto"/>
                        <a:sym typeface="Roboto"/>
                      </a:endParaRPr>
                    </a:p>
                  </a:txBody>
                  <a:tcPr marT="91425" marB="91425" marR="91425" marL="91425"/>
                </a:tc>
                <a:tc>
                  <a:txBody>
                    <a:bodyPr/>
                    <a:lstStyle/>
                    <a:p>
                      <a:pPr indent="0" lvl="0" marL="0" rtl="0" algn="l">
                        <a:lnSpc>
                          <a:spcPct val="135714"/>
                        </a:lnSpc>
                        <a:spcBef>
                          <a:spcPts val="0"/>
                        </a:spcBef>
                        <a:spcAft>
                          <a:spcPts val="0"/>
                        </a:spcAft>
                        <a:buNone/>
                      </a:pPr>
                      <a:r>
                        <a:rPr lang="ru" sz="1500">
                          <a:solidFill>
                            <a:srgbClr val="0070C1"/>
                          </a:solidFill>
                          <a:highlight>
                            <a:srgbClr val="FFFFFF"/>
                          </a:highlight>
                          <a:latin typeface="Roboto"/>
                          <a:ea typeface="Roboto"/>
                          <a:cs typeface="Roboto"/>
                          <a:sym typeface="Roboto"/>
                        </a:rPr>
                        <a:t>cy</a:t>
                      </a:r>
                      <a:r>
                        <a:rPr lang="ru" sz="1500">
                          <a:highlight>
                            <a:srgbClr val="FFFFFF"/>
                          </a:highlight>
                          <a:latin typeface="Roboto"/>
                          <a:ea typeface="Roboto"/>
                          <a:cs typeface="Roboto"/>
                          <a:sym typeface="Roboto"/>
                        </a:rPr>
                        <a:t>.</a:t>
                      </a:r>
                      <a:r>
                        <a:rPr lang="ru" sz="1500">
                          <a:solidFill>
                            <a:srgbClr val="795E26"/>
                          </a:solidFill>
                          <a:highlight>
                            <a:srgbClr val="FFFFFF"/>
                          </a:highlight>
                          <a:latin typeface="Roboto"/>
                          <a:ea typeface="Roboto"/>
                          <a:cs typeface="Roboto"/>
                          <a:sym typeface="Roboto"/>
                        </a:rPr>
                        <a:t>get</a:t>
                      </a:r>
                      <a:r>
                        <a:rPr lang="ru" sz="1500">
                          <a:highlight>
                            <a:srgbClr val="FFFFFF"/>
                          </a:highlight>
                          <a:latin typeface="Roboto"/>
                          <a:ea typeface="Roboto"/>
                          <a:cs typeface="Roboto"/>
                          <a:sym typeface="Roboto"/>
                        </a:rPr>
                        <a:t>(</a:t>
                      </a:r>
                      <a:r>
                        <a:rPr lang="ru" sz="1500">
                          <a:solidFill>
                            <a:srgbClr val="A31515"/>
                          </a:solidFill>
                          <a:highlight>
                            <a:srgbClr val="FFFFFF"/>
                          </a:highlight>
                          <a:latin typeface="Roboto"/>
                          <a:ea typeface="Roboto"/>
                          <a:cs typeface="Roboto"/>
                          <a:sym typeface="Roboto"/>
                        </a:rPr>
                        <a:t>'#demo-tab-more'</a:t>
                      </a:r>
                      <a:r>
                        <a:rPr lang="ru" sz="1500">
                          <a:highlight>
                            <a:srgbClr val="FFFFFF"/>
                          </a:highlight>
                          <a:latin typeface="Roboto"/>
                          <a:ea typeface="Roboto"/>
                          <a:cs typeface="Roboto"/>
                          <a:sym typeface="Roboto"/>
                        </a:rPr>
                        <a:t>).</a:t>
                      </a:r>
                      <a:r>
                        <a:rPr lang="ru" sz="1500">
                          <a:solidFill>
                            <a:srgbClr val="795E26"/>
                          </a:solidFill>
                          <a:highlight>
                            <a:srgbClr val="FFFFFF"/>
                          </a:highlight>
                          <a:latin typeface="Roboto"/>
                          <a:ea typeface="Roboto"/>
                          <a:cs typeface="Roboto"/>
                          <a:sym typeface="Roboto"/>
                        </a:rPr>
                        <a:t>should</a:t>
                      </a:r>
                      <a:r>
                        <a:rPr lang="ru" sz="1500">
                          <a:highlight>
                            <a:srgbClr val="FFFFFF"/>
                          </a:highlight>
                          <a:latin typeface="Roboto"/>
                          <a:ea typeface="Roboto"/>
                          <a:cs typeface="Roboto"/>
                          <a:sym typeface="Roboto"/>
                        </a:rPr>
                        <a:t>(</a:t>
                      </a:r>
                      <a:r>
                        <a:rPr lang="ru" sz="1500">
                          <a:solidFill>
                            <a:srgbClr val="A31515"/>
                          </a:solidFill>
                          <a:highlight>
                            <a:srgbClr val="FFFFFF"/>
                          </a:highlight>
                          <a:latin typeface="Roboto"/>
                          <a:ea typeface="Roboto"/>
                          <a:cs typeface="Roboto"/>
                          <a:sym typeface="Roboto"/>
                        </a:rPr>
                        <a:t>'have.class'</a:t>
                      </a:r>
                      <a:r>
                        <a:rPr lang="ru" sz="1500">
                          <a:highlight>
                            <a:srgbClr val="FFFFFF"/>
                          </a:highlight>
                          <a:latin typeface="Roboto"/>
                          <a:ea typeface="Roboto"/>
                          <a:cs typeface="Roboto"/>
                          <a:sym typeface="Roboto"/>
                        </a:rPr>
                        <a:t>, </a:t>
                      </a:r>
                      <a:r>
                        <a:rPr lang="ru" sz="1500">
                          <a:solidFill>
                            <a:srgbClr val="A31515"/>
                          </a:solidFill>
                          <a:highlight>
                            <a:srgbClr val="FFFFFF"/>
                          </a:highlight>
                          <a:latin typeface="Roboto"/>
                          <a:ea typeface="Roboto"/>
                          <a:cs typeface="Roboto"/>
                          <a:sym typeface="Roboto"/>
                        </a:rPr>
                        <a:t>'disabled'</a:t>
                      </a:r>
                      <a:r>
                        <a:rPr lang="ru" sz="1500">
                          <a:highlight>
                            <a:srgbClr val="FFFFFF"/>
                          </a:highlight>
                          <a:latin typeface="Roboto"/>
                          <a:ea typeface="Roboto"/>
                          <a:cs typeface="Roboto"/>
                          <a:sym typeface="Roboto"/>
                        </a:rPr>
                        <a:t>)</a:t>
                      </a:r>
                      <a:endParaRPr sz="1500">
                        <a:latin typeface="Roboto"/>
                        <a:ea typeface="Roboto"/>
                        <a:cs typeface="Roboto"/>
                        <a:sym typeface="Roboto"/>
                      </a:endParaRPr>
                    </a:p>
                  </a:txBody>
                  <a:tcPr marT="91425" marB="91425" marR="91425" marL="91425"/>
                </a:tc>
              </a:tr>
              <a:tr h="381000">
                <a:tc>
                  <a:txBody>
                    <a:bodyPr/>
                    <a:lstStyle/>
                    <a:p>
                      <a:pPr indent="0" lvl="0" marL="0" rtl="0" algn="l">
                        <a:lnSpc>
                          <a:spcPct val="115000"/>
                        </a:lnSpc>
                        <a:spcBef>
                          <a:spcPts val="1400"/>
                        </a:spcBef>
                        <a:spcAft>
                          <a:spcPts val="400"/>
                        </a:spcAft>
                        <a:buNone/>
                      </a:pPr>
                      <a:r>
                        <a:rPr b="1" lang="ru" sz="1500">
                          <a:solidFill>
                            <a:schemeClr val="dk1"/>
                          </a:solidFill>
                          <a:latin typeface="Roboto"/>
                          <a:ea typeface="Roboto"/>
                          <a:cs typeface="Roboto"/>
                          <a:sym typeface="Roboto"/>
                        </a:rPr>
                        <a:t>Value</a:t>
                      </a:r>
                      <a:endParaRPr sz="1500">
                        <a:solidFill>
                          <a:schemeClr val="dk1"/>
                        </a:solidFill>
                        <a:latin typeface="Roboto"/>
                        <a:ea typeface="Roboto"/>
                        <a:cs typeface="Roboto"/>
                        <a:sym typeface="Roboto"/>
                      </a:endParaRPr>
                    </a:p>
                  </a:txBody>
                  <a:tcPr marT="91425" marB="91425" marR="91425" marL="91425"/>
                </a:tc>
                <a:tc>
                  <a:txBody>
                    <a:bodyPr/>
                    <a:lstStyle/>
                    <a:p>
                      <a:pPr indent="0" lvl="0" marL="0" rtl="0" algn="l">
                        <a:lnSpc>
                          <a:spcPct val="135714"/>
                        </a:lnSpc>
                        <a:spcBef>
                          <a:spcPts val="0"/>
                        </a:spcBef>
                        <a:spcAft>
                          <a:spcPts val="0"/>
                        </a:spcAft>
                        <a:buNone/>
                      </a:pPr>
                      <a:r>
                        <a:rPr lang="ru" sz="1500">
                          <a:solidFill>
                            <a:srgbClr val="0070C1"/>
                          </a:solidFill>
                          <a:highlight>
                            <a:srgbClr val="FFFFFF"/>
                          </a:highlight>
                          <a:latin typeface="Roboto"/>
                          <a:ea typeface="Roboto"/>
                          <a:cs typeface="Roboto"/>
                          <a:sym typeface="Roboto"/>
                        </a:rPr>
                        <a:t>cy</a:t>
                      </a:r>
                      <a:r>
                        <a:rPr lang="ru" sz="1500">
                          <a:highlight>
                            <a:srgbClr val="FFFFFF"/>
                          </a:highlight>
                          <a:latin typeface="Roboto"/>
                          <a:ea typeface="Roboto"/>
                          <a:cs typeface="Roboto"/>
                          <a:sym typeface="Roboto"/>
                        </a:rPr>
                        <a:t>.</a:t>
                      </a:r>
                      <a:r>
                        <a:rPr lang="ru" sz="1500">
                          <a:solidFill>
                            <a:srgbClr val="795E26"/>
                          </a:solidFill>
                          <a:highlight>
                            <a:srgbClr val="FFFFFF"/>
                          </a:highlight>
                          <a:latin typeface="Roboto"/>
                          <a:ea typeface="Roboto"/>
                          <a:cs typeface="Roboto"/>
                          <a:sym typeface="Roboto"/>
                        </a:rPr>
                        <a:t>get</a:t>
                      </a:r>
                      <a:r>
                        <a:rPr lang="ru" sz="1500">
                          <a:highlight>
                            <a:srgbClr val="FFFFFF"/>
                          </a:highlight>
                          <a:latin typeface="Roboto"/>
                          <a:ea typeface="Roboto"/>
                          <a:cs typeface="Roboto"/>
                          <a:sym typeface="Roboto"/>
                        </a:rPr>
                        <a:t>(</a:t>
                      </a:r>
                      <a:r>
                        <a:rPr lang="ru" sz="1500">
                          <a:solidFill>
                            <a:srgbClr val="A31515"/>
                          </a:solidFill>
                          <a:highlight>
                            <a:srgbClr val="FFFFFF"/>
                          </a:highlight>
                          <a:latin typeface="Roboto"/>
                          <a:ea typeface="Roboto"/>
                          <a:cs typeface="Roboto"/>
                          <a:sym typeface="Roboto"/>
                        </a:rPr>
                        <a:t>'#oldSelectMenu'</a:t>
                      </a:r>
                      <a:r>
                        <a:rPr lang="ru" sz="1500">
                          <a:highlight>
                            <a:srgbClr val="FFFFFF"/>
                          </a:highlight>
                          <a:latin typeface="Roboto"/>
                          <a:ea typeface="Roboto"/>
                          <a:cs typeface="Roboto"/>
                          <a:sym typeface="Roboto"/>
                        </a:rPr>
                        <a:t>).</a:t>
                      </a:r>
                      <a:r>
                        <a:rPr lang="ru" sz="1500">
                          <a:solidFill>
                            <a:srgbClr val="795E26"/>
                          </a:solidFill>
                          <a:highlight>
                            <a:srgbClr val="FFFFFF"/>
                          </a:highlight>
                          <a:latin typeface="Roboto"/>
                          <a:ea typeface="Roboto"/>
                          <a:cs typeface="Roboto"/>
                          <a:sym typeface="Roboto"/>
                        </a:rPr>
                        <a:t>select</a:t>
                      </a:r>
                      <a:r>
                        <a:rPr lang="ru" sz="1500">
                          <a:highlight>
                            <a:srgbClr val="FFFFFF"/>
                          </a:highlight>
                          <a:latin typeface="Roboto"/>
                          <a:ea typeface="Roboto"/>
                          <a:cs typeface="Roboto"/>
                          <a:sym typeface="Roboto"/>
                        </a:rPr>
                        <a:t>(</a:t>
                      </a:r>
                      <a:r>
                        <a:rPr lang="ru" sz="1500">
                          <a:solidFill>
                            <a:srgbClr val="A31515"/>
                          </a:solidFill>
                          <a:highlight>
                            <a:srgbClr val="FFFFFF"/>
                          </a:highlight>
                          <a:latin typeface="Roboto"/>
                          <a:ea typeface="Roboto"/>
                          <a:cs typeface="Roboto"/>
                          <a:sym typeface="Roboto"/>
                        </a:rPr>
                        <a:t>'Purple'</a:t>
                      </a:r>
                      <a:r>
                        <a:rPr lang="ru" sz="1500">
                          <a:highlight>
                            <a:srgbClr val="FFFFFF"/>
                          </a:highlight>
                          <a:latin typeface="Roboto"/>
                          <a:ea typeface="Roboto"/>
                          <a:cs typeface="Roboto"/>
                          <a:sym typeface="Roboto"/>
                        </a:rPr>
                        <a:t>).</a:t>
                      </a:r>
                      <a:r>
                        <a:rPr lang="ru" sz="1500">
                          <a:solidFill>
                            <a:srgbClr val="795E26"/>
                          </a:solidFill>
                          <a:highlight>
                            <a:srgbClr val="FFFFFF"/>
                          </a:highlight>
                          <a:latin typeface="Roboto"/>
                          <a:ea typeface="Roboto"/>
                          <a:cs typeface="Roboto"/>
                          <a:sym typeface="Roboto"/>
                        </a:rPr>
                        <a:t>should</a:t>
                      </a:r>
                      <a:r>
                        <a:rPr lang="ru" sz="1500">
                          <a:highlight>
                            <a:srgbClr val="FFFFFF"/>
                          </a:highlight>
                          <a:latin typeface="Roboto"/>
                          <a:ea typeface="Roboto"/>
                          <a:cs typeface="Roboto"/>
                          <a:sym typeface="Roboto"/>
                        </a:rPr>
                        <a:t>(</a:t>
                      </a:r>
                      <a:r>
                        <a:rPr lang="ru" sz="1500">
                          <a:solidFill>
                            <a:srgbClr val="A31515"/>
                          </a:solidFill>
                          <a:highlight>
                            <a:srgbClr val="FFFFFF"/>
                          </a:highlight>
                          <a:latin typeface="Roboto"/>
                          <a:ea typeface="Roboto"/>
                          <a:cs typeface="Roboto"/>
                          <a:sym typeface="Roboto"/>
                        </a:rPr>
                        <a:t>'have.value'</a:t>
                      </a:r>
                      <a:r>
                        <a:rPr lang="ru" sz="1500">
                          <a:highlight>
                            <a:srgbClr val="FFFFFF"/>
                          </a:highlight>
                          <a:latin typeface="Roboto"/>
                          <a:ea typeface="Roboto"/>
                          <a:cs typeface="Roboto"/>
                          <a:sym typeface="Roboto"/>
                        </a:rPr>
                        <a:t>, </a:t>
                      </a:r>
                      <a:r>
                        <a:rPr lang="ru" sz="1500">
                          <a:solidFill>
                            <a:srgbClr val="A31515"/>
                          </a:solidFill>
                          <a:highlight>
                            <a:srgbClr val="FFFFFF"/>
                          </a:highlight>
                          <a:latin typeface="Roboto"/>
                          <a:ea typeface="Roboto"/>
                          <a:cs typeface="Roboto"/>
                          <a:sym typeface="Roboto"/>
                        </a:rPr>
                        <a:t>'4'</a:t>
                      </a:r>
                      <a:r>
                        <a:rPr lang="ru" sz="1500">
                          <a:highlight>
                            <a:srgbClr val="FFFFFF"/>
                          </a:highlight>
                          <a:latin typeface="Roboto"/>
                          <a:ea typeface="Roboto"/>
                          <a:cs typeface="Roboto"/>
                          <a:sym typeface="Roboto"/>
                        </a:rPr>
                        <a:t>)</a:t>
                      </a:r>
                      <a:endParaRPr sz="1500">
                        <a:latin typeface="Roboto"/>
                        <a:ea typeface="Roboto"/>
                        <a:cs typeface="Roboto"/>
                        <a:sym typeface="Roboto"/>
                      </a:endParaRPr>
                    </a:p>
                  </a:txBody>
                  <a:tcPr marT="91425" marB="91425" marR="91425" marL="91425"/>
                </a:tc>
              </a:tr>
              <a:tr h="381000">
                <a:tc>
                  <a:txBody>
                    <a:bodyPr/>
                    <a:lstStyle/>
                    <a:p>
                      <a:pPr indent="0" lvl="0" marL="0" rtl="0" algn="l">
                        <a:lnSpc>
                          <a:spcPct val="115000"/>
                        </a:lnSpc>
                        <a:spcBef>
                          <a:spcPts val="1400"/>
                        </a:spcBef>
                        <a:spcAft>
                          <a:spcPts val="0"/>
                        </a:spcAft>
                        <a:buNone/>
                      </a:pPr>
                      <a:r>
                        <a:rPr b="1" lang="ru" sz="1500">
                          <a:solidFill>
                            <a:schemeClr val="dk1"/>
                          </a:solidFill>
                          <a:latin typeface="Roboto"/>
                          <a:ea typeface="Roboto"/>
                          <a:cs typeface="Roboto"/>
                          <a:sym typeface="Roboto"/>
                        </a:rPr>
                        <a:t>Text Content</a:t>
                      </a:r>
                      <a:endParaRPr b="1" sz="1500">
                        <a:solidFill>
                          <a:schemeClr val="dk1"/>
                        </a:solidFill>
                        <a:latin typeface="Roboto"/>
                        <a:ea typeface="Roboto"/>
                        <a:cs typeface="Roboto"/>
                        <a:sym typeface="Roboto"/>
                      </a:endParaRPr>
                    </a:p>
                    <a:p>
                      <a:pPr indent="0" lvl="0" marL="0" rtl="0" algn="l">
                        <a:spcBef>
                          <a:spcPts val="400"/>
                        </a:spcBef>
                        <a:spcAft>
                          <a:spcPts val="0"/>
                        </a:spcAft>
                        <a:buNone/>
                      </a:pPr>
                      <a:r>
                        <a:t/>
                      </a:r>
                      <a:endParaRPr sz="1500">
                        <a:solidFill>
                          <a:schemeClr val="dk1"/>
                        </a:solidFill>
                        <a:latin typeface="Roboto"/>
                        <a:ea typeface="Roboto"/>
                        <a:cs typeface="Roboto"/>
                        <a:sym typeface="Roboto"/>
                      </a:endParaRPr>
                    </a:p>
                  </a:txBody>
                  <a:tcPr marT="91425" marB="91425" marR="91425" marL="91425"/>
                </a:tc>
                <a:tc>
                  <a:txBody>
                    <a:bodyPr/>
                    <a:lstStyle/>
                    <a:p>
                      <a:pPr indent="0" lvl="0" marL="0" rtl="0" algn="l">
                        <a:lnSpc>
                          <a:spcPct val="135714"/>
                        </a:lnSpc>
                        <a:spcBef>
                          <a:spcPts val="0"/>
                        </a:spcBef>
                        <a:spcAft>
                          <a:spcPts val="0"/>
                        </a:spcAft>
                        <a:buNone/>
                      </a:pPr>
                      <a:r>
                        <a:rPr lang="ru" sz="1500">
                          <a:solidFill>
                            <a:srgbClr val="0070C1"/>
                          </a:solidFill>
                          <a:highlight>
                            <a:srgbClr val="FFFFFF"/>
                          </a:highlight>
                          <a:latin typeface="Roboto"/>
                          <a:ea typeface="Roboto"/>
                          <a:cs typeface="Roboto"/>
                          <a:sym typeface="Roboto"/>
                        </a:rPr>
                        <a:t>cy</a:t>
                      </a:r>
                      <a:r>
                        <a:rPr lang="ru" sz="1500">
                          <a:highlight>
                            <a:srgbClr val="FFFFFF"/>
                          </a:highlight>
                          <a:latin typeface="Roboto"/>
                          <a:ea typeface="Roboto"/>
                          <a:cs typeface="Roboto"/>
                          <a:sym typeface="Roboto"/>
                        </a:rPr>
                        <a:t>.</a:t>
                      </a:r>
                      <a:r>
                        <a:rPr lang="ru" sz="1500">
                          <a:solidFill>
                            <a:srgbClr val="795E26"/>
                          </a:solidFill>
                          <a:highlight>
                            <a:srgbClr val="FFFFFF"/>
                          </a:highlight>
                          <a:latin typeface="Roboto"/>
                          <a:ea typeface="Roboto"/>
                          <a:cs typeface="Roboto"/>
                          <a:sym typeface="Roboto"/>
                        </a:rPr>
                        <a:t>get</a:t>
                      </a:r>
                      <a:r>
                        <a:rPr lang="ru" sz="1500">
                          <a:highlight>
                            <a:srgbClr val="FFFFFF"/>
                          </a:highlight>
                          <a:latin typeface="Roboto"/>
                          <a:ea typeface="Roboto"/>
                          <a:cs typeface="Roboto"/>
                          <a:sym typeface="Roboto"/>
                        </a:rPr>
                        <a:t>(</a:t>
                      </a:r>
                      <a:r>
                        <a:rPr lang="ru" sz="1500">
                          <a:solidFill>
                            <a:srgbClr val="A31515"/>
                          </a:solidFill>
                          <a:highlight>
                            <a:srgbClr val="FFFFFF"/>
                          </a:highlight>
                          <a:latin typeface="Roboto"/>
                          <a:ea typeface="Roboto"/>
                          <a:cs typeface="Roboto"/>
                          <a:sym typeface="Roboto"/>
                        </a:rPr>
                        <a:t>'div.main-header'</a:t>
                      </a:r>
                      <a:r>
                        <a:rPr lang="ru" sz="1500">
                          <a:highlight>
                            <a:srgbClr val="FFFFFF"/>
                          </a:highlight>
                          <a:latin typeface="Roboto"/>
                          <a:ea typeface="Roboto"/>
                          <a:cs typeface="Roboto"/>
                          <a:sym typeface="Roboto"/>
                        </a:rPr>
                        <a:t>).</a:t>
                      </a:r>
                      <a:r>
                        <a:rPr lang="ru" sz="1500">
                          <a:solidFill>
                            <a:srgbClr val="795E26"/>
                          </a:solidFill>
                          <a:highlight>
                            <a:srgbClr val="FFFFFF"/>
                          </a:highlight>
                          <a:latin typeface="Roboto"/>
                          <a:ea typeface="Roboto"/>
                          <a:cs typeface="Roboto"/>
                          <a:sym typeface="Roboto"/>
                        </a:rPr>
                        <a:t>should</a:t>
                      </a:r>
                      <a:r>
                        <a:rPr lang="ru" sz="1500">
                          <a:highlight>
                            <a:srgbClr val="FFFFFF"/>
                          </a:highlight>
                          <a:latin typeface="Roboto"/>
                          <a:ea typeface="Roboto"/>
                          <a:cs typeface="Roboto"/>
                          <a:sym typeface="Roboto"/>
                        </a:rPr>
                        <a:t>(</a:t>
                      </a:r>
                      <a:r>
                        <a:rPr lang="ru" sz="1500">
                          <a:solidFill>
                            <a:srgbClr val="A31515"/>
                          </a:solidFill>
                          <a:highlight>
                            <a:srgbClr val="FFFFFF"/>
                          </a:highlight>
                          <a:latin typeface="Roboto"/>
                          <a:ea typeface="Roboto"/>
                          <a:cs typeface="Roboto"/>
                          <a:sym typeface="Roboto"/>
                        </a:rPr>
                        <a:t>'have.text'</a:t>
                      </a:r>
                      <a:r>
                        <a:rPr lang="ru" sz="1500">
                          <a:highlight>
                            <a:srgbClr val="FFFFFF"/>
                          </a:highlight>
                          <a:latin typeface="Roboto"/>
                          <a:ea typeface="Roboto"/>
                          <a:cs typeface="Roboto"/>
                          <a:sym typeface="Roboto"/>
                        </a:rPr>
                        <a:t>, </a:t>
                      </a:r>
                      <a:r>
                        <a:rPr lang="ru" sz="1500">
                          <a:solidFill>
                            <a:srgbClr val="A31515"/>
                          </a:solidFill>
                          <a:highlight>
                            <a:srgbClr val="FFFFFF"/>
                          </a:highlight>
                          <a:latin typeface="Roboto"/>
                          <a:ea typeface="Roboto"/>
                          <a:cs typeface="Roboto"/>
                          <a:sym typeface="Roboto"/>
                        </a:rPr>
                        <a:t>'Elements'</a:t>
                      </a:r>
                      <a:r>
                        <a:rPr lang="ru" sz="1500">
                          <a:highlight>
                            <a:srgbClr val="FFFFFF"/>
                          </a:highlight>
                          <a:latin typeface="Roboto"/>
                          <a:ea typeface="Roboto"/>
                          <a:cs typeface="Roboto"/>
                          <a:sym typeface="Roboto"/>
                        </a:rPr>
                        <a:t>)</a:t>
                      </a:r>
                      <a:endParaRPr sz="1500">
                        <a:highlight>
                          <a:srgbClr val="FFFFFF"/>
                        </a:highlight>
                        <a:latin typeface="Roboto"/>
                        <a:ea typeface="Roboto"/>
                        <a:cs typeface="Roboto"/>
                        <a:sym typeface="Roboto"/>
                      </a:endParaRPr>
                    </a:p>
                    <a:p>
                      <a:pPr indent="0" lvl="0" marL="0" rtl="0" algn="l">
                        <a:lnSpc>
                          <a:spcPct val="135714"/>
                        </a:lnSpc>
                        <a:spcBef>
                          <a:spcPts val="0"/>
                        </a:spcBef>
                        <a:spcAft>
                          <a:spcPts val="0"/>
                        </a:spcAft>
                        <a:buNone/>
                      </a:pPr>
                      <a:r>
                        <a:rPr lang="ru" sz="1500">
                          <a:solidFill>
                            <a:srgbClr val="0070C1"/>
                          </a:solidFill>
                          <a:highlight>
                            <a:srgbClr val="FFFFFF"/>
                          </a:highlight>
                          <a:latin typeface="Roboto"/>
                          <a:ea typeface="Roboto"/>
                          <a:cs typeface="Roboto"/>
                          <a:sym typeface="Roboto"/>
                        </a:rPr>
                        <a:t>cy</a:t>
                      </a:r>
                      <a:r>
                        <a:rPr lang="ru" sz="1500">
                          <a:highlight>
                            <a:srgbClr val="FFFFFF"/>
                          </a:highlight>
                          <a:latin typeface="Roboto"/>
                          <a:ea typeface="Roboto"/>
                          <a:cs typeface="Roboto"/>
                          <a:sym typeface="Roboto"/>
                        </a:rPr>
                        <a:t>.</a:t>
                      </a:r>
                      <a:r>
                        <a:rPr lang="ru" sz="1500">
                          <a:solidFill>
                            <a:srgbClr val="795E26"/>
                          </a:solidFill>
                          <a:highlight>
                            <a:srgbClr val="FFFFFF"/>
                          </a:highlight>
                          <a:latin typeface="Roboto"/>
                          <a:ea typeface="Roboto"/>
                          <a:cs typeface="Roboto"/>
                          <a:sym typeface="Roboto"/>
                        </a:rPr>
                        <a:t>get</a:t>
                      </a:r>
                      <a:r>
                        <a:rPr lang="ru" sz="1500">
                          <a:highlight>
                            <a:srgbClr val="FFFFFF"/>
                          </a:highlight>
                          <a:latin typeface="Roboto"/>
                          <a:ea typeface="Roboto"/>
                          <a:cs typeface="Roboto"/>
                          <a:sym typeface="Roboto"/>
                        </a:rPr>
                        <a:t>(</a:t>
                      </a:r>
                      <a:r>
                        <a:rPr lang="ru" sz="1500">
                          <a:solidFill>
                            <a:srgbClr val="A31515"/>
                          </a:solidFill>
                          <a:highlight>
                            <a:srgbClr val="FFFFFF"/>
                          </a:highlight>
                          <a:latin typeface="Roboto"/>
                          <a:ea typeface="Roboto"/>
                          <a:cs typeface="Roboto"/>
                          <a:sym typeface="Roboto"/>
                        </a:rPr>
                        <a:t>'div.main-header'</a:t>
                      </a:r>
                      <a:r>
                        <a:rPr lang="ru" sz="1500">
                          <a:highlight>
                            <a:srgbClr val="FFFFFF"/>
                          </a:highlight>
                          <a:latin typeface="Roboto"/>
                          <a:ea typeface="Roboto"/>
                          <a:cs typeface="Roboto"/>
                          <a:sym typeface="Roboto"/>
                        </a:rPr>
                        <a:t>).</a:t>
                      </a:r>
                      <a:r>
                        <a:rPr lang="ru" sz="1500">
                          <a:solidFill>
                            <a:srgbClr val="795E26"/>
                          </a:solidFill>
                          <a:highlight>
                            <a:srgbClr val="FFFFFF"/>
                          </a:highlight>
                          <a:latin typeface="Roboto"/>
                          <a:ea typeface="Roboto"/>
                          <a:cs typeface="Roboto"/>
                          <a:sym typeface="Roboto"/>
                        </a:rPr>
                        <a:t>should</a:t>
                      </a:r>
                      <a:r>
                        <a:rPr lang="ru" sz="1500">
                          <a:highlight>
                            <a:srgbClr val="FFFFFF"/>
                          </a:highlight>
                          <a:latin typeface="Roboto"/>
                          <a:ea typeface="Roboto"/>
                          <a:cs typeface="Roboto"/>
                          <a:sym typeface="Roboto"/>
                        </a:rPr>
                        <a:t>(</a:t>
                      </a:r>
                      <a:r>
                        <a:rPr lang="ru" sz="1500">
                          <a:solidFill>
                            <a:srgbClr val="A31515"/>
                          </a:solidFill>
                          <a:highlight>
                            <a:srgbClr val="FFFFFF"/>
                          </a:highlight>
                          <a:latin typeface="Roboto"/>
                          <a:ea typeface="Roboto"/>
                          <a:cs typeface="Roboto"/>
                          <a:sym typeface="Roboto"/>
                        </a:rPr>
                        <a:t>'include.text'</a:t>
                      </a:r>
                      <a:r>
                        <a:rPr lang="ru" sz="1500">
                          <a:highlight>
                            <a:srgbClr val="FFFFFF"/>
                          </a:highlight>
                          <a:latin typeface="Roboto"/>
                          <a:ea typeface="Roboto"/>
                          <a:cs typeface="Roboto"/>
                          <a:sym typeface="Roboto"/>
                        </a:rPr>
                        <a:t>, </a:t>
                      </a:r>
                      <a:r>
                        <a:rPr lang="ru" sz="1500">
                          <a:solidFill>
                            <a:srgbClr val="A31515"/>
                          </a:solidFill>
                          <a:highlight>
                            <a:srgbClr val="FFFFFF"/>
                          </a:highlight>
                          <a:latin typeface="Roboto"/>
                          <a:ea typeface="Roboto"/>
                          <a:cs typeface="Roboto"/>
                          <a:sym typeface="Roboto"/>
                        </a:rPr>
                        <a:t>'Element'</a:t>
                      </a:r>
                      <a:r>
                        <a:rPr lang="ru" sz="1500">
                          <a:highlight>
                            <a:srgbClr val="FFFFFF"/>
                          </a:highlight>
                          <a:latin typeface="Roboto"/>
                          <a:ea typeface="Roboto"/>
                          <a:cs typeface="Roboto"/>
                          <a:sym typeface="Roboto"/>
                        </a:rPr>
                        <a:t>)</a:t>
                      </a:r>
                      <a:endParaRPr sz="1500">
                        <a:highlight>
                          <a:srgbClr val="FFFFFF"/>
                        </a:highlight>
                        <a:latin typeface="Roboto"/>
                        <a:ea typeface="Roboto"/>
                        <a:cs typeface="Roboto"/>
                        <a:sym typeface="Roboto"/>
                      </a:endParaRPr>
                    </a:p>
                    <a:p>
                      <a:pPr indent="0" lvl="0" marL="0" rtl="0" algn="l">
                        <a:lnSpc>
                          <a:spcPct val="135714"/>
                        </a:lnSpc>
                        <a:spcBef>
                          <a:spcPts val="0"/>
                        </a:spcBef>
                        <a:spcAft>
                          <a:spcPts val="0"/>
                        </a:spcAft>
                        <a:buNone/>
                      </a:pPr>
                      <a:r>
                        <a:rPr lang="ru" sz="1500">
                          <a:solidFill>
                            <a:srgbClr val="0070C1"/>
                          </a:solidFill>
                          <a:highlight>
                            <a:srgbClr val="FFFFFF"/>
                          </a:highlight>
                          <a:latin typeface="Roboto"/>
                          <a:ea typeface="Roboto"/>
                          <a:cs typeface="Roboto"/>
                          <a:sym typeface="Roboto"/>
                        </a:rPr>
                        <a:t>cy</a:t>
                      </a:r>
                      <a:r>
                        <a:rPr lang="ru" sz="1500">
                          <a:highlight>
                            <a:srgbClr val="FFFFFF"/>
                          </a:highlight>
                          <a:latin typeface="Roboto"/>
                          <a:ea typeface="Roboto"/>
                          <a:cs typeface="Roboto"/>
                          <a:sym typeface="Roboto"/>
                        </a:rPr>
                        <a:t>.</a:t>
                      </a:r>
                      <a:r>
                        <a:rPr lang="ru" sz="1500">
                          <a:solidFill>
                            <a:srgbClr val="795E26"/>
                          </a:solidFill>
                          <a:highlight>
                            <a:srgbClr val="FFFFFF"/>
                          </a:highlight>
                          <a:latin typeface="Roboto"/>
                          <a:ea typeface="Roboto"/>
                          <a:cs typeface="Roboto"/>
                          <a:sym typeface="Roboto"/>
                        </a:rPr>
                        <a:t>get</a:t>
                      </a:r>
                      <a:r>
                        <a:rPr lang="ru" sz="1500">
                          <a:highlight>
                            <a:srgbClr val="FFFFFF"/>
                          </a:highlight>
                          <a:latin typeface="Roboto"/>
                          <a:ea typeface="Roboto"/>
                          <a:cs typeface="Roboto"/>
                          <a:sym typeface="Roboto"/>
                        </a:rPr>
                        <a:t>(</a:t>
                      </a:r>
                      <a:r>
                        <a:rPr lang="ru" sz="1500">
                          <a:solidFill>
                            <a:srgbClr val="A31515"/>
                          </a:solidFill>
                          <a:highlight>
                            <a:srgbClr val="FFFFFF"/>
                          </a:highlight>
                          <a:latin typeface="Roboto"/>
                          <a:ea typeface="Roboto"/>
                          <a:cs typeface="Roboto"/>
                          <a:sym typeface="Roboto"/>
                        </a:rPr>
                        <a:t>'div.main-header'</a:t>
                      </a:r>
                      <a:r>
                        <a:rPr lang="ru" sz="1500">
                          <a:highlight>
                            <a:srgbClr val="FFFFFF"/>
                          </a:highlight>
                          <a:latin typeface="Roboto"/>
                          <a:ea typeface="Roboto"/>
                          <a:cs typeface="Roboto"/>
                          <a:sym typeface="Roboto"/>
                        </a:rPr>
                        <a:t>).</a:t>
                      </a:r>
                      <a:r>
                        <a:rPr lang="ru" sz="1500">
                          <a:solidFill>
                            <a:srgbClr val="795E26"/>
                          </a:solidFill>
                          <a:highlight>
                            <a:srgbClr val="FFFFFF"/>
                          </a:highlight>
                          <a:latin typeface="Roboto"/>
                          <a:ea typeface="Roboto"/>
                          <a:cs typeface="Roboto"/>
                          <a:sym typeface="Roboto"/>
                        </a:rPr>
                        <a:t>should</a:t>
                      </a:r>
                      <a:r>
                        <a:rPr lang="ru" sz="1500">
                          <a:highlight>
                            <a:srgbClr val="FFFFFF"/>
                          </a:highlight>
                          <a:latin typeface="Roboto"/>
                          <a:ea typeface="Roboto"/>
                          <a:cs typeface="Roboto"/>
                          <a:sym typeface="Roboto"/>
                        </a:rPr>
                        <a:t>(</a:t>
                      </a:r>
                      <a:r>
                        <a:rPr lang="ru" sz="1500">
                          <a:solidFill>
                            <a:srgbClr val="A31515"/>
                          </a:solidFill>
                          <a:highlight>
                            <a:srgbClr val="FFFFFF"/>
                          </a:highlight>
                          <a:latin typeface="Roboto"/>
                          <a:ea typeface="Roboto"/>
                          <a:cs typeface="Roboto"/>
                          <a:sym typeface="Roboto"/>
                        </a:rPr>
                        <a:t>'contain'</a:t>
                      </a:r>
                      <a:r>
                        <a:rPr lang="ru" sz="1500">
                          <a:highlight>
                            <a:srgbClr val="FFFFFF"/>
                          </a:highlight>
                          <a:latin typeface="Roboto"/>
                          <a:ea typeface="Roboto"/>
                          <a:cs typeface="Roboto"/>
                          <a:sym typeface="Roboto"/>
                        </a:rPr>
                        <a:t>, </a:t>
                      </a:r>
                      <a:r>
                        <a:rPr lang="ru" sz="1500">
                          <a:solidFill>
                            <a:srgbClr val="A31515"/>
                          </a:solidFill>
                          <a:highlight>
                            <a:srgbClr val="FFFFFF"/>
                          </a:highlight>
                          <a:latin typeface="Roboto"/>
                          <a:ea typeface="Roboto"/>
                          <a:cs typeface="Roboto"/>
                          <a:sym typeface="Roboto"/>
                        </a:rPr>
                        <a:t>'Element'</a:t>
                      </a:r>
                      <a:r>
                        <a:rPr lang="ru" sz="1500">
                          <a:highlight>
                            <a:srgbClr val="FFFFFF"/>
                          </a:highlight>
                          <a:latin typeface="Roboto"/>
                          <a:ea typeface="Roboto"/>
                          <a:cs typeface="Roboto"/>
                          <a:sym typeface="Roboto"/>
                        </a:rPr>
                        <a:t>)</a:t>
                      </a:r>
                      <a:endParaRPr sz="1500">
                        <a:latin typeface="Roboto"/>
                        <a:ea typeface="Roboto"/>
                        <a:cs typeface="Roboto"/>
                        <a:sym typeface="Roboto"/>
                      </a:endParaRPr>
                    </a:p>
                  </a:txBody>
                  <a:tcPr marT="91425" marB="91425" marR="91425" marL="91425"/>
                </a:tc>
              </a:tr>
              <a:tr h="381000">
                <a:tc>
                  <a:txBody>
                    <a:bodyPr/>
                    <a:lstStyle/>
                    <a:p>
                      <a:pPr indent="0" lvl="0" marL="0" rtl="0" algn="l">
                        <a:lnSpc>
                          <a:spcPct val="115000"/>
                        </a:lnSpc>
                        <a:spcBef>
                          <a:spcPts val="1400"/>
                        </a:spcBef>
                        <a:spcAft>
                          <a:spcPts val="400"/>
                        </a:spcAft>
                        <a:buNone/>
                      </a:pPr>
                      <a:r>
                        <a:rPr b="1" lang="ru" sz="1500">
                          <a:solidFill>
                            <a:schemeClr val="dk1"/>
                          </a:solidFill>
                          <a:latin typeface="Roboto"/>
                          <a:ea typeface="Roboto"/>
                          <a:cs typeface="Roboto"/>
                          <a:sym typeface="Roboto"/>
                        </a:rPr>
                        <a:t>Visibility</a:t>
                      </a:r>
                      <a:endParaRPr b="1" sz="1500">
                        <a:solidFill>
                          <a:schemeClr val="dk1"/>
                        </a:solidFill>
                        <a:latin typeface="Roboto"/>
                        <a:ea typeface="Roboto"/>
                        <a:cs typeface="Roboto"/>
                        <a:sym typeface="Roboto"/>
                      </a:endParaRPr>
                    </a:p>
                  </a:txBody>
                  <a:tcPr marT="91425" marB="91425" marR="91425" marL="91425"/>
                </a:tc>
                <a:tc>
                  <a:txBody>
                    <a:bodyPr/>
                    <a:lstStyle/>
                    <a:p>
                      <a:pPr indent="0" lvl="0" marL="0" rtl="0" algn="l">
                        <a:lnSpc>
                          <a:spcPct val="135714"/>
                        </a:lnSpc>
                        <a:spcBef>
                          <a:spcPts val="0"/>
                        </a:spcBef>
                        <a:spcAft>
                          <a:spcPts val="0"/>
                        </a:spcAft>
                        <a:buNone/>
                      </a:pPr>
                      <a:r>
                        <a:rPr lang="ru" sz="1500">
                          <a:solidFill>
                            <a:srgbClr val="0070C1"/>
                          </a:solidFill>
                          <a:highlight>
                            <a:srgbClr val="FFFFFF"/>
                          </a:highlight>
                          <a:latin typeface="Roboto"/>
                          <a:ea typeface="Roboto"/>
                          <a:cs typeface="Roboto"/>
                          <a:sym typeface="Roboto"/>
                        </a:rPr>
                        <a:t>cy</a:t>
                      </a:r>
                      <a:r>
                        <a:rPr lang="ru" sz="1500">
                          <a:highlight>
                            <a:srgbClr val="FFFFFF"/>
                          </a:highlight>
                          <a:latin typeface="Roboto"/>
                          <a:ea typeface="Roboto"/>
                          <a:cs typeface="Roboto"/>
                          <a:sym typeface="Roboto"/>
                        </a:rPr>
                        <a:t>.</a:t>
                      </a:r>
                      <a:r>
                        <a:rPr lang="ru" sz="1500">
                          <a:solidFill>
                            <a:srgbClr val="795E26"/>
                          </a:solidFill>
                          <a:highlight>
                            <a:srgbClr val="FFFFFF"/>
                          </a:highlight>
                          <a:latin typeface="Roboto"/>
                          <a:ea typeface="Roboto"/>
                          <a:cs typeface="Roboto"/>
                          <a:sym typeface="Roboto"/>
                        </a:rPr>
                        <a:t>get</a:t>
                      </a:r>
                      <a:r>
                        <a:rPr lang="ru" sz="1500">
                          <a:highlight>
                            <a:srgbClr val="FFFFFF"/>
                          </a:highlight>
                          <a:latin typeface="Roboto"/>
                          <a:ea typeface="Roboto"/>
                          <a:cs typeface="Roboto"/>
                          <a:sym typeface="Roboto"/>
                        </a:rPr>
                        <a:t>(</a:t>
                      </a:r>
                      <a:r>
                        <a:rPr lang="ru" sz="1500">
                          <a:solidFill>
                            <a:srgbClr val="A31515"/>
                          </a:solidFill>
                          <a:highlight>
                            <a:srgbClr val="FFFFFF"/>
                          </a:highlight>
                          <a:latin typeface="Roboto"/>
                          <a:ea typeface="Roboto"/>
                          <a:cs typeface="Roboto"/>
                          <a:sym typeface="Roboto"/>
                        </a:rPr>
                        <a:t>'header a img'</a:t>
                      </a:r>
                      <a:r>
                        <a:rPr lang="ru" sz="1500">
                          <a:highlight>
                            <a:srgbClr val="FFFFFF"/>
                          </a:highlight>
                          <a:latin typeface="Roboto"/>
                          <a:ea typeface="Roboto"/>
                          <a:cs typeface="Roboto"/>
                          <a:sym typeface="Roboto"/>
                        </a:rPr>
                        <a:t>).</a:t>
                      </a:r>
                      <a:r>
                        <a:rPr lang="ru" sz="1500">
                          <a:solidFill>
                            <a:srgbClr val="795E26"/>
                          </a:solidFill>
                          <a:highlight>
                            <a:srgbClr val="FFFFFF"/>
                          </a:highlight>
                          <a:latin typeface="Roboto"/>
                          <a:ea typeface="Roboto"/>
                          <a:cs typeface="Roboto"/>
                          <a:sym typeface="Roboto"/>
                        </a:rPr>
                        <a:t>should</a:t>
                      </a:r>
                      <a:r>
                        <a:rPr lang="ru" sz="1500">
                          <a:highlight>
                            <a:srgbClr val="FFFFFF"/>
                          </a:highlight>
                          <a:latin typeface="Roboto"/>
                          <a:ea typeface="Roboto"/>
                          <a:cs typeface="Roboto"/>
                          <a:sym typeface="Roboto"/>
                        </a:rPr>
                        <a:t>(</a:t>
                      </a:r>
                      <a:r>
                        <a:rPr lang="ru" sz="1500">
                          <a:solidFill>
                            <a:srgbClr val="A31515"/>
                          </a:solidFill>
                          <a:highlight>
                            <a:srgbClr val="FFFFFF"/>
                          </a:highlight>
                          <a:latin typeface="Roboto"/>
                          <a:ea typeface="Roboto"/>
                          <a:cs typeface="Roboto"/>
                          <a:sym typeface="Roboto"/>
                        </a:rPr>
                        <a:t>'be.visible'</a:t>
                      </a:r>
                      <a:r>
                        <a:rPr lang="ru" sz="1500">
                          <a:highlight>
                            <a:srgbClr val="FFFFFF"/>
                          </a:highlight>
                          <a:latin typeface="Roboto"/>
                          <a:ea typeface="Roboto"/>
                          <a:cs typeface="Roboto"/>
                          <a:sym typeface="Roboto"/>
                        </a:rPr>
                        <a:t>)</a:t>
                      </a:r>
                      <a:endParaRPr sz="1500">
                        <a:highlight>
                          <a:srgbClr val="FFFFFF"/>
                        </a:highlight>
                        <a:latin typeface="Roboto"/>
                        <a:ea typeface="Roboto"/>
                        <a:cs typeface="Roboto"/>
                        <a:sym typeface="Roboto"/>
                      </a:endParaRPr>
                    </a:p>
                  </a:txBody>
                  <a:tcPr marT="91425" marB="91425" marR="91425" marL="91425"/>
                </a:tc>
              </a:tr>
              <a:tr h="381000">
                <a:tc>
                  <a:txBody>
                    <a:bodyPr/>
                    <a:lstStyle/>
                    <a:p>
                      <a:pPr indent="0" lvl="0" marL="0" rtl="0" algn="l">
                        <a:lnSpc>
                          <a:spcPct val="115000"/>
                        </a:lnSpc>
                        <a:spcBef>
                          <a:spcPts val="1400"/>
                        </a:spcBef>
                        <a:spcAft>
                          <a:spcPts val="400"/>
                        </a:spcAft>
                        <a:buNone/>
                      </a:pPr>
                      <a:r>
                        <a:rPr b="1" lang="ru" sz="1500">
                          <a:solidFill>
                            <a:schemeClr val="dk1"/>
                          </a:solidFill>
                          <a:latin typeface="Roboto"/>
                          <a:ea typeface="Roboto"/>
                          <a:cs typeface="Roboto"/>
                          <a:sym typeface="Roboto"/>
                        </a:rPr>
                        <a:t>Existence</a:t>
                      </a:r>
                      <a:endParaRPr b="1" sz="1500">
                        <a:solidFill>
                          <a:schemeClr val="dk1"/>
                        </a:solidFill>
                        <a:latin typeface="Roboto"/>
                        <a:ea typeface="Roboto"/>
                        <a:cs typeface="Roboto"/>
                        <a:sym typeface="Roboto"/>
                      </a:endParaRPr>
                    </a:p>
                  </a:txBody>
                  <a:tcPr marT="91425" marB="91425" marR="91425" marL="91425"/>
                </a:tc>
                <a:tc>
                  <a:txBody>
                    <a:bodyPr/>
                    <a:lstStyle/>
                    <a:p>
                      <a:pPr indent="0" lvl="0" marL="0" rtl="0" algn="l">
                        <a:lnSpc>
                          <a:spcPct val="135714"/>
                        </a:lnSpc>
                        <a:spcBef>
                          <a:spcPts val="0"/>
                        </a:spcBef>
                        <a:spcAft>
                          <a:spcPts val="0"/>
                        </a:spcAft>
                        <a:buNone/>
                      </a:pPr>
                      <a:r>
                        <a:rPr lang="ru" sz="1500">
                          <a:solidFill>
                            <a:srgbClr val="0070C1"/>
                          </a:solidFill>
                          <a:highlight>
                            <a:srgbClr val="FFFFFF"/>
                          </a:highlight>
                          <a:latin typeface="Roboto"/>
                          <a:ea typeface="Roboto"/>
                          <a:cs typeface="Roboto"/>
                          <a:sym typeface="Roboto"/>
                        </a:rPr>
                        <a:t>cy</a:t>
                      </a:r>
                      <a:r>
                        <a:rPr lang="ru" sz="1500">
                          <a:highlight>
                            <a:srgbClr val="FFFFFF"/>
                          </a:highlight>
                          <a:latin typeface="Roboto"/>
                          <a:ea typeface="Roboto"/>
                          <a:cs typeface="Roboto"/>
                          <a:sym typeface="Roboto"/>
                        </a:rPr>
                        <a:t>.</a:t>
                      </a:r>
                      <a:r>
                        <a:rPr lang="ru" sz="1500">
                          <a:solidFill>
                            <a:srgbClr val="795E26"/>
                          </a:solidFill>
                          <a:highlight>
                            <a:srgbClr val="FFFFFF"/>
                          </a:highlight>
                          <a:latin typeface="Roboto"/>
                          <a:ea typeface="Roboto"/>
                          <a:cs typeface="Roboto"/>
                          <a:sym typeface="Roboto"/>
                        </a:rPr>
                        <a:t>get</a:t>
                      </a:r>
                      <a:r>
                        <a:rPr lang="ru" sz="1500">
                          <a:highlight>
                            <a:srgbClr val="FFFFFF"/>
                          </a:highlight>
                          <a:latin typeface="Roboto"/>
                          <a:ea typeface="Roboto"/>
                          <a:cs typeface="Roboto"/>
                          <a:sym typeface="Roboto"/>
                        </a:rPr>
                        <a:t>(</a:t>
                      </a:r>
                      <a:r>
                        <a:rPr lang="ru" sz="1500">
                          <a:solidFill>
                            <a:srgbClr val="A31515"/>
                          </a:solidFill>
                          <a:highlight>
                            <a:srgbClr val="FFFFFF"/>
                          </a:highlight>
                          <a:latin typeface="Roboto"/>
                          <a:ea typeface="Roboto"/>
                          <a:cs typeface="Roboto"/>
                          <a:sym typeface="Roboto"/>
                        </a:rPr>
                        <a:t>'#result'</a:t>
                      </a:r>
                      <a:r>
                        <a:rPr lang="ru" sz="1500">
                          <a:highlight>
                            <a:srgbClr val="FFFFFF"/>
                          </a:highlight>
                          <a:latin typeface="Roboto"/>
                          <a:ea typeface="Roboto"/>
                          <a:cs typeface="Roboto"/>
                          <a:sym typeface="Roboto"/>
                        </a:rPr>
                        <a:t>).</a:t>
                      </a:r>
                      <a:r>
                        <a:rPr lang="ru" sz="1500">
                          <a:solidFill>
                            <a:srgbClr val="795E26"/>
                          </a:solidFill>
                          <a:highlight>
                            <a:srgbClr val="FFFFFF"/>
                          </a:highlight>
                          <a:latin typeface="Roboto"/>
                          <a:ea typeface="Roboto"/>
                          <a:cs typeface="Roboto"/>
                          <a:sym typeface="Roboto"/>
                        </a:rPr>
                        <a:t>should</a:t>
                      </a:r>
                      <a:r>
                        <a:rPr lang="ru" sz="1500">
                          <a:highlight>
                            <a:srgbClr val="FFFFFF"/>
                          </a:highlight>
                          <a:latin typeface="Roboto"/>
                          <a:ea typeface="Roboto"/>
                          <a:cs typeface="Roboto"/>
                          <a:sym typeface="Roboto"/>
                        </a:rPr>
                        <a:t>(</a:t>
                      </a:r>
                      <a:r>
                        <a:rPr lang="ru" sz="1500">
                          <a:solidFill>
                            <a:srgbClr val="A31515"/>
                          </a:solidFill>
                          <a:highlight>
                            <a:srgbClr val="FFFFFF"/>
                          </a:highlight>
                          <a:latin typeface="Roboto"/>
                          <a:ea typeface="Roboto"/>
                          <a:cs typeface="Roboto"/>
                          <a:sym typeface="Roboto"/>
                        </a:rPr>
                        <a:t>'exist'</a:t>
                      </a:r>
                      <a:r>
                        <a:rPr lang="ru" sz="1500">
                          <a:highlight>
                            <a:srgbClr val="FFFFFF"/>
                          </a:highlight>
                          <a:latin typeface="Roboto"/>
                          <a:ea typeface="Roboto"/>
                          <a:cs typeface="Roboto"/>
                          <a:sym typeface="Roboto"/>
                        </a:rPr>
                        <a:t>)</a:t>
                      </a:r>
                      <a:endParaRPr sz="1500">
                        <a:solidFill>
                          <a:srgbClr val="0070C1"/>
                        </a:solidFill>
                        <a:highlight>
                          <a:srgbClr val="FFFFFF"/>
                        </a:highlight>
                        <a:latin typeface="Roboto"/>
                        <a:ea typeface="Roboto"/>
                        <a:cs typeface="Roboto"/>
                        <a:sym typeface="Roboto"/>
                      </a:endParaRPr>
                    </a:p>
                  </a:txBody>
                  <a:tcPr marT="91425" marB="91425" marR="91425" marL="91425"/>
                </a:tc>
              </a:tr>
              <a:tr h="381000">
                <a:tc>
                  <a:txBody>
                    <a:bodyPr/>
                    <a:lstStyle/>
                    <a:p>
                      <a:pPr indent="0" lvl="0" marL="0" rtl="0" algn="l">
                        <a:lnSpc>
                          <a:spcPct val="115000"/>
                        </a:lnSpc>
                        <a:spcBef>
                          <a:spcPts val="1400"/>
                        </a:spcBef>
                        <a:spcAft>
                          <a:spcPts val="400"/>
                        </a:spcAft>
                        <a:buNone/>
                      </a:pPr>
                      <a:r>
                        <a:rPr b="1" lang="ru" sz="1500">
                          <a:solidFill>
                            <a:schemeClr val="dk1"/>
                          </a:solidFill>
                          <a:latin typeface="Roboto"/>
                          <a:ea typeface="Roboto"/>
                          <a:cs typeface="Roboto"/>
                          <a:sym typeface="Roboto"/>
                        </a:rPr>
                        <a:t>Attribute</a:t>
                      </a:r>
                      <a:endParaRPr b="1" sz="1500">
                        <a:solidFill>
                          <a:schemeClr val="dk1"/>
                        </a:solidFill>
                        <a:latin typeface="Roboto"/>
                        <a:ea typeface="Roboto"/>
                        <a:cs typeface="Roboto"/>
                        <a:sym typeface="Roboto"/>
                      </a:endParaRPr>
                    </a:p>
                  </a:txBody>
                  <a:tcPr marT="91425" marB="91425" marR="91425" marL="91425"/>
                </a:tc>
                <a:tc>
                  <a:txBody>
                    <a:bodyPr/>
                    <a:lstStyle/>
                    <a:p>
                      <a:pPr indent="0" lvl="0" marL="0" rtl="0" algn="l">
                        <a:lnSpc>
                          <a:spcPct val="135714"/>
                        </a:lnSpc>
                        <a:spcBef>
                          <a:spcPts val="0"/>
                        </a:spcBef>
                        <a:spcAft>
                          <a:spcPts val="0"/>
                        </a:spcAft>
                        <a:buNone/>
                      </a:pPr>
                      <a:r>
                        <a:rPr lang="ru" sz="1500">
                          <a:highlight>
                            <a:srgbClr val="FFFFFF"/>
                          </a:highlight>
                          <a:latin typeface="Roboto"/>
                          <a:ea typeface="Roboto"/>
                          <a:cs typeface="Roboto"/>
                          <a:sym typeface="Roboto"/>
                        </a:rPr>
                        <a:t>.</a:t>
                      </a:r>
                      <a:r>
                        <a:rPr lang="ru" sz="1500">
                          <a:solidFill>
                            <a:srgbClr val="795E26"/>
                          </a:solidFill>
                          <a:highlight>
                            <a:srgbClr val="FFFFFF"/>
                          </a:highlight>
                          <a:latin typeface="Roboto"/>
                          <a:ea typeface="Roboto"/>
                          <a:cs typeface="Roboto"/>
                          <a:sym typeface="Roboto"/>
                        </a:rPr>
                        <a:t>should</a:t>
                      </a:r>
                      <a:r>
                        <a:rPr lang="ru" sz="1500">
                          <a:highlight>
                            <a:srgbClr val="FFFFFF"/>
                          </a:highlight>
                          <a:latin typeface="Roboto"/>
                          <a:ea typeface="Roboto"/>
                          <a:cs typeface="Roboto"/>
                          <a:sym typeface="Roboto"/>
                        </a:rPr>
                        <a:t>(</a:t>
                      </a:r>
                      <a:r>
                        <a:rPr lang="ru" sz="1500">
                          <a:solidFill>
                            <a:srgbClr val="A31515"/>
                          </a:solidFill>
                          <a:highlight>
                            <a:srgbClr val="FFFFFF"/>
                          </a:highlight>
                          <a:latin typeface="Roboto"/>
                          <a:ea typeface="Roboto"/>
                          <a:cs typeface="Roboto"/>
                          <a:sym typeface="Roboto"/>
                        </a:rPr>
                        <a:t>'have.attr'</a:t>
                      </a:r>
                      <a:r>
                        <a:rPr lang="ru" sz="1500">
                          <a:highlight>
                            <a:srgbClr val="FFFFFF"/>
                          </a:highlight>
                          <a:latin typeface="Roboto"/>
                          <a:ea typeface="Roboto"/>
                          <a:cs typeface="Roboto"/>
                          <a:sym typeface="Roboto"/>
                        </a:rPr>
                        <a:t>, </a:t>
                      </a:r>
                      <a:r>
                        <a:rPr lang="ru" sz="1500">
                          <a:solidFill>
                            <a:srgbClr val="A31515"/>
                          </a:solidFill>
                          <a:highlight>
                            <a:srgbClr val="FFFFFF"/>
                          </a:highlight>
                          <a:latin typeface="Roboto"/>
                          <a:ea typeface="Roboto"/>
                          <a:cs typeface="Roboto"/>
                          <a:sym typeface="Roboto"/>
                        </a:rPr>
                        <a:t>'placeholder'</a:t>
                      </a:r>
                      <a:r>
                        <a:rPr lang="ru" sz="1500">
                          <a:highlight>
                            <a:srgbClr val="FFFFFF"/>
                          </a:highlight>
                          <a:latin typeface="Roboto"/>
                          <a:ea typeface="Roboto"/>
                          <a:cs typeface="Roboto"/>
                          <a:sym typeface="Roboto"/>
                        </a:rPr>
                        <a:t>, </a:t>
                      </a:r>
                      <a:r>
                        <a:rPr lang="ru" sz="1500">
                          <a:solidFill>
                            <a:srgbClr val="A31515"/>
                          </a:solidFill>
                          <a:highlight>
                            <a:srgbClr val="FFFFFF"/>
                          </a:highlight>
                          <a:latin typeface="Roboto"/>
                          <a:ea typeface="Roboto"/>
                          <a:cs typeface="Roboto"/>
                          <a:sym typeface="Roboto"/>
                        </a:rPr>
                        <a:t>'Full Name'</a:t>
                      </a:r>
                      <a:r>
                        <a:rPr lang="ru" sz="1500">
                          <a:highlight>
                            <a:srgbClr val="FFFFFF"/>
                          </a:highlight>
                          <a:latin typeface="Roboto"/>
                          <a:ea typeface="Roboto"/>
                          <a:cs typeface="Roboto"/>
                          <a:sym typeface="Roboto"/>
                        </a:rPr>
                        <a:t>)</a:t>
                      </a:r>
                      <a:endParaRPr sz="1500">
                        <a:solidFill>
                          <a:srgbClr val="0070C1"/>
                        </a:solidFill>
                        <a:highlight>
                          <a:srgbClr val="FFFFFF"/>
                        </a:highlight>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Common Assertions</a:t>
            </a:r>
            <a:endParaRPr b="1"/>
          </a:p>
        </p:txBody>
      </p:sp>
      <p:graphicFrame>
        <p:nvGraphicFramePr>
          <p:cNvPr id="207" name="Google Shape;207;p33"/>
          <p:cNvGraphicFramePr/>
          <p:nvPr/>
        </p:nvGraphicFramePr>
        <p:xfrm>
          <a:off x="647050" y="1017800"/>
          <a:ext cx="3000000" cy="3000000"/>
        </p:xfrm>
        <a:graphic>
          <a:graphicData uri="http://schemas.openxmlformats.org/drawingml/2006/table">
            <a:tbl>
              <a:tblPr>
                <a:noFill/>
                <a:tableStyleId>{1838701E-C9F9-41AA-AF25-5FA56427D676}</a:tableStyleId>
              </a:tblPr>
              <a:tblGrid>
                <a:gridCol w="1809625"/>
                <a:gridCol w="6040275"/>
              </a:tblGrid>
              <a:tr h="381000">
                <a:tc>
                  <a:txBody>
                    <a:bodyPr/>
                    <a:lstStyle/>
                    <a:p>
                      <a:pPr indent="0" lvl="0" marL="0" rtl="0" algn="l">
                        <a:lnSpc>
                          <a:spcPct val="115000"/>
                        </a:lnSpc>
                        <a:spcBef>
                          <a:spcPts val="1400"/>
                        </a:spcBef>
                        <a:spcAft>
                          <a:spcPts val="400"/>
                        </a:spcAft>
                        <a:buNone/>
                      </a:pPr>
                      <a:r>
                        <a:rPr b="1" lang="ru">
                          <a:solidFill>
                            <a:schemeClr val="dk1"/>
                          </a:solidFill>
                          <a:latin typeface="Roboto"/>
                          <a:ea typeface="Roboto"/>
                          <a:cs typeface="Roboto"/>
                          <a:sym typeface="Roboto"/>
                        </a:rPr>
                        <a:t>Css</a:t>
                      </a:r>
                      <a:endParaRPr>
                        <a:solidFill>
                          <a:schemeClr val="dk1"/>
                        </a:solidFill>
                        <a:latin typeface="Roboto"/>
                        <a:ea typeface="Roboto"/>
                        <a:cs typeface="Roboto"/>
                        <a:sym typeface="Roboto"/>
                      </a:endParaRPr>
                    </a:p>
                  </a:txBody>
                  <a:tcPr marT="91425" marB="91425" marR="91425" marL="91425"/>
                </a:tc>
                <a:tc>
                  <a:txBody>
                    <a:bodyPr/>
                    <a:lstStyle/>
                    <a:p>
                      <a:pPr indent="0" lvl="0" marL="0" rtl="0" algn="l">
                        <a:lnSpc>
                          <a:spcPct val="135714"/>
                        </a:lnSpc>
                        <a:spcBef>
                          <a:spcPts val="0"/>
                        </a:spcBef>
                        <a:spcAft>
                          <a:spcPts val="0"/>
                        </a:spcAft>
                        <a:buNone/>
                      </a:pPr>
                      <a:r>
                        <a:rPr lang="ru" sz="1500">
                          <a:solidFill>
                            <a:srgbClr val="0070C1"/>
                          </a:solidFill>
                          <a:highlight>
                            <a:srgbClr val="FFFFFF"/>
                          </a:highlight>
                          <a:latin typeface="Roboto"/>
                          <a:ea typeface="Roboto"/>
                          <a:cs typeface="Roboto"/>
                          <a:sym typeface="Roboto"/>
                        </a:rPr>
                        <a:t>cy</a:t>
                      </a:r>
                      <a:r>
                        <a:rPr lang="ru" sz="1500">
                          <a:highlight>
                            <a:srgbClr val="FFFFFF"/>
                          </a:highlight>
                          <a:latin typeface="Roboto"/>
                          <a:ea typeface="Roboto"/>
                          <a:cs typeface="Roboto"/>
                          <a:sym typeface="Roboto"/>
                        </a:rPr>
                        <a:t>.</a:t>
                      </a:r>
                      <a:r>
                        <a:rPr lang="ru" sz="1500">
                          <a:solidFill>
                            <a:srgbClr val="795E26"/>
                          </a:solidFill>
                          <a:highlight>
                            <a:srgbClr val="FFFFFF"/>
                          </a:highlight>
                          <a:latin typeface="Roboto"/>
                          <a:ea typeface="Roboto"/>
                          <a:cs typeface="Roboto"/>
                          <a:sym typeface="Roboto"/>
                        </a:rPr>
                        <a:t>get</a:t>
                      </a:r>
                      <a:r>
                        <a:rPr lang="ru" sz="1500">
                          <a:highlight>
                            <a:srgbClr val="FFFFFF"/>
                          </a:highlight>
                          <a:latin typeface="Roboto"/>
                          <a:ea typeface="Roboto"/>
                          <a:cs typeface="Roboto"/>
                          <a:sym typeface="Roboto"/>
                        </a:rPr>
                        <a:t>(</a:t>
                      </a:r>
                      <a:r>
                        <a:rPr lang="ru" sz="1500">
                          <a:solidFill>
                            <a:srgbClr val="A31515"/>
                          </a:solidFill>
                          <a:highlight>
                            <a:srgbClr val="FFFFFF"/>
                          </a:highlight>
                          <a:latin typeface="Roboto"/>
                          <a:ea typeface="Roboto"/>
                          <a:cs typeface="Roboto"/>
                          <a:sym typeface="Roboto"/>
                        </a:rPr>
                        <a:t>'div.avatar'</a:t>
                      </a:r>
                      <a:r>
                        <a:rPr lang="ru" sz="1500">
                          <a:highlight>
                            <a:srgbClr val="FFFFFF"/>
                          </a:highlight>
                          <a:latin typeface="Roboto"/>
                          <a:ea typeface="Roboto"/>
                          <a:cs typeface="Roboto"/>
                          <a:sym typeface="Roboto"/>
                        </a:rPr>
                        <a:t>).</a:t>
                      </a:r>
                      <a:r>
                        <a:rPr lang="ru" sz="1500">
                          <a:solidFill>
                            <a:srgbClr val="795E26"/>
                          </a:solidFill>
                          <a:highlight>
                            <a:srgbClr val="FFFFFF"/>
                          </a:highlight>
                          <a:latin typeface="Roboto"/>
                          <a:ea typeface="Roboto"/>
                          <a:cs typeface="Roboto"/>
                          <a:sym typeface="Roboto"/>
                        </a:rPr>
                        <a:t>should</a:t>
                      </a:r>
                      <a:r>
                        <a:rPr lang="ru" sz="1500">
                          <a:highlight>
                            <a:srgbClr val="FFFFFF"/>
                          </a:highlight>
                          <a:latin typeface="Roboto"/>
                          <a:ea typeface="Roboto"/>
                          <a:cs typeface="Roboto"/>
                          <a:sym typeface="Roboto"/>
                        </a:rPr>
                        <a:t>(</a:t>
                      </a:r>
                      <a:r>
                        <a:rPr lang="ru" sz="1500">
                          <a:solidFill>
                            <a:srgbClr val="A31515"/>
                          </a:solidFill>
                          <a:highlight>
                            <a:srgbClr val="FFFFFF"/>
                          </a:highlight>
                          <a:latin typeface="Roboto"/>
                          <a:ea typeface="Roboto"/>
                          <a:cs typeface="Roboto"/>
                          <a:sym typeface="Roboto"/>
                        </a:rPr>
                        <a:t>'have.css'</a:t>
                      </a:r>
                      <a:r>
                        <a:rPr lang="ru" sz="1500">
                          <a:highlight>
                            <a:srgbClr val="FFFFFF"/>
                          </a:highlight>
                          <a:latin typeface="Roboto"/>
                          <a:ea typeface="Roboto"/>
                          <a:cs typeface="Roboto"/>
                          <a:sym typeface="Roboto"/>
                        </a:rPr>
                        <a:t>,  </a:t>
                      </a:r>
                      <a:r>
                        <a:rPr lang="ru" sz="1500">
                          <a:solidFill>
                            <a:srgbClr val="A31515"/>
                          </a:solidFill>
                          <a:highlight>
                            <a:srgbClr val="FFFFFF"/>
                          </a:highlight>
                          <a:latin typeface="Roboto"/>
                          <a:ea typeface="Roboto"/>
                          <a:cs typeface="Roboto"/>
                          <a:sym typeface="Roboto"/>
                        </a:rPr>
                        <a:t>'color'</a:t>
                      </a:r>
                      <a:r>
                        <a:rPr lang="ru" sz="1500">
                          <a:highlight>
                            <a:srgbClr val="FFFFFF"/>
                          </a:highlight>
                          <a:latin typeface="Roboto"/>
                          <a:ea typeface="Roboto"/>
                          <a:cs typeface="Roboto"/>
                          <a:sym typeface="Roboto"/>
                        </a:rPr>
                        <a:t>,  </a:t>
                      </a:r>
                      <a:r>
                        <a:rPr lang="ru" sz="1500">
                          <a:solidFill>
                            <a:srgbClr val="A31515"/>
                          </a:solidFill>
                          <a:highlight>
                            <a:srgbClr val="FFFFFF"/>
                          </a:highlight>
                          <a:latin typeface="Roboto"/>
                          <a:ea typeface="Roboto"/>
                          <a:cs typeface="Roboto"/>
                          <a:sym typeface="Roboto"/>
                        </a:rPr>
                        <a:t>'rgb(1, 160, 224)'</a:t>
                      </a:r>
                      <a:r>
                        <a:rPr lang="ru" sz="1500">
                          <a:highlight>
                            <a:srgbClr val="FFFFFF"/>
                          </a:highlight>
                          <a:latin typeface="Roboto"/>
                          <a:ea typeface="Roboto"/>
                          <a:cs typeface="Roboto"/>
                          <a:sym typeface="Roboto"/>
                        </a:rPr>
                        <a:t>)</a:t>
                      </a:r>
                      <a:endParaRPr sz="1500">
                        <a:latin typeface="Roboto"/>
                        <a:ea typeface="Roboto"/>
                        <a:cs typeface="Roboto"/>
                        <a:sym typeface="Roboto"/>
                      </a:endParaRPr>
                    </a:p>
                  </a:txBody>
                  <a:tcPr marT="91425" marB="91425" marR="91425" marL="91425"/>
                </a:tc>
              </a:tr>
              <a:tr h="381000">
                <a:tc>
                  <a:txBody>
                    <a:bodyPr/>
                    <a:lstStyle/>
                    <a:p>
                      <a:pPr indent="0" lvl="0" marL="0" rtl="0" algn="l">
                        <a:lnSpc>
                          <a:spcPct val="115000"/>
                        </a:lnSpc>
                        <a:spcBef>
                          <a:spcPts val="1400"/>
                        </a:spcBef>
                        <a:spcAft>
                          <a:spcPts val="400"/>
                        </a:spcAft>
                        <a:buNone/>
                      </a:pPr>
                      <a:r>
                        <a:rPr b="1" lang="ru">
                          <a:solidFill>
                            <a:schemeClr val="dk1"/>
                          </a:solidFill>
                          <a:latin typeface="Roboto"/>
                          <a:ea typeface="Roboto"/>
                          <a:cs typeface="Roboto"/>
                          <a:sym typeface="Roboto"/>
                        </a:rPr>
                        <a:t>State</a:t>
                      </a:r>
                      <a:endParaRPr b="1">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ru" sz="1500">
                          <a:solidFill>
                            <a:srgbClr val="0070C1"/>
                          </a:solidFill>
                          <a:latin typeface="Roboto"/>
                          <a:ea typeface="Roboto"/>
                          <a:cs typeface="Roboto"/>
                          <a:sym typeface="Roboto"/>
                        </a:rPr>
                        <a:t>cy</a:t>
                      </a:r>
                      <a:r>
                        <a:rPr lang="ru" sz="1500">
                          <a:solidFill>
                            <a:srgbClr val="795E26"/>
                          </a:solidFill>
                          <a:latin typeface="Roboto"/>
                          <a:ea typeface="Roboto"/>
                          <a:cs typeface="Roboto"/>
                          <a:sym typeface="Roboto"/>
                        </a:rPr>
                        <a:t>.get</a:t>
                      </a:r>
                      <a:r>
                        <a:rPr lang="ru" sz="1500">
                          <a:latin typeface="Roboto"/>
                          <a:ea typeface="Roboto"/>
                          <a:cs typeface="Roboto"/>
                          <a:sym typeface="Roboto"/>
                        </a:rPr>
                        <a:t>(</a:t>
                      </a:r>
                      <a:r>
                        <a:rPr lang="ru" sz="1500">
                          <a:solidFill>
                            <a:srgbClr val="A31515"/>
                          </a:solidFill>
                          <a:latin typeface="Roboto"/>
                          <a:ea typeface="Roboto"/>
                          <a:cs typeface="Roboto"/>
                          <a:sym typeface="Roboto"/>
                        </a:rPr>
                        <a:t>':radio'</a:t>
                      </a:r>
                      <a:r>
                        <a:rPr lang="ru" sz="1500">
                          <a:latin typeface="Roboto"/>
                          <a:ea typeface="Roboto"/>
                          <a:cs typeface="Roboto"/>
                          <a:sym typeface="Roboto"/>
                        </a:rPr>
                        <a:t>)</a:t>
                      </a:r>
                      <a:r>
                        <a:rPr lang="ru" sz="1500">
                          <a:solidFill>
                            <a:srgbClr val="795E26"/>
                          </a:solidFill>
                          <a:latin typeface="Roboto"/>
                          <a:ea typeface="Roboto"/>
                          <a:cs typeface="Roboto"/>
                          <a:sym typeface="Roboto"/>
                        </a:rPr>
                        <a:t>.should</a:t>
                      </a:r>
                      <a:r>
                        <a:rPr lang="ru" sz="1500">
                          <a:latin typeface="Roboto"/>
                          <a:ea typeface="Roboto"/>
                          <a:cs typeface="Roboto"/>
                          <a:sym typeface="Roboto"/>
                        </a:rPr>
                        <a:t>(</a:t>
                      </a:r>
                      <a:r>
                        <a:rPr lang="ru" sz="1500">
                          <a:solidFill>
                            <a:srgbClr val="A31515"/>
                          </a:solidFill>
                          <a:latin typeface="Roboto"/>
                          <a:ea typeface="Roboto"/>
                          <a:cs typeface="Roboto"/>
                          <a:sym typeface="Roboto"/>
                        </a:rPr>
                        <a:t>'be.checked'</a:t>
                      </a:r>
                      <a:r>
                        <a:rPr lang="ru" sz="1500">
                          <a:latin typeface="Roboto"/>
                          <a:ea typeface="Roboto"/>
                          <a:cs typeface="Roboto"/>
                          <a:sym typeface="Roboto"/>
                        </a:rPr>
                        <a:t>)</a:t>
                      </a:r>
                      <a:endParaRPr sz="1500">
                        <a:latin typeface="Roboto"/>
                        <a:ea typeface="Roboto"/>
                        <a:cs typeface="Roboto"/>
                        <a:sym typeface="Roboto"/>
                      </a:endParaRPr>
                    </a:p>
                  </a:txBody>
                  <a:tcPr marT="91425" marB="91425" marR="91425" marL="91425"/>
                </a:tc>
              </a:tr>
              <a:tr h="381000">
                <a:tc>
                  <a:txBody>
                    <a:bodyPr/>
                    <a:lstStyle/>
                    <a:p>
                      <a:pPr indent="0" lvl="0" marL="0" rtl="0" algn="l">
                        <a:lnSpc>
                          <a:spcPct val="115000"/>
                        </a:lnSpc>
                        <a:spcBef>
                          <a:spcPts val="1400"/>
                        </a:spcBef>
                        <a:spcAft>
                          <a:spcPts val="400"/>
                        </a:spcAft>
                        <a:buNone/>
                      </a:pPr>
                      <a:r>
                        <a:rPr b="1" lang="ru">
                          <a:solidFill>
                            <a:schemeClr val="dk1"/>
                          </a:solidFill>
                          <a:latin typeface="Roboto"/>
                          <a:ea typeface="Roboto"/>
                          <a:cs typeface="Roboto"/>
                          <a:sym typeface="Roboto"/>
                        </a:rPr>
                        <a:t>Disabled property</a:t>
                      </a:r>
                      <a:endParaRPr>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ru" sz="1500">
                          <a:solidFill>
                            <a:srgbClr val="0070C1"/>
                          </a:solidFill>
                          <a:latin typeface="Roboto"/>
                          <a:ea typeface="Roboto"/>
                          <a:cs typeface="Roboto"/>
                          <a:sym typeface="Roboto"/>
                        </a:rPr>
                        <a:t>cy</a:t>
                      </a:r>
                      <a:r>
                        <a:rPr lang="ru" sz="1500">
                          <a:solidFill>
                            <a:srgbClr val="795E26"/>
                          </a:solidFill>
                          <a:latin typeface="Roboto"/>
                          <a:ea typeface="Roboto"/>
                          <a:cs typeface="Roboto"/>
                          <a:sym typeface="Roboto"/>
                        </a:rPr>
                        <a:t>.get</a:t>
                      </a:r>
                      <a:r>
                        <a:rPr lang="ru" sz="1500">
                          <a:solidFill>
                            <a:schemeClr val="dk2"/>
                          </a:solidFill>
                          <a:latin typeface="Roboto"/>
                          <a:ea typeface="Roboto"/>
                          <a:cs typeface="Roboto"/>
                          <a:sym typeface="Roboto"/>
                        </a:rPr>
                        <a:t>(</a:t>
                      </a:r>
                      <a:r>
                        <a:rPr lang="ru" sz="1500">
                          <a:solidFill>
                            <a:srgbClr val="A31515"/>
                          </a:solidFill>
                          <a:latin typeface="Roboto"/>
                          <a:ea typeface="Roboto"/>
                          <a:cs typeface="Roboto"/>
                          <a:sym typeface="Roboto"/>
                        </a:rPr>
                        <a:t>'[data-testid="example-input"]'</a:t>
                      </a:r>
                      <a:r>
                        <a:rPr lang="ru" sz="1500">
                          <a:solidFill>
                            <a:schemeClr val="dk2"/>
                          </a:solidFill>
                          <a:latin typeface="Roboto"/>
                          <a:ea typeface="Roboto"/>
                          <a:cs typeface="Roboto"/>
                          <a:sym typeface="Roboto"/>
                        </a:rPr>
                        <a:t>)</a:t>
                      </a:r>
                      <a:r>
                        <a:rPr lang="ru" sz="1500">
                          <a:solidFill>
                            <a:srgbClr val="795E26"/>
                          </a:solidFill>
                          <a:latin typeface="Roboto"/>
                          <a:ea typeface="Roboto"/>
                          <a:cs typeface="Roboto"/>
                          <a:sym typeface="Roboto"/>
                        </a:rPr>
                        <a:t>.should</a:t>
                      </a:r>
                      <a:r>
                        <a:rPr lang="ru" sz="1500">
                          <a:solidFill>
                            <a:schemeClr val="dk2"/>
                          </a:solidFill>
                          <a:latin typeface="Roboto"/>
                          <a:ea typeface="Roboto"/>
                          <a:cs typeface="Roboto"/>
                          <a:sym typeface="Roboto"/>
                        </a:rPr>
                        <a:t>(</a:t>
                      </a:r>
                      <a:r>
                        <a:rPr lang="ru" sz="1500">
                          <a:solidFill>
                            <a:srgbClr val="A31515"/>
                          </a:solidFill>
                          <a:latin typeface="Roboto"/>
                          <a:ea typeface="Roboto"/>
                          <a:cs typeface="Roboto"/>
                          <a:sym typeface="Roboto"/>
                        </a:rPr>
                        <a:t>'be.disabled'</a:t>
                      </a:r>
                      <a:r>
                        <a:rPr lang="ru" sz="1500">
                          <a:solidFill>
                            <a:schemeClr val="dk2"/>
                          </a:solidFill>
                          <a:latin typeface="Roboto"/>
                          <a:ea typeface="Roboto"/>
                          <a:cs typeface="Roboto"/>
                          <a:sym typeface="Roboto"/>
                        </a:rPr>
                        <a:t>)</a:t>
                      </a:r>
                      <a:endParaRPr sz="1500">
                        <a:solidFill>
                          <a:schemeClr val="dk2"/>
                        </a:solidFill>
                        <a:latin typeface="Roboto"/>
                        <a:ea typeface="Roboto"/>
                        <a:cs typeface="Roboto"/>
                        <a:sym typeface="Roboto"/>
                      </a:endParaRPr>
                    </a:p>
                  </a:txBody>
                  <a:tcPr marT="91425" marB="91425" marR="91425" marL="91425"/>
                </a:tc>
              </a:tr>
              <a:tr h="381000">
                <a:tc>
                  <a:txBody>
                    <a:bodyPr/>
                    <a:lstStyle/>
                    <a:p>
                      <a:pPr indent="0" lvl="0" marL="0" rtl="0" algn="l">
                        <a:lnSpc>
                          <a:spcPct val="115000"/>
                        </a:lnSpc>
                        <a:spcBef>
                          <a:spcPts val="1800"/>
                        </a:spcBef>
                        <a:spcAft>
                          <a:spcPts val="0"/>
                        </a:spcAft>
                        <a:buNone/>
                      </a:pPr>
                      <a:r>
                        <a:rPr b="1" lang="ru">
                          <a:solidFill>
                            <a:schemeClr val="dk1"/>
                          </a:solidFill>
                          <a:latin typeface="Roboto"/>
                          <a:ea typeface="Roboto"/>
                          <a:cs typeface="Roboto"/>
                          <a:sym typeface="Roboto"/>
                        </a:rPr>
                        <a:t>Negative assertions</a:t>
                      </a:r>
                      <a:endParaRPr b="1">
                        <a:solidFill>
                          <a:schemeClr val="dk1"/>
                        </a:solidFill>
                        <a:latin typeface="Roboto"/>
                        <a:ea typeface="Roboto"/>
                        <a:cs typeface="Roboto"/>
                        <a:sym typeface="Roboto"/>
                      </a:endParaRPr>
                    </a:p>
                    <a:p>
                      <a:pPr indent="0" lvl="0" marL="0" rtl="0" algn="l">
                        <a:spcBef>
                          <a:spcPts val="400"/>
                        </a:spcBef>
                        <a:spcAft>
                          <a:spcPts val="0"/>
                        </a:spcAft>
                        <a:buNone/>
                      </a:pPr>
                      <a:r>
                        <a:t/>
                      </a:r>
                      <a:endParaRPr>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ru" sz="1500">
                          <a:solidFill>
                            <a:srgbClr val="0070C1"/>
                          </a:solidFill>
                          <a:latin typeface="Roboto"/>
                          <a:ea typeface="Roboto"/>
                          <a:cs typeface="Roboto"/>
                          <a:sym typeface="Roboto"/>
                        </a:rPr>
                        <a:t>cy</a:t>
                      </a:r>
                      <a:r>
                        <a:rPr lang="ru" sz="1500">
                          <a:solidFill>
                            <a:srgbClr val="795E26"/>
                          </a:solidFill>
                          <a:latin typeface="Roboto"/>
                          <a:ea typeface="Roboto"/>
                          <a:cs typeface="Roboto"/>
                          <a:sym typeface="Roboto"/>
                        </a:rPr>
                        <a:t>.contains</a:t>
                      </a:r>
                      <a:r>
                        <a:rPr lang="ru" sz="1500">
                          <a:solidFill>
                            <a:schemeClr val="dk2"/>
                          </a:solidFill>
                          <a:latin typeface="Roboto"/>
                          <a:ea typeface="Roboto"/>
                          <a:cs typeface="Roboto"/>
                          <a:sym typeface="Roboto"/>
                        </a:rPr>
                        <a:t>(</a:t>
                      </a:r>
                      <a:r>
                        <a:rPr lang="ru" sz="1500">
                          <a:solidFill>
                            <a:srgbClr val="A31515"/>
                          </a:solidFill>
                          <a:latin typeface="Roboto"/>
                          <a:ea typeface="Roboto"/>
                          <a:cs typeface="Roboto"/>
                          <a:sym typeface="Roboto"/>
                        </a:rPr>
                        <a:t>'first todo'</a:t>
                      </a:r>
                      <a:r>
                        <a:rPr lang="ru" sz="1500">
                          <a:solidFill>
                            <a:schemeClr val="dk2"/>
                          </a:solidFill>
                          <a:latin typeface="Roboto"/>
                          <a:ea typeface="Roboto"/>
                          <a:cs typeface="Roboto"/>
                          <a:sym typeface="Roboto"/>
                        </a:rPr>
                        <a:t>)</a:t>
                      </a:r>
                      <a:r>
                        <a:rPr lang="ru" sz="1500">
                          <a:solidFill>
                            <a:srgbClr val="795E26"/>
                          </a:solidFill>
                          <a:latin typeface="Roboto"/>
                          <a:ea typeface="Roboto"/>
                          <a:cs typeface="Roboto"/>
                          <a:sym typeface="Roboto"/>
                        </a:rPr>
                        <a:t>.should</a:t>
                      </a:r>
                      <a:r>
                        <a:rPr lang="ru" sz="1500">
                          <a:solidFill>
                            <a:schemeClr val="dk2"/>
                          </a:solidFill>
                          <a:latin typeface="Roboto"/>
                          <a:ea typeface="Roboto"/>
                          <a:cs typeface="Roboto"/>
                          <a:sym typeface="Roboto"/>
                        </a:rPr>
                        <a:t>(</a:t>
                      </a:r>
                      <a:r>
                        <a:rPr lang="ru" sz="1500">
                          <a:solidFill>
                            <a:schemeClr val="accent3"/>
                          </a:solidFill>
                          <a:latin typeface="Roboto"/>
                          <a:ea typeface="Roboto"/>
                          <a:cs typeface="Roboto"/>
                          <a:sym typeface="Roboto"/>
                        </a:rPr>
                        <a:t>'not.have.class', 'completed'</a:t>
                      </a:r>
                      <a:r>
                        <a:rPr lang="ru" sz="1500">
                          <a:solidFill>
                            <a:schemeClr val="dk2"/>
                          </a:solidFill>
                          <a:latin typeface="Roboto"/>
                          <a:ea typeface="Roboto"/>
                          <a:cs typeface="Roboto"/>
                          <a:sym typeface="Roboto"/>
                        </a:rPr>
                        <a:t>)</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ru" sz="1500">
                          <a:solidFill>
                            <a:srgbClr val="0070C1"/>
                          </a:solidFill>
                          <a:latin typeface="Roboto"/>
                          <a:ea typeface="Roboto"/>
                          <a:cs typeface="Roboto"/>
                          <a:sym typeface="Roboto"/>
                        </a:rPr>
                        <a:t>cy.</a:t>
                      </a:r>
                      <a:r>
                        <a:rPr lang="ru" sz="1500">
                          <a:solidFill>
                            <a:srgbClr val="795E26"/>
                          </a:solidFill>
                          <a:latin typeface="Roboto"/>
                          <a:ea typeface="Roboto"/>
                          <a:cs typeface="Roboto"/>
                          <a:sym typeface="Roboto"/>
                        </a:rPr>
                        <a:t>get</a:t>
                      </a:r>
                      <a:r>
                        <a:rPr lang="ru" sz="1500">
                          <a:solidFill>
                            <a:schemeClr val="dk2"/>
                          </a:solidFill>
                          <a:latin typeface="Roboto"/>
                          <a:ea typeface="Roboto"/>
                          <a:cs typeface="Roboto"/>
                          <a:sym typeface="Roboto"/>
                        </a:rPr>
                        <a:t>(</a:t>
                      </a:r>
                      <a:r>
                        <a:rPr lang="ru" sz="1500">
                          <a:solidFill>
                            <a:srgbClr val="A31515"/>
                          </a:solidFill>
                          <a:latin typeface="Roboto"/>
                          <a:ea typeface="Roboto"/>
                          <a:cs typeface="Roboto"/>
                          <a:sym typeface="Roboto"/>
                        </a:rPr>
                        <a:t>'[data-testid="loading"]'</a:t>
                      </a:r>
                      <a:r>
                        <a:rPr lang="ru" sz="1500">
                          <a:solidFill>
                            <a:schemeClr val="dk2"/>
                          </a:solidFill>
                          <a:latin typeface="Roboto"/>
                          <a:ea typeface="Roboto"/>
                          <a:cs typeface="Roboto"/>
                          <a:sym typeface="Roboto"/>
                        </a:rPr>
                        <a:t>)</a:t>
                      </a:r>
                      <a:r>
                        <a:rPr lang="ru" sz="1500">
                          <a:solidFill>
                            <a:srgbClr val="795E26"/>
                          </a:solidFill>
                          <a:latin typeface="Roboto"/>
                          <a:ea typeface="Roboto"/>
                          <a:cs typeface="Roboto"/>
                          <a:sym typeface="Roboto"/>
                        </a:rPr>
                        <a:t>.should</a:t>
                      </a:r>
                      <a:r>
                        <a:rPr lang="ru" sz="1500">
                          <a:solidFill>
                            <a:schemeClr val="dk2"/>
                          </a:solidFill>
                          <a:latin typeface="Roboto"/>
                          <a:ea typeface="Roboto"/>
                          <a:cs typeface="Roboto"/>
                          <a:sym typeface="Roboto"/>
                        </a:rPr>
                        <a:t>(</a:t>
                      </a:r>
                      <a:r>
                        <a:rPr lang="ru" sz="1500">
                          <a:solidFill>
                            <a:srgbClr val="A31515"/>
                          </a:solidFill>
                          <a:latin typeface="Roboto"/>
                          <a:ea typeface="Roboto"/>
                          <a:cs typeface="Roboto"/>
                          <a:sym typeface="Roboto"/>
                        </a:rPr>
                        <a:t>'not.be.visible'</a:t>
                      </a:r>
                      <a:r>
                        <a:rPr lang="ru" sz="1500">
                          <a:solidFill>
                            <a:schemeClr val="dk2"/>
                          </a:solidFill>
                          <a:latin typeface="Roboto"/>
                          <a:ea typeface="Roboto"/>
                          <a:cs typeface="Roboto"/>
                          <a:sym typeface="Roboto"/>
                        </a:rPr>
                        <a:t>)</a:t>
                      </a:r>
                      <a:endParaRPr sz="1500">
                        <a:solidFill>
                          <a:schemeClr val="dk2"/>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sz="2700">
                <a:solidFill>
                  <a:srgbClr val="001080"/>
                </a:solidFill>
                <a:highlight>
                  <a:srgbClr val="FFFFFF"/>
                </a:highlight>
              </a:rPr>
              <a:t>.and() command</a:t>
            </a:r>
            <a:endParaRPr b="1" sz="2700">
              <a:solidFill>
                <a:srgbClr val="001080"/>
              </a:solidFill>
            </a:endParaRPr>
          </a:p>
        </p:txBody>
      </p:sp>
      <p:sp>
        <p:nvSpPr>
          <p:cNvPr id="213" name="Google Shape;213;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rgbClr val="001080"/>
                </a:solidFill>
              </a:rPr>
              <a:t>To chain multiple assertions together, use the .and() command.</a:t>
            </a:r>
            <a:endParaRPr>
              <a:solidFill>
                <a:srgbClr val="001080"/>
              </a:solidFill>
            </a:endParaRPr>
          </a:p>
          <a:p>
            <a:pPr indent="0" lvl="0" marL="0" rtl="0" algn="l">
              <a:spcBef>
                <a:spcPts val="1200"/>
              </a:spcBef>
              <a:spcAft>
                <a:spcPts val="0"/>
              </a:spcAft>
              <a:buNone/>
            </a:pPr>
            <a:r>
              <a:rPr lang="ru">
                <a:solidFill>
                  <a:srgbClr val="333333"/>
                </a:solidFill>
                <a:highlight>
                  <a:srgbClr val="F7F7F7"/>
                </a:highlight>
              </a:rPr>
              <a:t>cy.</a:t>
            </a:r>
            <a:r>
              <a:rPr lang="ru">
                <a:solidFill>
                  <a:srgbClr val="795E26"/>
                </a:solidFill>
                <a:highlight>
                  <a:srgbClr val="F7F7F7"/>
                </a:highlight>
              </a:rPr>
              <a:t>get</a:t>
            </a:r>
            <a:r>
              <a:rPr lang="ru">
                <a:solidFill>
                  <a:srgbClr val="333333"/>
                </a:solidFill>
                <a:highlight>
                  <a:srgbClr val="F7F7F7"/>
                </a:highlight>
              </a:rPr>
              <a:t>(</a:t>
            </a:r>
            <a:r>
              <a:rPr lang="ru">
                <a:solidFill>
                  <a:srgbClr val="A31515"/>
                </a:solidFill>
              </a:rPr>
              <a:t>'.assertions-link'</a:t>
            </a:r>
            <a:r>
              <a:rPr lang="ru">
                <a:solidFill>
                  <a:srgbClr val="333333"/>
                </a:solidFill>
                <a:highlight>
                  <a:srgbClr val="F7F7F7"/>
                </a:highlight>
              </a:rPr>
              <a:t>)</a:t>
            </a:r>
            <a:endParaRPr>
              <a:solidFill>
                <a:srgbClr val="333333"/>
              </a:solidFill>
              <a:highlight>
                <a:srgbClr val="F7F7F7"/>
              </a:highlight>
            </a:endParaRPr>
          </a:p>
          <a:p>
            <a:pPr indent="0" lvl="0" marL="0" rtl="0" algn="l">
              <a:spcBef>
                <a:spcPts val="1200"/>
              </a:spcBef>
              <a:spcAft>
                <a:spcPts val="0"/>
              </a:spcAft>
              <a:buNone/>
            </a:pPr>
            <a:r>
              <a:rPr lang="ru">
                <a:solidFill>
                  <a:srgbClr val="333333"/>
                </a:solidFill>
                <a:highlight>
                  <a:srgbClr val="F7F7F7"/>
                </a:highlight>
              </a:rPr>
              <a:t>    .</a:t>
            </a:r>
            <a:r>
              <a:rPr lang="ru">
                <a:solidFill>
                  <a:srgbClr val="795E26"/>
                </a:solidFill>
                <a:highlight>
                  <a:srgbClr val="F7F7F7"/>
                </a:highlight>
              </a:rPr>
              <a:t>should</a:t>
            </a:r>
            <a:r>
              <a:rPr lang="ru">
                <a:solidFill>
                  <a:srgbClr val="333333"/>
                </a:solidFill>
                <a:highlight>
                  <a:srgbClr val="F7F7F7"/>
                </a:highlight>
              </a:rPr>
              <a:t>(</a:t>
            </a:r>
            <a:r>
              <a:rPr lang="ru">
                <a:solidFill>
                  <a:srgbClr val="A31515"/>
                </a:solidFill>
              </a:rPr>
              <a:t>'have.class'</a:t>
            </a:r>
            <a:r>
              <a:rPr lang="ru">
                <a:solidFill>
                  <a:srgbClr val="333333"/>
                </a:solidFill>
                <a:highlight>
                  <a:srgbClr val="F7F7F7"/>
                </a:highlight>
              </a:rPr>
              <a:t>, </a:t>
            </a:r>
            <a:r>
              <a:rPr lang="ru">
                <a:solidFill>
                  <a:srgbClr val="A31515"/>
                </a:solidFill>
              </a:rPr>
              <a:t>'active'</a:t>
            </a:r>
            <a:r>
              <a:rPr lang="ru">
                <a:solidFill>
                  <a:srgbClr val="333333"/>
                </a:solidFill>
                <a:highlight>
                  <a:srgbClr val="F7F7F7"/>
                </a:highlight>
              </a:rPr>
              <a:t>)</a:t>
            </a:r>
            <a:endParaRPr>
              <a:solidFill>
                <a:srgbClr val="333333"/>
              </a:solidFill>
              <a:highlight>
                <a:srgbClr val="F7F7F7"/>
              </a:highlight>
            </a:endParaRPr>
          </a:p>
          <a:p>
            <a:pPr indent="0" lvl="0" marL="0" rtl="0" algn="l">
              <a:spcBef>
                <a:spcPts val="1200"/>
              </a:spcBef>
              <a:spcAft>
                <a:spcPts val="0"/>
              </a:spcAft>
              <a:buNone/>
            </a:pPr>
            <a:r>
              <a:rPr lang="ru">
                <a:solidFill>
                  <a:srgbClr val="333333"/>
                </a:solidFill>
                <a:highlight>
                  <a:srgbClr val="F7F7F7"/>
                </a:highlight>
              </a:rPr>
              <a:t>    </a:t>
            </a:r>
            <a:r>
              <a:rPr lang="ru">
                <a:solidFill>
                  <a:srgbClr val="795E26"/>
                </a:solidFill>
                <a:highlight>
                  <a:srgbClr val="F7F7F7"/>
                </a:highlight>
              </a:rPr>
              <a:t>.and</a:t>
            </a:r>
            <a:r>
              <a:rPr lang="ru">
                <a:solidFill>
                  <a:srgbClr val="333333"/>
                </a:solidFill>
                <a:highlight>
                  <a:srgbClr val="F7F7F7"/>
                </a:highlight>
              </a:rPr>
              <a:t>(</a:t>
            </a:r>
            <a:r>
              <a:rPr lang="ru">
                <a:solidFill>
                  <a:srgbClr val="A31515"/>
                </a:solidFill>
              </a:rPr>
              <a:t>'have.attr'</a:t>
            </a:r>
            <a:r>
              <a:rPr lang="ru">
                <a:solidFill>
                  <a:srgbClr val="333333"/>
                </a:solidFill>
                <a:highlight>
                  <a:srgbClr val="F7F7F7"/>
                </a:highlight>
              </a:rPr>
              <a:t>, </a:t>
            </a:r>
            <a:r>
              <a:rPr lang="ru">
                <a:solidFill>
                  <a:srgbClr val="A31515"/>
                </a:solidFill>
              </a:rPr>
              <a:t>'href'</a:t>
            </a:r>
            <a:r>
              <a:rPr lang="ru">
                <a:solidFill>
                  <a:srgbClr val="333333"/>
                </a:solidFill>
                <a:highlight>
                  <a:srgbClr val="F7F7F7"/>
                </a:highlight>
              </a:rPr>
              <a:t>)</a:t>
            </a:r>
            <a:endParaRPr>
              <a:solidFill>
                <a:srgbClr val="333333"/>
              </a:solidFill>
              <a:highlight>
                <a:srgbClr val="F7F7F7"/>
              </a:highlight>
            </a:endParaRPr>
          </a:p>
          <a:p>
            <a:pPr indent="0" lvl="0" marL="0" rtl="0" algn="l">
              <a:spcBef>
                <a:spcPts val="1200"/>
              </a:spcBef>
              <a:spcAft>
                <a:spcPts val="1200"/>
              </a:spcAft>
              <a:buNone/>
            </a:pPr>
            <a:r>
              <a:rPr lang="ru">
                <a:solidFill>
                  <a:srgbClr val="333333"/>
                </a:solidFill>
                <a:highlight>
                  <a:srgbClr val="F7F7F7"/>
                </a:highlight>
              </a:rPr>
              <a:t>    </a:t>
            </a:r>
            <a:r>
              <a:rPr lang="ru">
                <a:solidFill>
                  <a:srgbClr val="795E26"/>
                </a:solidFill>
                <a:highlight>
                  <a:srgbClr val="F7F7F7"/>
                </a:highlight>
              </a:rPr>
              <a:t>.and</a:t>
            </a:r>
            <a:r>
              <a:rPr lang="ru">
                <a:solidFill>
                  <a:srgbClr val="333333"/>
                </a:solidFill>
                <a:highlight>
                  <a:srgbClr val="F7F7F7"/>
                </a:highlight>
              </a:rPr>
              <a:t>(</a:t>
            </a:r>
            <a:r>
              <a:rPr lang="ru">
                <a:solidFill>
                  <a:srgbClr val="A31515"/>
                </a:solidFill>
              </a:rPr>
              <a:t>'include'</a:t>
            </a:r>
            <a:r>
              <a:rPr lang="ru">
                <a:solidFill>
                  <a:srgbClr val="333333"/>
                </a:solidFill>
                <a:highlight>
                  <a:srgbClr val="F7F7F7"/>
                </a:highlight>
              </a:rPr>
              <a:t>, </a:t>
            </a:r>
            <a:r>
              <a:rPr lang="ru">
                <a:solidFill>
                  <a:srgbClr val="A31515"/>
                </a:solidFill>
              </a:rPr>
              <a:t>'cypress.io'</a:t>
            </a:r>
            <a:r>
              <a:rPr lang="ru">
                <a:solidFill>
                  <a:srgbClr val="333333"/>
                </a:solidFill>
                <a:highlight>
                  <a:srgbClr val="F7F7F7"/>
                </a:highlight>
              </a:rPr>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311700" y="4000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Action commands</a:t>
            </a:r>
            <a:endParaRPr b="1"/>
          </a:p>
        </p:txBody>
      </p:sp>
      <p:graphicFrame>
        <p:nvGraphicFramePr>
          <p:cNvPr id="219" name="Google Shape;219;p35"/>
          <p:cNvGraphicFramePr/>
          <p:nvPr/>
        </p:nvGraphicFramePr>
        <p:xfrm>
          <a:off x="952500" y="1386613"/>
          <a:ext cx="3000000" cy="3000000"/>
        </p:xfrm>
        <a:graphic>
          <a:graphicData uri="http://schemas.openxmlformats.org/drawingml/2006/table">
            <a:tbl>
              <a:tblPr>
                <a:noFill/>
                <a:tableStyleId>{1838701E-C9F9-41AA-AF25-5FA56427D676}</a:tableStyleId>
              </a:tblPr>
              <a:tblGrid>
                <a:gridCol w="3383050"/>
                <a:gridCol w="3855950"/>
              </a:tblGrid>
              <a:tr h="381000">
                <a:tc>
                  <a:txBody>
                    <a:bodyPr/>
                    <a:lstStyle/>
                    <a:p>
                      <a:pPr indent="0" lvl="0" marL="0" rtl="0" algn="l">
                        <a:lnSpc>
                          <a:spcPct val="115000"/>
                        </a:lnSpc>
                        <a:spcBef>
                          <a:spcPts val="0"/>
                        </a:spcBef>
                        <a:spcAft>
                          <a:spcPts val="1200"/>
                        </a:spcAft>
                        <a:buNone/>
                      </a:pPr>
                      <a:r>
                        <a:rPr lang="ru" sz="1800">
                          <a:solidFill>
                            <a:schemeClr val="dk1"/>
                          </a:solidFill>
                          <a:latin typeface="Roboto"/>
                          <a:ea typeface="Roboto"/>
                          <a:cs typeface="Roboto"/>
                          <a:sym typeface="Roboto"/>
                        </a:rPr>
                        <a:t> .click()</a:t>
                      </a:r>
                      <a:endParaRPr sz="1800">
                        <a:solidFill>
                          <a:schemeClr val="dk1"/>
                        </a:solidFill>
                        <a:latin typeface="Roboto"/>
                        <a:ea typeface="Roboto"/>
                        <a:cs typeface="Roboto"/>
                        <a:sym typeface="Roboto"/>
                      </a:endParaRPr>
                    </a:p>
                  </a:txBody>
                  <a:tcPr marT="91425" marB="91425" marR="91425" marL="91425"/>
                </a:tc>
                <a:tc>
                  <a:txBody>
                    <a:bodyPr/>
                    <a:lstStyle/>
                    <a:p>
                      <a:pPr indent="0" lvl="0" marL="0" rtl="0" algn="l">
                        <a:lnSpc>
                          <a:spcPct val="135714"/>
                        </a:lnSpc>
                        <a:spcBef>
                          <a:spcPts val="0"/>
                        </a:spcBef>
                        <a:spcAft>
                          <a:spcPts val="0"/>
                        </a:spcAft>
                        <a:buNone/>
                      </a:pPr>
                      <a:r>
                        <a:rPr lang="ru" sz="1800">
                          <a:solidFill>
                            <a:schemeClr val="dk1"/>
                          </a:solidFill>
                          <a:highlight>
                            <a:schemeClr val="lt1"/>
                          </a:highlight>
                          <a:latin typeface="Roboto"/>
                          <a:ea typeface="Roboto"/>
                          <a:cs typeface="Roboto"/>
                          <a:sym typeface="Roboto"/>
                        </a:rPr>
                        <a:t>.check() / .uncheck()</a:t>
                      </a:r>
                      <a:endParaRPr sz="1800">
                        <a:solidFill>
                          <a:schemeClr val="dk1"/>
                        </a:solidFill>
                        <a:highlight>
                          <a:schemeClr val="lt1"/>
                        </a:highlight>
                        <a:latin typeface="Roboto"/>
                        <a:ea typeface="Roboto"/>
                        <a:cs typeface="Roboto"/>
                        <a:sym typeface="Roboto"/>
                      </a:endParaRPr>
                    </a:p>
                    <a:p>
                      <a:pPr indent="0" lvl="0" marL="0" rtl="0" algn="l">
                        <a:lnSpc>
                          <a:spcPct val="135714"/>
                        </a:lnSpc>
                        <a:spcBef>
                          <a:spcPts val="0"/>
                        </a:spcBef>
                        <a:spcAft>
                          <a:spcPts val="0"/>
                        </a:spcAft>
                        <a:buNone/>
                      </a:pPr>
                      <a:r>
                        <a:rPr lang="ru" sz="1100"/>
                        <a:t>This element must be an </a:t>
                      </a:r>
                      <a:r>
                        <a:rPr b="1" lang="ru" sz="1100">
                          <a:solidFill>
                            <a:srgbClr val="188038"/>
                          </a:solidFill>
                          <a:latin typeface="Roboto Mono"/>
                          <a:ea typeface="Roboto Mono"/>
                          <a:cs typeface="Roboto Mono"/>
                          <a:sym typeface="Roboto Mono"/>
                        </a:rPr>
                        <a:t>&lt;input&gt;</a:t>
                      </a:r>
                      <a:r>
                        <a:rPr lang="ru" sz="1100"/>
                        <a:t> with type </a:t>
                      </a:r>
                      <a:r>
                        <a:rPr b="1" lang="ru" sz="1100">
                          <a:solidFill>
                            <a:srgbClr val="188038"/>
                          </a:solidFill>
                          <a:latin typeface="Roboto Mono"/>
                          <a:ea typeface="Roboto Mono"/>
                          <a:cs typeface="Roboto Mono"/>
                          <a:sym typeface="Roboto Mono"/>
                        </a:rPr>
                        <a:t>checkbox</a:t>
                      </a:r>
                      <a:r>
                        <a:rPr b="1" lang="ru" sz="1100"/>
                        <a:t> </a:t>
                      </a:r>
                      <a:r>
                        <a:rPr lang="ru" sz="1100"/>
                        <a:t>or </a:t>
                      </a:r>
                      <a:r>
                        <a:rPr b="1" lang="ru" sz="1100">
                          <a:solidFill>
                            <a:srgbClr val="188038"/>
                          </a:solidFill>
                          <a:latin typeface="Roboto Mono"/>
                          <a:ea typeface="Roboto Mono"/>
                          <a:cs typeface="Roboto Mono"/>
                          <a:sym typeface="Roboto Mono"/>
                        </a:rPr>
                        <a:t>radio</a:t>
                      </a:r>
                      <a:r>
                        <a:rPr lang="ru" sz="1100"/>
                        <a:t>.</a:t>
                      </a:r>
                      <a:endParaRPr sz="1800">
                        <a:solidFill>
                          <a:schemeClr val="dk1"/>
                        </a:solidFill>
                        <a:highlight>
                          <a:schemeClr val="lt1"/>
                        </a:highlight>
                        <a:latin typeface="Roboto"/>
                        <a:ea typeface="Roboto"/>
                        <a:cs typeface="Roboto"/>
                        <a:sym typeface="Roboto"/>
                      </a:endParaRPr>
                    </a:p>
                  </a:txBody>
                  <a:tcPr marT="91425" marB="91425" marR="91425" marL="91425"/>
                </a:tc>
              </a:tr>
              <a:tr h="381000">
                <a:tc>
                  <a:txBody>
                    <a:bodyPr/>
                    <a:lstStyle/>
                    <a:p>
                      <a:pPr indent="0" lvl="0" marL="0" rtl="0" algn="l">
                        <a:lnSpc>
                          <a:spcPct val="115000"/>
                        </a:lnSpc>
                        <a:spcBef>
                          <a:spcPts val="0"/>
                        </a:spcBef>
                        <a:spcAft>
                          <a:spcPts val="1200"/>
                        </a:spcAft>
                        <a:buNone/>
                      </a:pPr>
                      <a:r>
                        <a:rPr lang="ru" sz="1800">
                          <a:solidFill>
                            <a:schemeClr val="dk1"/>
                          </a:solidFill>
                          <a:latin typeface="Roboto"/>
                          <a:ea typeface="Roboto"/>
                          <a:cs typeface="Roboto"/>
                          <a:sym typeface="Roboto"/>
                        </a:rPr>
                        <a:t>.dblclick()</a:t>
                      </a:r>
                      <a:endParaRPr sz="1800">
                        <a:solidFill>
                          <a:schemeClr val="dk1"/>
                        </a:solidFill>
                        <a:latin typeface="Roboto"/>
                        <a:ea typeface="Roboto"/>
                        <a:cs typeface="Roboto"/>
                        <a:sym typeface="Roboto"/>
                      </a:endParaRPr>
                    </a:p>
                  </a:txBody>
                  <a:tcPr marT="91425" marB="91425" marR="91425" marL="91425"/>
                </a:tc>
                <a:tc>
                  <a:txBody>
                    <a:bodyPr/>
                    <a:lstStyle/>
                    <a:p>
                      <a:pPr indent="0" lvl="0" marL="0" rtl="0" algn="l">
                        <a:lnSpc>
                          <a:spcPct val="135714"/>
                        </a:lnSpc>
                        <a:spcBef>
                          <a:spcPts val="0"/>
                        </a:spcBef>
                        <a:spcAft>
                          <a:spcPts val="0"/>
                        </a:spcAft>
                        <a:buNone/>
                      </a:pPr>
                      <a:r>
                        <a:rPr lang="ru" sz="1800">
                          <a:solidFill>
                            <a:schemeClr val="dk1"/>
                          </a:solidFill>
                          <a:latin typeface="Roboto"/>
                          <a:ea typeface="Roboto"/>
                          <a:cs typeface="Roboto"/>
                          <a:sym typeface="Roboto"/>
                        </a:rPr>
                        <a:t>.select() </a:t>
                      </a:r>
                      <a:r>
                        <a:rPr lang="ru" sz="1100"/>
                        <a:t>This element must have tag </a:t>
                      </a:r>
                      <a:r>
                        <a:rPr b="1" lang="ru" sz="1100">
                          <a:solidFill>
                            <a:srgbClr val="008000"/>
                          </a:solidFill>
                        </a:rPr>
                        <a:t>select</a:t>
                      </a:r>
                      <a:endParaRPr b="1" sz="1800">
                        <a:solidFill>
                          <a:srgbClr val="008000"/>
                        </a:solidFill>
                        <a:latin typeface="Roboto"/>
                        <a:ea typeface="Roboto"/>
                        <a:cs typeface="Roboto"/>
                        <a:sym typeface="Roboto"/>
                      </a:endParaRPr>
                    </a:p>
                  </a:txBody>
                  <a:tcPr marT="91425" marB="91425" marR="91425" marL="91425"/>
                </a:tc>
              </a:tr>
              <a:tr h="381000">
                <a:tc>
                  <a:txBody>
                    <a:bodyPr/>
                    <a:lstStyle/>
                    <a:p>
                      <a:pPr indent="0" lvl="0" marL="0" rtl="0" algn="l">
                        <a:lnSpc>
                          <a:spcPct val="115000"/>
                        </a:lnSpc>
                        <a:spcBef>
                          <a:spcPts val="0"/>
                        </a:spcBef>
                        <a:spcAft>
                          <a:spcPts val="1200"/>
                        </a:spcAft>
                        <a:buNone/>
                      </a:pPr>
                      <a:r>
                        <a:rPr lang="ru" sz="1800">
                          <a:solidFill>
                            <a:schemeClr val="dk1"/>
                          </a:solidFill>
                          <a:latin typeface="Roboto"/>
                          <a:ea typeface="Roboto"/>
                          <a:cs typeface="Roboto"/>
                          <a:sym typeface="Roboto"/>
                        </a:rPr>
                        <a:t>.rightclick()</a:t>
                      </a:r>
                      <a:endParaRPr sz="18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ru" sz="1800">
                          <a:solidFill>
                            <a:schemeClr val="dk1"/>
                          </a:solidFill>
                          <a:latin typeface="Roboto"/>
                          <a:ea typeface="Roboto"/>
                          <a:cs typeface="Roboto"/>
                          <a:sym typeface="Roboto"/>
                        </a:rPr>
                        <a:t>.trigger()</a:t>
                      </a:r>
                      <a:endParaRPr sz="1800">
                        <a:solidFill>
                          <a:schemeClr val="dk1"/>
                        </a:solidFill>
                        <a:latin typeface="Roboto"/>
                        <a:ea typeface="Roboto"/>
                        <a:cs typeface="Roboto"/>
                        <a:sym typeface="Roboto"/>
                      </a:endParaRPr>
                    </a:p>
                  </a:txBody>
                  <a:tcPr marT="91425" marB="91425" marR="91425" marL="91425"/>
                </a:tc>
              </a:tr>
              <a:tr h="381000">
                <a:tc>
                  <a:txBody>
                    <a:bodyPr/>
                    <a:lstStyle/>
                    <a:p>
                      <a:pPr indent="0" lvl="0" marL="0" rtl="0" algn="l">
                        <a:lnSpc>
                          <a:spcPct val="135714"/>
                        </a:lnSpc>
                        <a:spcBef>
                          <a:spcPts val="0"/>
                        </a:spcBef>
                        <a:spcAft>
                          <a:spcPts val="0"/>
                        </a:spcAft>
                        <a:buNone/>
                      </a:pPr>
                      <a:r>
                        <a:rPr lang="ru" sz="1800">
                          <a:solidFill>
                            <a:schemeClr val="dk1"/>
                          </a:solidFill>
                          <a:highlight>
                            <a:schemeClr val="lt1"/>
                          </a:highlight>
                          <a:latin typeface="Roboto"/>
                          <a:ea typeface="Roboto"/>
                          <a:cs typeface="Roboto"/>
                          <a:sym typeface="Roboto"/>
                        </a:rPr>
                        <a:t>.type()</a:t>
                      </a:r>
                      <a:endParaRPr sz="1800">
                        <a:solidFill>
                          <a:schemeClr val="dk1"/>
                        </a:solidFill>
                        <a:highlight>
                          <a:srgbClr val="FFFFFF"/>
                        </a:highlight>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ru" sz="1800">
                          <a:solidFill>
                            <a:schemeClr val="dk1"/>
                          </a:solidFill>
                          <a:highlight>
                            <a:srgbClr val="FFFFFF"/>
                          </a:highlight>
                          <a:latin typeface="Roboto"/>
                          <a:ea typeface="Roboto"/>
                          <a:cs typeface="Roboto"/>
                          <a:sym typeface="Roboto"/>
                        </a:rPr>
                        <a:t>.clear()</a:t>
                      </a:r>
                      <a:endParaRPr sz="1800">
                        <a:solidFill>
                          <a:schemeClr val="dk1"/>
                        </a:solidFill>
                        <a:highlight>
                          <a:srgbClr val="FFFFFF"/>
                        </a:highlight>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Forcing</a:t>
            </a:r>
            <a:endParaRPr b="1"/>
          </a:p>
        </p:txBody>
      </p:sp>
      <p:sp>
        <p:nvSpPr>
          <p:cNvPr id="225" name="Google Shape;225;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rPr>
              <a:t>You can pass { force: true } to most action commands =&gt; forcibly fire the event at the element</a:t>
            </a:r>
            <a:endParaRPr>
              <a:solidFill>
                <a:schemeClr val="dk1"/>
              </a:solidFill>
            </a:endParaRPr>
          </a:p>
          <a:p>
            <a:pPr indent="0" lvl="0" marL="0" rtl="0" algn="l">
              <a:spcBef>
                <a:spcPts val="1200"/>
              </a:spcBef>
              <a:spcAft>
                <a:spcPts val="0"/>
              </a:spcAft>
              <a:buNone/>
            </a:pPr>
            <a:r>
              <a:rPr lang="ru">
                <a:solidFill>
                  <a:schemeClr val="dk1"/>
                </a:solidFill>
              </a:rPr>
              <a:t>Example:</a:t>
            </a:r>
            <a:br>
              <a:rPr lang="ru">
                <a:solidFill>
                  <a:schemeClr val="dk1"/>
                </a:solidFill>
              </a:rPr>
            </a:br>
            <a:r>
              <a:rPr b="1" lang="ru">
                <a:solidFill>
                  <a:schemeClr val="dk1"/>
                </a:solidFill>
              </a:rPr>
              <a:t>cy.get('button').click({ force: true })</a:t>
            </a:r>
            <a:endParaRPr b="1">
              <a:solidFill>
                <a:schemeClr val="dk1"/>
              </a:solidFill>
            </a:endParaRPr>
          </a:p>
          <a:p>
            <a:pPr indent="0" lvl="0" marL="0" rtl="0" algn="l">
              <a:spcBef>
                <a:spcPts val="1200"/>
              </a:spcBef>
              <a:spcAft>
                <a:spcPts val="0"/>
              </a:spcAft>
              <a:buNone/>
            </a:pPr>
            <a:r>
              <a:rPr lang="ru">
                <a:solidFill>
                  <a:schemeClr val="dk1"/>
                </a:solidFill>
              </a:rPr>
              <a:t>force the click and all subsequent events to fire even if this element isn't considered 'actionable'</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ru" sz="2600">
                <a:solidFill>
                  <a:srgbClr val="001080"/>
                </a:solidFill>
                <a:highlight>
                  <a:srgbClr val="FFFFFF"/>
                </a:highlight>
              </a:rPr>
              <a:t>Use </a:t>
            </a:r>
            <a:r>
              <a:rPr b="1" lang="ru" sz="2600">
                <a:solidFill>
                  <a:srgbClr val="795E26"/>
                </a:solidFill>
                <a:highlight>
                  <a:srgbClr val="FFFFFF"/>
                </a:highlight>
              </a:rPr>
              <a:t>.invoke</a:t>
            </a:r>
            <a:r>
              <a:rPr b="1" lang="ru" sz="2600">
                <a:solidFill>
                  <a:srgbClr val="000000"/>
                </a:solidFill>
                <a:highlight>
                  <a:srgbClr val="FFFFFF"/>
                </a:highlight>
              </a:rPr>
              <a:t>(</a:t>
            </a:r>
            <a:r>
              <a:rPr b="1" lang="ru" sz="2600">
                <a:solidFill>
                  <a:srgbClr val="A31515"/>
                </a:solidFill>
                <a:highlight>
                  <a:srgbClr val="FFFFFF"/>
                </a:highlight>
              </a:rPr>
              <a:t>'removeAttr'</a:t>
            </a:r>
            <a:r>
              <a:rPr b="1" lang="ru" sz="2600">
                <a:solidFill>
                  <a:srgbClr val="000000"/>
                </a:solidFill>
                <a:highlight>
                  <a:srgbClr val="FFFFFF"/>
                </a:highlight>
              </a:rPr>
              <a:t>, </a:t>
            </a:r>
            <a:r>
              <a:rPr b="1" lang="ru" sz="2600">
                <a:solidFill>
                  <a:srgbClr val="A31515"/>
                </a:solidFill>
                <a:highlight>
                  <a:srgbClr val="FFFFFF"/>
                </a:highlight>
              </a:rPr>
              <a:t>'target'</a:t>
            </a:r>
            <a:r>
              <a:rPr b="1" lang="ru" sz="2600">
                <a:solidFill>
                  <a:srgbClr val="000000"/>
                </a:solidFill>
                <a:highlight>
                  <a:srgbClr val="FFFFFF"/>
                </a:highlight>
              </a:rPr>
              <a:t>) </a:t>
            </a:r>
            <a:r>
              <a:rPr lang="ru" sz="2600">
                <a:solidFill>
                  <a:srgbClr val="001080"/>
                </a:solidFill>
              </a:rPr>
              <a:t>to get around new tab</a:t>
            </a:r>
            <a:endParaRPr sz="2600">
              <a:solidFill>
                <a:srgbClr val="001080"/>
              </a:solidFill>
            </a:endParaRPr>
          </a:p>
          <a:p>
            <a:pPr indent="0" lvl="0" marL="0" rtl="0" algn="l">
              <a:lnSpc>
                <a:spcPct val="135714"/>
              </a:lnSpc>
              <a:spcBef>
                <a:spcPts val="0"/>
              </a:spcBef>
              <a:spcAft>
                <a:spcPts val="0"/>
              </a:spcAft>
              <a:buNone/>
            </a:pPr>
            <a:r>
              <a:t/>
            </a:r>
            <a:endParaRPr b="1" sz="2600">
              <a:solidFill>
                <a:srgbClr val="000000"/>
              </a:solidFill>
              <a:highlight>
                <a:srgbClr val="FFFFFF"/>
              </a:highlight>
            </a:endParaRPr>
          </a:p>
        </p:txBody>
      </p:sp>
      <p:sp>
        <p:nvSpPr>
          <p:cNvPr id="231" name="Google Shape;231;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ru" sz="2400">
                <a:solidFill>
                  <a:srgbClr val="0070C1"/>
                </a:solidFill>
                <a:highlight>
                  <a:srgbClr val="FFFFFF"/>
                </a:highlight>
              </a:rPr>
              <a:t>cy</a:t>
            </a:r>
            <a:r>
              <a:rPr lang="ru" sz="2400">
                <a:solidFill>
                  <a:srgbClr val="000000"/>
                </a:solidFill>
                <a:highlight>
                  <a:srgbClr val="FFFFFF"/>
                </a:highlight>
              </a:rPr>
              <a:t>.</a:t>
            </a:r>
            <a:r>
              <a:rPr lang="ru" sz="2400">
                <a:solidFill>
                  <a:srgbClr val="795E26"/>
                </a:solidFill>
                <a:highlight>
                  <a:srgbClr val="FFFFFF"/>
                </a:highlight>
              </a:rPr>
              <a:t>get</a:t>
            </a:r>
            <a:r>
              <a:rPr lang="ru" sz="2400">
                <a:solidFill>
                  <a:srgbClr val="000000"/>
                </a:solidFill>
                <a:highlight>
                  <a:srgbClr val="FFFFFF"/>
                </a:highlight>
              </a:rPr>
              <a:t>(</a:t>
            </a:r>
            <a:r>
              <a:rPr lang="ru" sz="2400">
                <a:solidFill>
                  <a:srgbClr val="A31515"/>
                </a:solidFill>
                <a:highlight>
                  <a:srgbClr val="FFFFFF"/>
                </a:highlight>
              </a:rPr>
              <a:t>'div#desktop-menu a[href*="marketplace"]'</a:t>
            </a:r>
            <a:r>
              <a:rPr lang="ru" sz="2400">
                <a:solidFill>
                  <a:srgbClr val="000000"/>
                </a:solidFill>
                <a:highlight>
                  <a:srgbClr val="FFFFFF"/>
                </a:highlight>
              </a:rPr>
              <a:t>)</a:t>
            </a:r>
            <a:endParaRPr sz="2400">
              <a:solidFill>
                <a:srgbClr val="000000"/>
              </a:solidFill>
              <a:highlight>
                <a:srgbClr val="FFFFFF"/>
              </a:highlight>
            </a:endParaRPr>
          </a:p>
          <a:p>
            <a:pPr indent="0" lvl="0" marL="0" rtl="0" algn="l">
              <a:lnSpc>
                <a:spcPct val="135714"/>
              </a:lnSpc>
              <a:spcBef>
                <a:spcPts val="0"/>
              </a:spcBef>
              <a:spcAft>
                <a:spcPts val="0"/>
              </a:spcAft>
              <a:buNone/>
            </a:pPr>
            <a:r>
              <a:rPr lang="ru" sz="2400">
                <a:solidFill>
                  <a:srgbClr val="000000"/>
                </a:solidFill>
                <a:highlight>
                  <a:srgbClr val="FFFFFF"/>
                </a:highlight>
              </a:rPr>
              <a:t>    .</a:t>
            </a:r>
            <a:r>
              <a:rPr lang="ru" sz="2400">
                <a:solidFill>
                  <a:srgbClr val="795E26"/>
                </a:solidFill>
                <a:highlight>
                  <a:srgbClr val="FFFFFF"/>
                </a:highlight>
              </a:rPr>
              <a:t>invoke</a:t>
            </a:r>
            <a:r>
              <a:rPr lang="ru" sz="2400">
                <a:solidFill>
                  <a:srgbClr val="000000"/>
                </a:solidFill>
                <a:highlight>
                  <a:srgbClr val="FFFFFF"/>
                </a:highlight>
              </a:rPr>
              <a:t>(</a:t>
            </a:r>
            <a:r>
              <a:rPr lang="ru" sz="2400">
                <a:solidFill>
                  <a:srgbClr val="A31515"/>
                </a:solidFill>
                <a:highlight>
                  <a:srgbClr val="FFFFFF"/>
                </a:highlight>
              </a:rPr>
              <a:t>'removeAttr'</a:t>
            </a:r>
            <a:r>
              <a:rPr lang="ru" sz="2400">
                <a:solidFill>
                  <a:srgbClr val="000000"/>
                </a:solidFill>
                <a:highlight>
                  <a:srgbClr val="FFFFFF"/>
                </a:highlight>
              </a:rPr>
              <a:t>, </a:t>
            </a:r>
            <a:r>
              <a:rPr lang="ru" sz="2400">
                <a:solidFill>
                  <a:srgbClr val="A31515"/>
                </a:solidFill>
                <a:highlight>
                  <a:srgbClr val="FFFFFF"/>
                </a:highlight>
              </a:rPr>
              <a:t>'target'</a:t>
            </a:r>
            <a:r>
              <a:rPr lang="ru" sz="2400">
                <a:solidFill>
                  <a:srgbClr val="000000"/>
                </a:solidFill>
                <a:highlight>
                  <a:srgbClr val="FFFFFF"/>
                </a:highlight>
              </a:rPr>
              <a:t>)</a:t>
            </a:r>
            <a:endParaRPr sz="2400">
              <a:solidFill>
                <a:srgbClr val="000000"/>
              </a:solidFill>
              <a:highlight>
                <a:srgbClr val="FFFFFF"/>
              </a:highlight>
            </a:endParaRPr>
          </a:p>
          <a:p>
            <a:pPr indent="0" lvl="0" marL="0" rtl="0" algn="l">
              <a:lnSpc>
                <a:spcPct val="135714"/>
              </a:lnSpc>
              <a:spcBef>
                <a:spcPts val="0"/>
              </a:spcBef>
              <a:spcAft>
                <a:spcPts val="0"/>
              </a:spcAft>
              <a:buNone/>
            </a:pPr>
            <a:r>
              <a:rPr lang="ru" sz="2400">
                <a:solidFill>
                  <a:srgbClr val="000000"/>
                </a:solidFill>
                <a:highlight>
                  <a:srgbClr val="FFFFFF"/>
                </a:highlight>
              </a:rPr>
              <a:t>    .</a:t>
            </a:r>
            <a:r>
              <a:rPr lang="ru" sz="2400">
                <a:solidFill>
                  <a:srgbClr val="795E26"/>
                </a:solidFill>
                <a:highlight>
                  <a:srgbClr val="FFFFFF"/>
                </a:highlight>
              </a:rPr>
              <a:t>click</a:t>
            </a:r>
            <a:r>
              <a:rPr lang="ru" sz="2400">
                <a:solidFill>
                  <a:srgbClr val="000000"/>
                </a:solidFill>
                <a:highlight>
                  <a:srgbClr val="FFFFFF"/>
                </a:highlight>
              </a:rPr>
              <a:t>()</a:t>
            </a:r>
            <a:endParaRPr sz="2400">
              <a:solidFill>
                <a:srgbClr val="000000"/>
              </a:solidFill>
              <a:highlight>
                <a:srgbClr val="FFFFFF"/>
              </a:highlight>
            </a:endParaRPr>
          </a:p>
          <a:p>
            <a:pPr indent="0" lvl="0" marL="0" rtl="0" algn="l">
              <a:spcBef>
                <a:spcPts val="0"/>
              </a:spcBef>
              <a:spcAft>
                <a:spcPts val="1200"/>
              </a:spcAft>
              <a:buNone/>
            </a:pPr>
            <a:r>
              <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800"/>
              <a:t>Method </a:t>
            </a:r>
            <a:r>
              <a:rPr b="1" lang="ru" sz="2800"/>
              <a:t>each(). </a:t>
            </a:r>
            <a:r>
              <a:rPr lang="ru" sz="2700"/>
              <a:t>Iterate over an array of DOM elements</a:t>
            </a:r>
            <a:endParaRPr sz="2700"/>
          </a:p>
        </p:txBody>
      </p:sp>
      <p:sp>
        <p:nvSpPr>
          <p:cNvPr id="237" name="Google Shape;237;p3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ru" sz="1700">
                <a:solidFill>
                  <a:srgbClr val="001080"/>
                </a:solidFill>
                <a:highlight>
                  <a:srgbClr val="FFFFFF"/>
                </a:highlight>
              </a:rPr>
              <a:t>cy</a:t>
            </a:r>
            <a:r>
              <a:rPr lang="ru" sz="1700">
                <a:solidFill>
                  <a:srgbClr val="000000"/>
                </a:solidFill>
                <a:highlight>
                  <a:srgbClr val="FFFFFF"/>
                </a:highlight>
              </a:rPr>
              <a:t>.</a:t>
            </a:r>
            <a:r>
              <a:rPr lang="ru" sz="1700">
                <a:solidFill>
                  <a:srgbClr val="795E26"/>
                </a:solidFill>
                <a:highlight>
                  <a:srgbClr val="FFFFFF"/>
                </a:highlight>
              </a:rPr>
              <a:t>get</a:t>
            </a:r>
            <a:r>
              <a:rPr lang="ru" sz="1700">
                <a:solidFill>
                  <a:srgbClr val="000000"/>
                </a:solidFill>
                <a:highlight>
                  <a:srgbClr val="FFFFFF"/>
                </a:highlight>
              </a:rPr>
              <a:t>(</a:t>
            </a:r>
            <a:r>
              <a:rPr lang="ru" sz="1700">
                <a:solidFill>
                  <a:srgbClr val="A31515"/>
                </a:solidFill>
                <a:highlight>
                  <a:srgbClr val="FFFFFF"/>
                </a:highlight>
              </a:rPr>
              <a:t>'ul&gt;li'</a:t>
            </a:r>
            <a:r>
              <a:rPr lang="ru" sz="1700">
                <a:solidFill>
                  <a:srgbClr val="000000"/>
                </a:solidFill>
                <a:highlight>
                  <a:srgbClr val="FFFFFF"/>
                </a:highlight>
              </a:rPr>
              <a:t>).</a:t>
            </a:r>
            <a:r>
              <a:rPr lang="ru" sz="1700">
                <a:solidFill>
                  <a:srgbClr val="795E26"/>
                </a:solidFill>
                <a:highlight>
                  <a:srgbClr val="FFFFFF"/>
                </a:highlight>
              </a:rPr>
              <a:t>each</a:t>
            </a:r>
            <a:r>
              <a:rPr lang="ru" sz="1700">
                <a:solidFill>
                  <a:srgbClr val="000000"/>
                </a:solidFill>
                <a:highlight>
                  <a:srgbClr val="FFFFFF"/>
                </a:highlight>
              </a:rPr>
              <a:t>((</a:t>
            </a:r>
            <a:r>
              <a:rPr lang="ru" sz="1700">
                <a:solidFill>
                  <a:srgbClr val="001080"/>
                </a:solidFill>
                <a:highlight>
                  <a:srgbClr val="FFFFFF"/>
                </a:highlight>
              </a:rPr>
              <a:t>$el</a:t>
            </a:r>
            <a:r>
              <a:rPr lang="ru" sz="1700">
                <a:solidFill>
                  <a:srgbClr val="000000"/>
                </a:solidFill>
                <a:highlight>
                  <a:srgbClr val="FFFFFF"/>
                </a:highlight>
              </a:rPr>
              <a:t>, </a:t>
            </a:r>
            <a:r>
              <a:rPr lang="ru" sz="1700">
                <a:solidFill>
                  <a:srgbClr val="001080"/>
                </a:solidFill>
                <a:highlight>
                  <a:srgbClr val="FFFFFF"/>
                </a:highlight>
              </a:rPr>
              <a:t>index</a:t>
            </a:r>
            <a:r>
              <a:rPr lang="ru" sz="1700">
                <a:solidFill>
                  <a:srgbClr val="000000"/>
                </a:solidFill>
                <a:highlight>
                  <a:srgbClr val="FFFFFF"/>
                </a:highlight>
              </a:rPr>
              <a:t>) </a:t>
            </a:r>
            <a:r>
              <a:rPr lang="ru" sz="1700">
                <a:solidFill>
                  <a:srgbClr val="0000FF"/>
                </a:solidFill>
                <a:highlight>
                  <a:srgbClr val="FFFFFF"/>
                </a:highlight>
              </a:rPr>
              <a:t>=&gt;</a:t>
            </a:r>
            <a:r>
              <a:rPr lang="ru" sz="1700">
                <a:solidFill>
                  <a:srgbClr val="000000"/>
                </a:solidFill>
                <a:highlight>
                  <a:srgbClr val="FFFFFF"/>
                </a:highlight>
              </a:rPr>
              <a:t> {</a:t>
            </a:r>
            <a:endParaRPr sz="1700">
              <a:solidFill>
                <a:srgbClr val="000000"/>
              </a:solidFill>
              <a:highlight>
                <a:srgbClr val="FFFFFF"/>
              </a:highlight>
            </a:endParaRPr>
          </a:p>
          <a:p>
            <a:pPr indent="0" lvl="0" marL="0" rtl="0" algn="l">
              <a:lnSpc>
                <a:spcPct val="135714"/>
              </a:lnSpc>
              <a:spcBef>
                <a:spcPts val="0"/>
              </a:spcBef>
              <a:spcAft>
                <a:spcPts val="0"/>
              </a:spcAft>
              <a:buNone/>
            </a:pPr>
            <a:r>
              <a:rPr lang="ru" sz="1700">
                <a:solidFill>
                  <a:srgbClr val="000000"/>
                </a:solidFill>
                <a:highlight>
                  <a:srgbClr val="FFFFFF"/>
                </a:highlight>
              </a:rPr>
              <a:t>     </a:t>
            </a:r>
            <a:r>
              <a:rPr lang="ru" sz="1700">
                <a:solidFill>
                  <a:srgbClr val="008000"/>
                </a:solidFill>
                <a:highlight>
                  <a:srgbClr val="FFFFFF"/>
                </a:highlight>
              </a:rPr>
              <a:t>// $el is a wrapped jQuery element</a:t>
            </a:r>
            <a:endParaRPr sz="1700">
              <a:solidFill>
                <a:srgbClr val="008000"/>
              </a:solidFill>
              <a:highlight>
                <a:srgbClr val="FFFFFF"/>
              </a:highlight>
            </a:endParaRPr>
          </a:p>
          <a:p>
            <a:pPr indent="0" lvl="0" marL="0" rtl="0" algn="l">
              <a:lnSpc>
                <a:spcPct val="135714"/>
              </a:lnSpc>
              <a:spcBef>
                <a:spcPts val="0"/>
              </a:spcBef>
              <a:spcAft>
                <a:spcPts val="0"/>
              </a:spcAft>
              <a:buNone/>
            </a:pPr>
            <a:r>
              <a:rPr lang="ru" sz="1700">
                <a:solidFill>
                  <a:srgbClr val="000000"/>
                </a:solidFill>
                <a:highlight>
                  <a:srgbClr val="FFFFFF"/>
                </a:highlight>
              </a:rPr>
              <a:t>     </a:t>
            </a:r>
            <a:r>
              <a:rPr lang="ru" sz="1700">
                <a:solidFill>
                  <a:srgbClr val="AF00DB"/>
                </a:solidFill>
                <a:highlight>
                  <a:srgbClr val="FFFFFF"/>
                </a:highlight>
              </a:rPr>
              <a:t>if</a:t>
            </a:r>
            <a:r>
              <a:rPr lang="ru" sz="1700">
                <a:solidFill>
                  <a:srgbClr val="000000"/>
                </a:solidFill>
                <a:highlight>
                  <a:srgbClr val="FFFFFF"/>
                </a:highlight>
              </a:rPr>
              <a:t> (</a:t>
            </a:r>
            <a:r>
              <a:rPr lang="ru" sz="1700">
                <a:solidFill>
                  <a:srgbClr val="001080"/>
                </a:solidFill>
                <a:highlight>
                  <a:srgbClr val="FFFFFF"/>
                </a:highlight>
              </a:rPr>
              <a:t>$el</a:t>
            </a:r>
            <a:r>
              <a:rPr lang="ru" sz="1700">
                <a:solidFill>
                  <a:srgbClr val="000000"/>
                </a:solidFill>
                <a:highlight>
                  <a:srgbClr val="FFFFFF"/>
                </a:highlight>
              </a:rPr>
              <a:t>.</a:t>
            </a:r>
            <a:r>
              <a:rPr lang="ru" sz="1700">
                <a:solidFill>
                  <a:srgbClr val="795E26"/>
                </a:solidFill>
                <a:highlight>
                  <a:srgbClr val="FFFFFF"/>
                </a:highlight>
              </a:rPr>
              <a:t>text()</a:t>
            </a:r>
            <a:r>
              <a:rPr lang="ru" sz="1700">
                <a:solidFill>
                  <a:srgbClr val="000000"/>
                </a:solidFill>
                <a:highlight>
                  <a:srgbClr val="FFFFFF"/>
                </a:highlight>
              </a:rPr>
              <a:t> === </a:t>
            </a:r>
            <a:r>
              <a:rPr lang="ru" sz="1700">
                <a:solidFill>
                  <a:srgbClr val="A31515"/>
                </a:solidFill>
                <a:highlight>
                  <a:srgbClr val="FFFFFF"/>
                </a:highlight>
              </a:rPr>
              <a:t>'something'</a:t>
            </a:r>
            <a:r>
              <a:rPr lang="ru" sz="1700">
                <a:solidFill>
                  <a:srgbClr val="000000"/>
                </a:solidFill>
                <a:highlight>
                  <a:srgbClr val="FFFFFF"/>
                </a:highlight>
              </a:rPr>
              <a:t>) {</a:t>
            </a:r>
            <a:endParaRPr sz="1700">
              <a:solidFill>
                <a:srgbClr val="000000"/>
              </a:solidFill>
              <a:highlight>
                <a:srgbClr val="FFFFFF"/>
              </a:highlight>
            </a:endParaRPr>
          </a:p>
          <a:p>
            <a:pPr indent="0" lvl="0" marL="0" rtl="0" algn="l">
              <a:lnSpc>
                <a:spcPct val="135714"/>
              </a:lnSpc>
              <a:spcBef>
                <a:spcPts val="0"/>
              </a:spcBef>
              <a:spcAft>
                <a:spcPts val="0"/>
              </a:spcAft>
              <a:buNone/>
            </a:pPr>
            <a:r>
              <a:rPr lang="ru" sz="1700">
                <a:solidFill>
                  <a:srgbClr val="000000"/>
                </a:solidFill>
                <a:highlight>
                  <a:srgbClr val="FFFFFF"/>
                </a:highlight>
              </a:rPr>
              <a:t>          </a:t>
            </a:r>
            <a:r>
              <a:rPr lang="ru" sz="1700">
                <a:solidFill>
                  <a:srgbClr val="008000"/>
                </a:solidFill>
                <a:highlight>
                  <a:srgbClr val="FFFFFF"/>
                </a:highlight>
              </a:rPr>
              <a:t>// wrap this element so we can</a:t>
            </a:r>
            <a:endParaRPr sz="1700">
              <a:solidFill>
                <a:srgbClr val="008000"/>
              </a:solidFill>
              <a:highlight>
                <a:srgbClr val="FFFFFF"/>
              </a:highlight>
            </a:endParaRPr>
          </a:p>
          <a:p>
            <a:pPr indent="0" lvl="0" marL="0" rtl="0" algn="l">
              <a:lnSpc>
                <a:spcPct val="135714"/>
              </a:lnSpc>
              <a:spcBef>
                <a:spcPts val="0"/>
              </a:spcBef>
              <a:spcAft>
                <a:spcPts val="0"/>
              </a:spcAft>
              <a:buNone/>
            </a:pPr>
            <a:r>
              <a:rPr lang="ru" sz="1700">
                <a:solidFill>
                  <a:srgbClr val="000000"/>
                </a:solidFill>
                <a:highlight>
                  <a:srgbClr val="FFFFFF"/>
                </a:highlight>
              </a:rPr>
              <a:t>          </a:t>
            </a:r>
            <a:r>
              <a:rPr lang="ru" sz="1700">
                <a:solidFill>
                  <a:srgbClr val="008000"/>
                </a:solidFill>
                <a:highlight>
                  <a:srgbClr val="FFFFFF"/>
                </a:highlight>
              </a:rPr>
              <a:t>// use cypress commands on it</a:t>
            </a:r>
            <a:endParaRPr sz="1700">
              <a:solidFill>
                <a:srgbClr val="008000"/>
              </a:solidFill>
              <a:highlight>
                <a:srgbClr val="FFFFFF"/>
              </a:highlight>
            </a:endParaRPr>
          </a:p>
          <a:p>
            <a:pPr indent="0" lvl="0" marL="0" rtl="0" algn="l">
              <a:lnSpc>
                <a:spcPct val="135714"/>
              </a:lnSpc>
              <a:spcBef>
                <a:spcPts val="0"/>
              </a:spcBef>
              <a:spcAft>
                <a:spcPts val="0"/>
              </a:spcAft>
              <a:buNone/>
            </a:pPr>
            <a:r>
              <a:rPr lang="ru" sz="1700">
                <a:solidFill>
                  <a:srgbClr val="000000"/>
                </a:solidFill>
                <a:highlight>
                  <a:srgbClr val="FFFFFF"/>
                </a:highlight>
              </a:rPr>
              <a:t>          </a:t>
            </a:r>
            <a:r>
              <a:rPr lang="ru" sz="1700">
                <a:solidFill>
                  <a:srgbClr val="001080"/>
                </a:solidFill>
                <a:highlight>
                  <a:srgbClr val="FFFFFF"/>
                </a:highlight>
              </a:rPr>
              <a:t>cy</a:t>
            </a:r>
            <a:r>
              <a:rPr lang="ru" sz="1700">
                <a:solidFill>
                  <a:srgbClr val="000000"/>
                </a:solidFill>
                <a:highlight>
                  <a:srgbClr val="FFFFFF"/>
                </a:highlight>
              </a:rPr>
              <a:t>.</a:t>
            </a:r>
            <a:r>
              <a:rPr lang="ru" sz="1700">
                <a:solidFill>
                  <a:srgbClr val="795E26"/>
                </a:solidFill>
                <a:highlight>
                  <a:srgbClr val="FFFFFF"/>
                </a:highlight>
              </a:rPr>
              <a:t>wrap</a:t>
            </a:r>
            <a:r>
              <a:rPr lang="ru" sz="1700">
                <a:solidFill>
                  <a:srgbClr val="000000"/>
                </a:solidFill>
                <a:highlight>
                  <a:srgbClr val="FFFFFF"/>
                </a:highlight>
              </a:rPr>
              <a:t>(</a:t>
            </a:r>
            <a:r>
              <a:rPr lang="ru" sz="1700">
                <a:solidFill>
                  <a:srgbClr val="001080"/>
                </a:solidFill>
                <a:highlight>
                  <a:srgbClr val="FFFFFF"/>
                </a:highlight>
              </a:rPr>
              <a:t>$el</a:t>
            </a:r>
            <a:r>
              <a:rPr lang="ru" sz="1700">
                <a:solidFill>
                  <a:srgbClr val="000000"/>
                </a:solidFill>
                <a:highlight>
                  <a:srgbClr val="FFFFFF"/>
                </a:highlight>
              </a:rPr>
              <a:t>).</a:t>
            </a:r>
            <a:r>
              <a:rPr lang="ru" sz="1700">
                <a:solidFill>
                  <a:srgbClr val="795E26"/>
                </a:solidFill>
                <a:highlight>
                  <a:srgbClr val="FFFFFF"/>
                </a:highlight>
              </a:rPr>
              <a:t>click</a:t>
            </a:r>
            <a:r>
              <a:rPr lang="ru" sz="1700">
                <a:solidFill>
                  <a:srgbClr val="000000"/>
                </a:solidFill>
                <a:highlight>
                  <a:srgbClr val="FFFFFF"/>
                </a:highlight>
              </a:rPr>
              <a:t>()</a:t>
            </a:r>
            <a:endParaRPr sz="1700">
              <a:solidFill>
                <a:srgbClr val="000000"/>
              </a:solidFill>
              <a:highlight>
                <a:srgbClr val="FFFFFF"/>
              </a:highlight>
            </a:endParaRPr>
          </a:p>
          <a:p>
            <a:pPr indent="0" lvl="0" marL="0" rtl="0" algn="l">
              <a:lnSpc>
                <a:spcPct val="135714"/>
              </a:lnSpc>
              <a:spcBef>
                <a:spcPts val="0"/>
              </a:spcBef>
              <a:spcAft>
                <a:spcPts val="0"/>
              </a:spcAft>
              <a:buNone/>
            </a:pPr>
            <a:r>
              <a:rPr lang="ru" sz="1700">
                <a:solidFill>
                  <a:srgbClr val="000000"/>
                </a:solidFill>
                <a:highlight>
                  <a:srgbClr val="FFFFFF"/>
                </a:highlight>
              </a:rPr>
              <a:t>      } </a:t>
            </a:r>
            <a:r>
              <a:rPr lang="ru" sz="1700">
                <a:solidFill>
                  <a:srgbClr val="AF00DB"/>
                </a:solidFill>
                <a:highlight>
                  <a:srgbClr val="FFFFFF"/>
                </a:highlight>
              </a:rPr>
              <a:t>else</a:t>
            </a:r>
            <a:r>
              <a:rPr lang="ru" sz="1700">
                <a:solidFill>
                  <a:srgbClr val="000000"/>
                </a:solidFill>
                <a:highlight>
                  <a:srgbClr val="FFFFFF"/>
                </a:highlight>
              </a:rPr>
              <a:t> {</a:t>
            </a:r>
            <a:endParaRPr sz="1700">
              <a:solidFill>
                <a:srgbClr val="000000"/>
              </a:solidFill>
              <a:highlight>
                <a:srgbClr val="FFFFFF"/>
              </a:highlight>
            </a:endParaRPr>
          </a:p>
          <a:p>
            <a:pPr indent="0" lvl="0" marL="0" rtl="0" algn="l">
              <a:lnSpc>
                <a:spcPct val="135714"/>
              </a:lnSpc>
              <a:spcBef>
                <a:spcPts val="0"/>
              </a:spcBef>
              <a:spcAft>
                <a:spcPts val="0"/>
              </a:spcAft>
              <a:buNone/>
            </a:pPr>
            <a:r>
              <a:rPr lang="ru" sz="1700">
                <a:solidFill>
                  <a:srgbClr val="000000"/>
                </a:solidFill>
                <a:highlight>
                  <a:srgbClr val="FFFFFF"/>
                </a:highlight>
              </a:rPr>
              <a:t>              </a:t>
            </a:r>
            <a:r>
              <a:rPr lang="ru" sz="1700">
                <a:solidFill>
                  <a:srgbClr val="008000"/>
                </a:solidFill>
                <a:highlight>
                  <a:srgbClr val="FFFFFF"/>
                </a:highlight>
              </a:rPr>
              <a:t>// do something else</a:t>
            </a:r>
            <a:endParaRPr sz="1700">
              <a:solidFill>
                <a:srgbClr val="008000"/>
              </a:solidFill>
              <a:highlight>
                <a:srgbClr val="FFFFFF"/>
              </a:highlight>
            </a:endParaRPr>
          </a:p>
          <a:p>
            <a:pPr indent="0" lvl="0" marL="0" rtl="0" algn="l">
              <a:lnSpc>
                <a:spcPct val="135714"/>
              </a:lnSpc>
              <a:spcBef>
                <a:spcPts val="0"/>
              </a:spcBef>
              <a:spcAft>
                <a:spcPts val="0"/>
              </a:spcAft>
              <a:buNone/>
            </a:pPr>
            <a:r>
              <a:rPr lang="ru" sz="1700">
                <a:solidFill>
                  <a:srgbClr val="000000"/>
                </a:solidFill>
                <a:highlight>
                  <a:srgbClr val="FFFFFF"/>
                </a:highlight>
              </a:rPr>
              <a:t>         }</a:t>
            </a:r>
            <a:endParaRPr sz="1700">
              <a:solidFill>
                <a:srgbClr val="000000"/>
              </a:solidFill>
              <a:highlight>
                <a:srgbClr val="FFFFFF"/>
              </a:highlight>
            </a:endParaRPr>
          </a:p>
          <a:p>
            <a:pPr indent="0" lvl="0" marL="0" rtl="0" algn="l">
              <a:lnSpc>
                <a:spcPct val="135714"/>
              </a:lnSpc>
              <a:spcBef>
                <a:spcPts val="0"/>
              </a:spcBef>
              <a:spcAft>
                <a:spcPts val="0"/>
              </a:spcAft>
              <a:buNone/>
            </a:pPr>
            <a:r>
              <a:rPr lang="ru" sz="1700">
                <a:solidFill>
                  <a:srgbClr val="000000"/>
                </a:solidFill>
                <a:highlight>
                  <a:srgbClr val="FFFFFF"/>
                </a:highlight>
              </a:rPr>
              <a:t>})</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cy.wrap()</a:t>
            </a:r>
            <a:endParaRPr b="1"/>
          </a:p>
        </p:txBody>
      </p:sp>
      <p:sp>
        <p:nvSpPr>
          <p:cNvPr id="243" name="Google Shape;243;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rgbClr val="188038"/>
                </a:solidFill>
              </a:rPr>
              <a:t>cy.wrap()</a:t>
            </a:r>
            <a:r>
              <a:rPr lang="ru">
                <a:solidFill>
                  <a:srgbClr val="000000"/>
                </a:solidFill>
              </a:rPr>
              <a:t> </a:t>
            </a:r>
            <a:r>
              <a:rPr lang="ru">
                <a:solidFill>
                  <a:schemeClr val="dk1"/>
                </a:solidFill>
              </a:rPr>
              <a:t>requires being chained off of</a:t>
            </a:r>
            <a:r>
              <a:rPr lang="ru">
                <a:solidFill>
                  <a:srgbClr val="000000"/>
                </a:solidFill>
              </a:rPr>
              <a:t> </a:t>
            </a:r>
            <a:r>
              <a:rPr lang="ru">
                <a:solidFill>
                  <a:srgbClr val="188038"/>
                </a:solidFill>
              </a:rPr>
              <a:t>cy</a:t>
            </a:r>
            <a:r>
              <a:rPr lang="ru">
                <a:solidFill>
                  <a:srgbClr val="000000"/>
                </a:solidFill>
              </a:rPr>
              <a:t>.</a:t>
            </a:r>
            <a:endParaRPr>
              <a:solidFill>
                <a:srgbClr val="000000"/>
              </a:solidFill>
            </a:endParaRPr>
          </a:p>
          <a:p>
            <a:pPr indent="0" lvl="0" marL="0" rtl="0" algn="l">
              <a:lnSpc>
                <a:spcPct val="135714"/>
              </a:lnSpc>
              <a:spcBef>
                <a:spcPts val="1200"/>
              </a:spcBef>
              <a:spcAft>
                <a:spcPts val="0"/>
              </a:spcAft>
              <a:buNone/>
            </a:pPr>
            <a:r>
              <a:rPr lang="ru" sz="1700">
                <a:solidFill>
                  <a:srgbClr val="008000"/>
                </a:solidFill>
                <a:highlight>
                  <a:schemeClr val="lt1"/>
                </a:highlight>
              </a:rPr>
              <a:t>wrap </a:t>
            </a:r>
            <a:r>
              <a:rPr lang="ru" sz="1700">
                <a:solidFill>
                  <a:schemeClr val="dk1"/>
                </a:solidFill>
                <a:highlight>
                  <a:schemeClr val="lt1"/>
                </a:highlight>
              </a:rPr>
              <a:t>the element so we can use cypress commands on it</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800"/>
              <a:t>Method </a:t>
            </a:r>
            <a:r>
              <a:rPr b="1" lang="ru" sz="2800"/>
              <a:t>eq()</a:t>
            </a:r>
            <a:endParaRPr b="1" sz="2800"/>
          </a:p>
        </p:txBody>
      </p:sp>
      <p:sp>
        <p:nvSpPr>
          <p:cNvPr id="249" name="Google Shape;249;p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ru" sz="2700">
                <a:solidFill>
                  <a:srgbClr val="001080"/>
                </a:solidFill>
              </a:rPr>
              <a:t>Get A DOM element at a specific index in an array of elements</a:t>
            </a:r>
            <a:endParaRPr b="1" sz="2700">
              <a:solidFill>
                <a:srgbClr val="001080"/>
              </a:solidFill>
            </a:endParaRPr>
          </a:p>
          <a:p>
            <a:pPr indent="0" lvl="0" marL="0" rtl="0" algn="l">
              <a:lnSpc>
                <a:spcPct val="135714"/>
              </a:lnSpc>
              <a:spcBef>
                <a:spcPts val="1200"/>
              </a:spcBef>
              <a:spcAft>
                <a:spcPts val="0"/>
              </a:spcAft>
              <a:buNone/>
            </a:pPr>
            <a:r>
              <a:rPr lang="ru" sz="2150">
                <a:solidFill>
                  <a:srgbClr val="0070C1"/>
                </a:solidFill>
                <a:highlight>
                  <a:srgbClr val="FFFFFF"/>
                </a:highlight>
              </a:rPr>
              <a:t>&lt;ul&gt;</a:t>
            </a:r>
            <a:endParaRPr sz="2150">
              <a:solidFill>
                <a:srgbClr val="0070C1"/>
              </a:solidFill>
              <a:highlight>
                <a:srgbClr val="FFFFFF"/>
              </a:highlight>
            </a:endParaRPr>
          </a:p>
          <a:p>
            <a:pPr indent="0" lvl="0" marL="0" rtl="0" algn="l">
              <a:lnSpc>
                <a:spcPct val="135714"/>
              </a:lnSpc>
              <a:spcBef>
                <a:spcPts val="0"/>
              </a:spcBef>
              <a:spcAft>
                <a:spcPts val="0"/>
              </a:spcAft>
              <a:buNone/>
            </a:pPr>
            <a:r>
              <a:rPr lang="ru" sz="2150">
                <a:solidFill>
                  <a:srgbClr val="0070C1"/>
                </a:solidFill>
                <a:highlight>
                  <a:srgbClr val="FFFFFF"/>
                </a:highlight>
              </a:rPr>
              <a:t>  &lt;li&gt;tabby&lt;/li&gt;</a:t>
            </a:r>
            <a:endParaRPr sz="2150">
              <a:solidFill>
                <a:srgbClr val="0070C1"/>
              </a:solidFill>
              <a:highlight>
                <a:srgbClr val="FFFFFF"/>
              </a:highlight>
            </a:endParaRPr>
          </a:p>
          <a:p>
            <a:pPr indent="0" lvl="0" marL="0" rtl="0" algn="l">
              <a:lnSpc>
                <a:spcPct val="135714"/>
              </a:lnSpc>
              <a:spcBef>
                <a:spcPts val="0"/>
              </a:spcBef>
              <a:spcAft>
                <a:spcPts val="0"/>
              </a:spcAft>
              <a:buNone/>
            </a:pPr>
            <a:r>
              <a:rPr lang="ru" sz="2150">
                <a:solidFill>
                  <a:srgbClr val="0070C1"/>
                </a:solidFill>
                <a:highlight>
                  <a:srgbClr val="FFFFFF"/>
                </a:highlight>
              </a:rPr>
              <a:t>  &lt;li&gt;siamese&lt;/li&gt;</a:t>
            </a:r>
            <a:endParaRPr sz="2150">
              <a:solidFill>
                <a:srgbClr val="0070C1"/>
              </a:solidFill>
              <a:highlight>
                <a:srgbClr val="FFFFFF"/>
              </a:highlight>
            </a:endParaRPr>
          </a:p>
          <a:p>
            <a:pPr indent="0" lvl="0" marL="0" rtl="0" algn="l">
              <a:lnSpc>
                <a:spcPct val="135714"/>
              </a:lnSpc>
              <a:spcBef>
                <a:spcPts val="0"/>
              </a:spcBef>
              <a:spcAft>
                <a:spcPts val="0"/>
              </a:spcAft>
              <a:buNone/>
            </a:pPr>
            <a:r>
              <a:rPr lang="ru" sz="2150">
                <a:solidFill>
                  <a:srgbClr val="0070C1"/>
                </a:solidFill>
                <a:highlight>
                  <a:srgbClr val="FFFFFF"/>
                </a:highlight>
              </a:rPr>
              <a:t>  &lt;li&gt;persian&lt;/li&gt;</a:t>
            </a:r>
            <a:endParaRPr sz="2150">
              <a:solidFill>
                <a:srgbClr val="0070C1"/>
              </a:solidFill>
              <a:highlight>
                <a:srgbClr val="FFFFFF"/>
              </a:highlight>
            </a:endParaRPr>
          </a:p>
          <a:p>
            <a:pPr indent="0" lvl="0" marL="0" rtl="0" algn="l">
              <a:lnSpc>
                <a:spcPct val="135714"/>
              </a:lnSpc>
              <a:spcBef>
                <a:spcPts val="0"/>
              </a:spcBef>
              <a:spcAft>
                <a:spcPts val="0"/>
              </a:spcAft>
              <a:buNone/>
            </a:pPr>
            <a:r>
              <a:rPr lang="ru" sz="2150">
                <a:solidFill>
                  <a:srgbClr val="0070C1"/>
                </a:solidFill>
                <a:highlight>
                  <a:srgbClr val="FFFFFF"/>
                </a:highlight>
              </a:rPr>
              <a:t>  &lt;li&gt;sphynx&lt;/li&gt;</a:t>
            </a:r>
            <a:endParaRPr sz="2150">
              <a:solidFill>
                <a:srgbClr val="0070C1"/>
              </a:solidFill>
              <a:highlight>
                <a:srgbClr val="FFFFFF"/>
              </a:highlight>
            </a:endParaRPr>
          </a:p>
          <a:p>
            <a:pPr indent="0" lvl="0" marL="0" rtl="0" algn="l">
              <a:lnSpc>
                <a:spcPct val="135714"/>
              </a:lnSpc>
              <a:spcBef>
                <a:spcPts val="0"/>
              </a:spcBef>
              <a:spcAft>
                <a:spcPts val="0"/>
              </a:spcAft>
              <a:buNone/>
            </a:pPr>
            <a:r>
              <a:rPr lang="ru" sz="2150">
                <a:solidFill>
                  <a:srgbClr val="0070C1"/>
                </a:solidFill>
                <a:highlight>
                  <a:srgbClr val="FFFFFF"/>
                </a:highlight>
              </a:rPr>
              <a:t>  &lt;li&gt;burmese&lt;/li&gt;</a:t>
            </a:r>
            <a:endParaRPr sz="2150">
              <a:solidFill>
                <a:srgbClr val="0070C1"/>
              </a:solidFill>
              <a:highlight>
                <a:srgbClr val="FFFFFF"/>
              </a:highlight>
            </a:endParaRPr>
          </a:p>
          <a:p>
            <a:pPr indent="0" lvl="0" marL="0" rtl="0" algn="l">
              <a:lnSpc>
                <a:spcPct val="135714"/>
              </a:lnSpc>
              <a:spcBef>
                <a:spcPts val="0"/>
              </a:spcBef>
              <a:spcAft>
                <a:spcPts val="0"/>
              </a:spcAft>
              <a:buNone/>
            </a:pPr>
            <a:r>
              <a:rPr lang="ru" sz="2150">
                <a:solidFill>
                  <a:srgbClr val="0070C1"/>
                </a:solidFill>
                <a:highlight>
                  <a:srgbClr val="FFFFFF"/>
                </a:highlight>
              </a:rPr>
              <a:t>&lt;/ul&gt;</a:t>
            </a:r>
            <a:endParaRPr sz="2150">
              <a:solidFill>
                <a:srgbClr val="0070C1"/>
              </a:solidFill>
              <a:highlight>
                <a:srgbClr val="FFFFFF"/>
              </a:highlight>
            </a:endParaRPr>
          </a:p>
          <a:p>
            <a:pPr indent="0" lvl="0" marL="0" rtl="0" algn="l">
              <a:lnSpc>
                <a:spcPct val="135714"/>
              </a:lnSpc>
              <a:spcBef>
                <a:spcPts val="0"/>
              </a:spcBef>
              <a:spcAft>
                <a:spcPts val="0"/>
              </a:spcAft>
              <a:buNone/>
            </a:pPr>
            <a:r>
              <a:rPr lang="ru" sz="2850">
                <a:solidFill>
                  <a:srgbClr val="0070C1"/>
                </a:solidFill>
                <a:highlight>
                  <a:schemeClr val="lt1"/>
                </a:highlight>
              </a:rPr>
              <a:t>cy</a:t>
            </a:r>
            <a:r>
              <a:rPr lang="ru" sz="2850">
                <a:solidFill>
                  <a:srgbClr val="000000"/>
                </a:solidFill>
                <a:highlight>
                  <a:schemeClr val="lt1"/>
                </a:highlight>
              </a:rPr>
              <a:t>.</a:t>
            </a:r>
            <a:r>
              <a:rPr lang="ru" sz="2850">
                <a:solidFill>
                  <a:srgbClr val="795E26"/>
                </a:solidFill>
                <a:highlight>
                  <a:schemeClr val="lt1"/>
                </a:highlight>
              </a:rPr>
              <a:t>get</a:t>
            </a:r>
            <a:r>
              <a:rPr lang="ru" sz="2850">
                <a:solidFill>
                  <a:srgbClr val="000000"/>
                </a:solidFill>
                <a:highlight>
                  <a:schemeClr val="lt1"/>
                </a:highlight>
              </a:rPr>
              <a:t>(</a:t>
            </a:r>
            <a:r>
              <a:rPr lang="ru" sz="2850">
                <a:solidFill>
                  <a:srgbClr val="A31515"/>
                </a:solidFill>
                <a:highlight>
                  <a:schemeClr val="lt1"/>
                </a:highlight>
              </a:rPr>
              <a:t>'li'</a:t>
            </a:r>
            <a:r>
              <a:rPr lang="ru" sz="2850">
                <a:solidFill>
                  <a:srgbClr val="000000"/>
                </a:solidFill>
                <a:highlight>
                  <a:schemeClr val="lt1"/>
                </a:highlight>
              </a:rPr>
              <a:t>)</a:t>
            </a:r>
            <a:endParaRPr sz="2850">
              <a:solidFill>
                <a:srgbClr val="000000"/>
              </a:solidFill>
              <a:highlight>
                <a:schemeClr val="lt1"/>
              </a:highlight>
            </a:endParaRPr>
          </a:p>
          <a:p>
            <a:pPr indent="0" lvl="0" marL="0" rtl="0" algn="l">
              <a:lnSpc>
                <a:spcPct val="135714"/>
              </a:lnSpc>
              <a:spcBef>
                <a:spcPts val="0"/>
              </a:spcBef>
              <a:spcAft>
                <a:spcPts val="0"/>
              </a:spcAft>
              <a:buNone/>
            </a:pPr>
            <a:r>
              <a:rPr lang="ru" sz="2850">
                <a:solidFill>
                  <a:srgbClr val="000000"/>
                </a:solidFill>
                <a:highlight>
                  <a:schemeClr val="lt1"/>
                </a:highlight>
              </a:rPr>
              <a:t>    .</a:t>
            </a:r>
            <a:r>
              <a:rPr lang="ru" sz="2850">
                <a:solidFill>
                  <a:srgbClr val="795E26"/>
                </a:solidFill>
                <a:highlight>
                  <a:schemeClr val="lt1"/>
                </a:highlight>
              </a:rPr>
              <a:t>eq</a:t>
            </a:r>
            <a:r>
              <a:rPr lang="ru" sz="2850">
                <a:solidFill>
                  <a:srgbClr val="000000"/>
                </a:solidFill>
                <a:highlight>
                  <a:schemeClr val="lt1"/>
                </a:highlight>
              </a:rPr>
              <a:t>(</a:t>
            </a:r>
            <a:r>
              <a:rPr lang="ru" sz="2850">
                <a:solidFill>
                  <a:srgbClr val="A31515"/>
                </a:solidFill>
                <a:highlight>
                  <a:schemeClr val="lt1"/>
                </a:highlight>
              </a:rPr>
              <a:t>1</a:t>
            </a:r>
            <a:r>
              <a:rPr lang="ru" sz="2850">
                <a:solidFill>
                  <a:srgbClr val="000000"/>
                </a:solidFill>
                <a:highlight>
                  <a:schemeClr val="lt1"/>
                </a:highlight>
              </a:rPr>
              <a:t>)</a:t>
            </a:r>
            <a:endParaRPr sz="2850">
              <a:solidFill>
                <a:srgbClr val="000000"/>
              </a:solidFill>
              <a:highlight>
                <a:schemeClr val="lt1"/>
              </a:highlight>
            </a:endParaRPr>
          </a:p>
          <a:p>
            <a:pPr indent="0" lvl="0" marL="0" rtl="0" algn="l">
              <a:lnSpc>
                <a:spcPct val="135714"/>
              </a:lnSpc>
              <a:spcBef>
                <a:spcPts val="0"/>
              </a:spcBef>
              <a:spcAft>
                <a:spcPts val="0"/>
              </a:spcAft>
              <a:buNone/>
            </a:pPr>
            <a:r>
              <a:rPr lang="ru" sz="2850">
                <a:solidFill>
                  <a:srgbClr val="000000"/>
                </a:solidFill>
                <a:highlight>
                  <a:schemeClr val="lt1"/>
                </a:highlight>
              </a:rPr>
              <a:t>    .</a:t>
            </a:r>
            <a:r>
              <a:rPr lang="ru" sz="2850">
                <a:solidFill>
                  <a:srgbClr val="795E26"/>
                </a:solidFill>
                <a:highlight>
                  <a:schemeClr val="lt1"/>
                </a:highlight>
              </a:rPr>
              <a:t>should</a:t>
            </a:r>
            <a:r>
              <a:rPr lang="ru" sz="2850">
                <a:solidFill>
                  <a:srgbClr val="000000"/>
                </a:solidFill>
                <a:highlight>
                  <a:schemeClr val="lt1"/>
                </a:highlight>
              </a:rPr>
              <a:t>(</a:t>
            </a:r>
            <a:r>
              <a:rPr lang="ru" sz="2850">
                <a:solidFill>
                  <a:srgbClr val="A31515"/>
                </a:solidFill>
                <a:latin typeface="Arial"/>
                <a:ea typeface="Arial"/>
                <a:cs typeface="Arial"/>
                <a:sym typeface="Arial"/>
              </a:rPr>
              <a:t>'contain', 'siamese'</a:t>
            </a:r>
            <a:r>
              <a:rPr lang="ru" sz="2850">
                <a:solidFill>
                  <a:srgbClr val="000000"/>
                </a:solidFill>
                <a:highlight>
                  <a:schemeClr val="lt1"/>
                </a:highlight>
              </a:rPr>
              <a:t>) </a:t>
            </a:r>
            <a:r>
              <a:rPr lang="ru" sz="2850">
                <a:solidFill>
                  <a:srgbClr val="7499AB"/>
                </a:solidFill>
                <a:latin typeface="Arial"/>
                <a:ea typeface="Arial"/>
                <a:cs typeface="Arial"/>
                <a:sym typeface="Arial"/>
              </a:rPr>
              <a:t>// true</a:t>
            </a:r>
            <a:endParaRPr sz="2850">
              <a:solidFill>
                <a:srgbClr val="00108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ru" sz="2800"/>
              <a:t>Alias</a:t>
            </a:r>
            <a:endParaRPr b="1" sz="2800"/>
          </a:p>
        </p:txBody>
      </p:sp>
      <p:sp>
        <p:nvSpPr>
          <p:cNvPr id="255" name="Google Shape;255;p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lnSpc>
                <a:spcPct val="135714"/>
              </a:lnSpc>
              <a:spcBef>
                <a:spcPts val="0"/>
              </a:spcBef>
              <a:spcAft>
                <a:spcPts val="0"/>
              </a:spcAft>
              <a:buNone/>
            </a:pPr>
            <a:r>
              <a:rPr lang="ru" sz="2400" u="sng">
                <a:solidFill>
                  <a:schemeClr val="dk1"/>
                </a:solidFill>
                <a:highlight>
                  <a:srgbClr val="FFFFFF"/>
                </a:highlight>
              </a:rPr>
              <a:t>Sharing Context:</a:t>
            </a:r>
            <a:endParaRPr sz="2400" u="sng">
              <a:solidFill>
                <a:schemeClr val="dk1"/>
              </a:solidFill>
              <a:highlight>
                <a:srgbClr val="FFFFFF"/>
              </a:highlight>
            </a:endParaRPr>
          </a:p>
          <a:p>
            <a:pPr indent="0" lvl="0" marL="0" rtl="0" algn="l">
              <a:lnSpc>
                <a:spcPct val="135714"/>
              </a:lnSpc>
              <a:spcBef>
                <a:spcPts val="0"/>
              </a:spcBef>
              <a:spcAft>
                <a:spcPts val="0"/>
              </a:spcAft>
              <a:buNone/>
            </a:pPr>
            <a:r>
              <a:rPr lang="ru" sz="2400">
                <a:solidFill>
                  <a:srgbClr val="0070C1"/>
                </a:solidFill>
                <a:highlight>
                  <a:srgbClr val="FFFFFF"/>
                </a:highlight>
              </a:rPr>
              <a:t>cy</a:t>
            </a:r>
            <a:r>
              <a:rPr lang="ru" sz="2400">
                <a:solidFill>
                  <a:srgbClr val="000000"/>
                </a:solidFill>
                <a:highlight>
                  <a:srgbClr val="FFFFFF"/>
                </a:highlight>
              </a:rPr>
              <a:t>.</a:t>
            </a:r>
            <a:r>
              <a:rPr lang="ru" sz="2400">
                <a:solidFill>
                  <a:srgbClr val="795E26"/>
                </a:solidFill>
                <a:highlight>
                  <a:srgbClr val="FFFFFF"/>
                </a:highlight>
              </a:rPr>
              <a:t>get</a:t>
            </a:r>
            <a:r>
              <a:rPr lang="ru" sz="2400">
                <a:solidFill>
                  <a:srgbClr val="000000"/>
                </a:solidFill>
                <a:highlight>
                  <a:srgbClr val="FFFFFF"/>
                </a:highlight>
              </a:rPr>
              <a:t>(</a:t>
            </a:r>
            <a:r>
              <a:rPr lang="ru" sz="2400">
                <a:solidFill>
                  <a:srgbClr val="A31515"/>
                </a:solidFill>
                <a:highlight>
                  <a:srgbClr val="FFFFFF"/>
                </a:highlight>
              </a:rPr>
              <a:t>locator</a:t>
            </a:r>
            <a:r>
              <a:rPr lang="ru" sz="2400">
                <a:solidFill>
                  <a:srgbClr val="000000"/>
                </a:solidFill>
                <a:highlight>
                  <a:srgbClr val="FFFFFF"/>
                </a:highlight>
              </a:rPr>
              <a:t>).</a:t>
            </a:r>
            <a:r>
              <a:rPr lang="ru" sz="2400">
                <a:solidFill>
                  <a:srgbClr val="795E26"/>
                </a:solidFill>
                <a:highlight>
                  <a:srgbClr val="FFFFFF"/>
                </a:highlight>
              </a:rPr>
              <a:t>as</a:t>
            </a:r>
            <a:r>
              <a:rPr lang="ru" sz="2400">
                <a:solidFill>
                  <a:srgbClr val="000000"/>
                </a:solidFill>
                <a:highlight>
                  <a:srgbClr val="FFFFFF"/>
                </a:highlight>
              </a:rPr>
              <a:t>(</a:t>
            </a:r>
            <a:r>
              <a:rPr lang="ru" sz="2400">
                <a:solidFill>
                  <a:srgbClr val="A31515"/>
                </a:solidFill>
                <a:highlight>
                  <a:srgbClr val="FFFFFF"/>
                </a:highlight>
              </a:rPr>
              <a:t>‘aliasName’</a:t>
            </a:r>
            <a:r>
              <a:rPr lang="ru" sz="2400">
                <a:solidFill>
                  <a:srgbClr val="000000"/>
                </a:solidFill>
                <a:highlight>
                  <a:srgbClr val="FFFFFF"/>
                </a:highlight>
              </a:rPr>
              <a:t>) =&gt; </a:t>
            </a:r>
            <a:r>
              <a:rPr lang="ru" sz="2400">
                <a:solidFill>
                  <a:srgbClr val="0070C1"/>
                </a:solidFill>
                <a:highlight>
                  <a:srgbClr val="FFFFFF"/>
                </a:highlight>
              </a:rPr>
              <a:t>cy</a:t>
            </a:r>
            <a:r>
              <a:rPr lang="ru" sz="2400">
                <a:solidFill>
                  <a:srgbClr val="000000"/>
                </a:solidFill>
                <a:highlight>
                  <a:srgbClr val="FFFFFF"/>
                </a:highlight>
              </a:rPr>
              <a:t>.</a:t>
            </a:r>
            <a:r>
              <a:rPr lang="ru" sz="2400">
                <a:solidFill>
                  <a:srgbClr val="795E26"/>
                </a:solidFill>
                <a:highlight>
                  <a:srgbClr val="FFFFFF"/>
                </a:highlight>
              </a:rPr>
              <a:t>get</a:t>
            </a:r>
            <a:r>
              <a:rPr lang="ru" sz="2400">
                <a:solidFill>
                  <a:srgbClr val="000000"/>
                </a:solidFill>
                <a:highlight>
                  <a:srgbClr val="FFFFFF"/>
                </a:highlight>
              </a:rPr>
              <a:t>(</a:t>
            </a:r>
            <a:r>
              <a:rPr lang="ru" sz="2400">
                <a:solidFill>
                  <a:srgbClr val="A31515"/>
                </a:solidFill>
                <a:highlight>
                  <a:srgbClr val="FFFFFF"/>
                </a:highlight>
              </a:rPr>
              <a:t>‘@aliasName’</a:t>
            </a:r>
            <a:r>
              <a:rPr lang="ru" sz="2400">
                <a:solidFill>
                  <a:srgbClr val="000000"/>
                </a:solidFill>
                <a:highlight>
                  <a:srgbClr val="FFFFFF"/>
                </a:highlight>
              </a:rPr>
              <a:t>)</a:t>
            </a:r>
            <a:endParaRPr sz="2400">
              <a:solidFill>
                <a:srgbClr val="000000"/>
              </a:solidFill>
              <a:highlight>
                <a:srgbClr val="FFFFFF"/>
              </a:highlight>
            </a:endParaRPr>
          </a:p>
          <a:p>
            <a:pPr indent="0" lvl="0" marL="0" rtl="0" algn="ctr">
              <a:lnSpc>
                <a:spcPct val="135714"/>
              </a:lnSpc>
              <a:spcBef>
                <a:spcPts val="0"/>
              </a:spcBef>
              <a:spcAft>
                <a:spcPts val="0"/>
              </a:spcAft>
              <a:buNone/>
            </a:pPr>
            <a:r>
              <a:rPr lang="ru" sz="2400">
                <a:solidFill>
                  <a:schemeClr val="dk1"/>
                </a:solidFill>
                <a:highlight>
                  <a:srgbClr val="FFFFFF"/>
                </a:highlight>
              </a:rPr>
              <a:t>or</a:t>
            </a:r>
            <a:endParaRPr sz="2400">
              <a:solidFill>
                <a:schemeClr val="dk1"/>
              </a:solidFill>
              <a:highlight>
                <a:srgbClr val="FFFFFF"/>
              </a:highlight>
            </a:endParaRPr>
          </a:p>
          <a:p>
            <a:pPr indent="0" lvl="0" marL="0" rtl="0" algn="l">
              <a:lnSpc>
                <a:spcPct val="135714"/>
              </a:lnSpc>
              <a:spcBef>
                <a:spcPts val="0"/>
              </a:spcBef>
              <a:spcAft>
                <a:spcPts val="0"/>
              </a:spcAft>
              <a:buNone/>
            </a:pPr>
            <a:r>
              <a:rPr lang="ru" sz="2400">
                <a:solidFill>
                  <a:schemeClr val="dk1"/>
                </a:solidFill>
                <a:highlight>
                  <a:srgbClr val="FFFFFF"/>
                </a:highlight>
              </a:rPr>
              <a:t>this.</a:t>
            </a:r>
            <a:r>
              <a:rPr lang="ru" sz="2400">
                <a:solidFill>
                  <a:srgbClr val="A31515"/>
                </a:solidFill>
                <a:highlight>
                  <a:schemeClr val="lt1"/>
                </a:highlight>
              </a:rPr>
              <a:t>aliasName </a:t>
            </a:r>
            <a:endParaRPr sz="2400">
              <a:solidFill>
                <a:srgbClr val="A31515"/>
              </a:solidFill>
              <a:highlight>
                <a:schemeClr val="lt1"/>
              </a:highlight>
            </a:endParaRPr>
          </a:p>
          <a:p>
            <a:pPr indent="0" lvl="0" marL="0" rtl="0" algn="l">
              <a:lnSpc>
                <a:spcPct val="135714"/>
              </a:lnSpc>
              <a:spcBef>
                <a:spcPts val="0"/>
              </a:spcBef>
              <a:spcAft>
                <a:spcPts val="0"/>
              </a:spcAft>
              <a:buNone/>
            </a:pPr>
            <a:r>
              <a:rPr lang="ru" sz="2400">
                <a:solidFill>
                  <a:srgbClr val="0000FF"/>
                </a:solidFill>
                <a:highlight>
                  <a:schemeClr val="lt1"/>
                </a:highlight>
              </a:rPr>
              <a:t>only works with </a:t>
            </a:r>
            <a:r>
              <a:rPr lang="ru" sz="2400" u="sng">
                <a:solidFill>
                  <a:srgbClr val="0000FF"/>
                </a:solidFill>
                <a:highlight>
                  <a:schemeClr val="lt1"/>
                </a:highlight>
              </a:rPr>
              <a:t>function()</a:t>
            </a:r>
            <a:r>
              <a:rPr lang="ru" sz="2400">
                <a:solidFill>
                  <a:srgbClr val="0000FF"/>
                </a:solidFill>
                <a:highlight>
                  <a:schemeClr val="lt1"/>
                </a:highlight>
              </a:rPr>
              <a:t> instead of </a:t>
            </a:r>
            <a:r>
              <a:rPr lang="ru" sz="2400" u="sng">
                <a:solidFill>
                  <a:srgbClr val="0000FF"/>
                </a:solidFill>
                <a:highlight>
                  <a:schemeClr val="lt1"/>
                </a:highlight>
              </a:rPr>
              <a:t>()=&gt;{}</a:t>
            </a:r>
            <a:r>
              <a:rPr lang="ru" sz="2400">
                <a:solidFill>
                  <a:srgbClr val="0000FF"/>
                </a:solidFill>
                <a:highlight>
                  <a:schemeClr val="lt1"/>
                </a:highlight>
              </a:rPr>
              <a:t> </a:t>
            </a:r>
            <a:r>
              <a:rPr i="1" lang="ru" sz="2400">
                <a:solidFill>
                  <a:srgbClr val="0000FF"/>
                </a:solidFill>
                <a:highlight>
                  <a:schemeClr val="lt1"/>
                </a:highlight>
              </a:rPr>
              <a:t>(</a:t>
            </a:r>
            <a:r>
              <a:rPr i="1" lang="ru" sz="2100">
                <a:solidFill>
                  <a:srgbClr val="0000FF"/>
                </a:solidFill>
                <a:highlight>
                  <a:schemeClr val="lt1"/>
                </a:highlight>
              </a:rPr>
              <a:t>см.код с урока)</a:t>
            </a:r>
            <a:endParaRPr i="1" sz="2100">
              <a:solidFill>
                <a:srgbClr val="0000FF"/>
              </a:solidFill>
              <a:highlight>
                <a:schemeClr val="lt1"/>
              </a:highlight>
            </a:endParaRPr>
          </a:p>
          <a:p>
            <a:pPr indent="0" lvl="0" marL="0" rtl="0" algn="l">
              <a:lnSpc>
                <a:spcPct val="135714"/>
              </a:lnSpc>
              <a:spcBef>
                <a:spcPts val="0"/>
              </a:spcBef>
              <a:spcAft>
                <a:spcPts val="0"/>
              </a:spcAft>
              <a:buNone/>
            </a:pPr>
            <a:r>
              <a:rPr lang="ru" sz="2400">
                <a:solidFill>
                  <a:srgbClr val="A31515"/>
                </a:solidFill>
                <a:highlight>
                  <a:schemeClr val="lt1"/>
                </a:highlight>
              </a:rPr>
              <a:t> </a:t>
            </a:r>
            <a:r>
              <a:rPr b="1" lang="ru" sz="2400">
                <a:solidFill>
                  <a:schemeClr val="dk1"/>
                </a:solidFill>
                <a:highlight>
                  <a:schemeClr val="lt1"/>
                </a:highlight>
              </a:rPr>
              <a:t>All aliases are reset before each test!</a:t>
            </a:r>
            <a:endParaRPr b="1" sz="2400">
              <a:solidFill>
                <a:schemeClr val="dk1"/>
              </a:solidFill>
              <a:highlight>
                <a:schemeClr val="lt1"/>
              </a:highlight>
            </a:endParaRPr>
          </a:p>
          <a:p>
            <a:pPr indent="0" lvl="0" marL="0" rtl="0" algn="l">
              <a:spcBef>
                <a:spcPts val="0"/>
              </a:spcBef>
              <a:spcAft>
                <a:spcPts val="1200"/>
              </a:spcAft>
              <a:buNone/>
            </a:pPr>
            <a:r>
              <a:t/>
            </a:r>
            <a:endParaRPr/>
          </a:p>
        </p:txBody>
      </p:sp>
      <p:sp>
        <p:nvSpPr>
          <p:cNvPr id="256" name="Google Shape;256;p41"/>
          <p:cNvSpPr/>
          <p:nvPr/>
        </p:nvSpPr>
        <p:spPr>
          <a:xfrm rot="5400000">
            <a:off x="2542425" y="2860775"/>
            <a:ext cx="421500" cy="378900"/>
          </a:xfrm>
          <a:prstGeom prst="bentArrow">
            <a:avLst>
              <a:gd fmla="val 25000" name="adj1"/>
              <a:gd fmla="val 25000" name="adj2"/>
              <a:gd fmla="val 25000" name="adj3"/>
              <a:gd fmla="val 43750" name="adj4"/>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idx="1" type="body"/>
          </p:nvPr>
        </p:nvSpPr>
        <p:spPr>
          <a:xfrm>
            <a:off x="212025" y="422475"/>
            <a:ext cx="8520600" cy="371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500">
                <a:solidFill>
                  <a:schemeClr val="dk1"/>
                </a:solidFill>
              </a:rPr>
              <a:t>C</a:t>
            </a:r>
            <a:r>
              <a:rPr lang="ru" sz="2500">
                <a:solidFill>
                  <a:schemeClr val="dk1"/>
                </a:solidFill>
              </a:rPr>
              <a:t>ypress is a next generation front end Automation testing tool built for the modern web apps. </a:t>
            </a:r>
            <a:endParaRPr sz="2500">
              <a:solidFill>
                <a:schemeClr val="dk1"/>
              </a:solidFill>
            </a:endParaRPr>
          </a:p>
          <a:p>
            <a:pPr indent="-387350" lvl="0" marL="457200" rtl="0" algn="l">
              <a:spcBef>
                <a:spcPts val="1200"/>
              </a:spcBef>
              <a:spcAft>
                <a:spcPts val="0"/>
              </a:spcAft>
              <a:buClr>
                <a:schemeClr val="dk1"/>
              </a:buClr>
              <a:buSzPts val="2500"/>
              <a:buChar char="★"/>
            </a:pPr>
            <a:r>
              <a:rPr lang="ru" sz="2500" u="sng">
                <a:solidFill>
                  <a:schemeClr val="hlink"/>
                </a:solidFill>
                <a:hlinkClick r:id="rId3"/>
              </a:rPr>
              <a:t>https://cypress.io</a:t>
            </a:r>
            <a:r>
              <a:rPr lang="ru" sz="2500">
                <a:solidFill>
                  <a:schemeClr val="dk1"/>
                </a:solidFill>
              </a:rPr>
              <a:t> - all documentation</a:t>
            </a:r>
            <a:endParaRPr sz="2500">
              <a:solidFill>
                <a:schemeClr val="dk1"/>
              </a:solidFill>
            </a:endParaRPr>
          </a:p>
          <a:p>
            <a:pPr indent="-387350" lvl="0" marL="457200" rtl="0" algn="l">
              <a:spcBef>
                <a:spcPts val="0"/>
              </a:spcBef>
              <a:spcAft>
                <a:spcPts val="0"/>
              </a:spcAft>
              <a:buClr>
                <a:schemeClr val="dk1"/>
              </a:buClr>
              <a:buSzPts val="2500"/>
              <a:buChar char="★"/>
            </a:pPr>
            <a:r>
              <a:rPr lang="ru" sz="2500">
                <a:solidFill>
                  <a:schemeClr val="dk1"/>
                </a:solidFill>
              </a:rPr>
              <a:t>This enables you to write </a:t>
            </a:r>
            <a:r>
              <a:rPr b="1" lang="ru" sz="2500">
                <a:solidFill>
                  <a:schemeClr val="dk1"/>
                </a:solidFill>
              </a:rPr>
              <a:t>faster</a:t>
            </a:r>
            <a:r>
              <a:rPr lang="ru" sz="2500">
                <a:solidFill>
                  <a:schemeClr val="dk1"/>
                </a:solidFill>
              </a:rPr>
              <a:t>, </a:t>
            </a:r>
            <a:r>
              <a:rPr b="1" lang="ru" sz="2500">
                <a:solidFill>
                  <a:schemeClr val="dk1"/>
                </a:solidFill>
              </a:rPr>
              <a:t>easier </a:t>
            </a:r>
            <a:r>
              <a:rPr lang="ru" sz="2500">
                <a:solidFill>
                  <a:schemeClr val="dk1"/>
                </a:solidFill>
              </a:rPr>
              <a:t>and </a:t>
            </a:r>
            <a:r>
              <a:rPr b="1" lang="ru" sz="2500">
                <a:solidFill>
                  <a:schemeClr val="dk1"/>
                </a:solidFill>
              </a:rPr>
              <a:t>more reliable</a:t>
            </a:r>
            <a:r>
              <a:rPr lang="ru" sz="2500">
                <a:solidFill>
                  <a:schemeClr val="dk1"/>
                </a:solidFill>
              </a:rPr>
              <a:t> tests.</a:t>
            </a:r>
            <a:endParaRPr sz="2500">
              <a:solidFill>
                <a:schemeClr val="dk1"/>
              </a:solidFill>
            </a:endParaRPr>
          </a:p>
          <a:p>
            <a:pPr indent="0" lvl="0" marL="0" rtl="0" algn="l">
              <a:spcBef>
                <a:spcPts val="1800"/>
              </a:spcBef>
              <a:spcAft>
                <a:spcPts val="400"/>
              </a:spcAft>
              <a:buNone/>
            </a:pPr>
            <a:r>
              <a:t/>
            </a:r>
            <a:endParaRPr sz="25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ru" sz="2800"/>
              <a:t>Cypress commands are asynchronous</a:t>
            </a:r>
            <a:endParaRPr b="1" sz="2800"/>
          </a:p>
        </p:txBody>
      </p:sp>
      <p:sp>
        <p:nvSpPr>
          <p:cNvPr id="262" name="Google Shape;262;p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2400">
                <a:solidFill>
                  <a:srgbClr val="001080"/>
                </a:solidFill>
              </a:rPr>
              <a:t>It is very important to understand that Cypress commands don't do anything at the moment they are invoked, but rather enqueue themselves to be run later. This is what we mean when we say Cypress commands are asynchronous.</a:t>
            </a:r>
            <a:endParaRPr sz="2400">
              <a:solidFill>
                <a:srgbClr val="00108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3"/>
          <p:cNvSpPr txBox="1"/>
          <p:nvPr>
            <p:ph idx="1" type="body"/>
          </p:nvPr>
        </p:nvSpPr>
        <p:spPr>
          <a:xfrm>
            <a:off x="311700" y="295600"/>
            <a:ext cx="8520600" cy="4273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ru" sz="1425">
                <a:solidFill>
                  <a:srgbClr val="795E26"/>
                </a:solidFill>
              </a:rPr>
              <a:t>it</a:t>
            </a:r>
            <a:r>
              <a:rPr lang="ru" sz="1425">
                <a:solidFill>
                  <a:srgbClr val="263238"/>
                </a:solidFill>
              </a:rPr>
              <a:t>(</a:t>
            </a:r>
            <a:r>
              <a:rPr lang="ru" sz="1425">
                <a:solidFill>
                  <a:srgbClr val="A31515"/>
                </a:solidFill>
              </a:rPr>
              <a:t>'hides the thing when it is clicked'</a:t>
            </a:r>
            <a:r>
              <a:rPr lang="ru" sz="1425">
                <a:solidFill>
                  <a:srgbClr val="263238"/>
                </a:solidFill>
              </a:rPr>
              <a:t>, ()</a:t>
            </a:r>
            <a:r>
              <a:rPr lang="ru" sz="1425">
                <a:solidFill>
                  <a:srgbClr val="C3CEE3"/>
                </a:solidFill>
              </a:rPr>
              <a:t> </a:t>
            </a:r>
            <a:r>
              <a:rPr lang="ru" sz="1425">
                <a:solidFill>
                  <a:srgbClr val="001080"/>
                </a:solidFill>
              </a:rPr>
              <a:t>=&gt;</a:t>
            </a:r>
            <a:r>
              <a:rPr lang="ru" sz="1425">
                <a:solidFill>
                  <a:srgbClr val="C3CEE3"/>
                </a:solidFill>
              </a:rPr>
              <a:t> </a:t>
            </a:r>
            <a:r>
              <a:rPr lang="ru" sz="1425">
                <a:solidFill>
                  <a:srgbClr val="263238"/>
                </a:solidFill>
              </a:rPr>
              <a:t>{</a:t>
            </a:r>
            <a:endParaRPr sz="1425">
              <a:solidFill>
                <a:srgbClr val="263238"/>
              </a:solidFill>
            </a:endParaRPr>
          </a:p>
          <a:p>
            <a:pPr indent="0" lvl="0" marL="0" rtl="0" algn="l">
              <a:spcBef>
                <a:spcPts val="1200"/>
              </a:spcBef>
              <a:spcAft>
                <a:spcPts val="0"/>
              </a:spcAft>
              <a:buNone/>
            </a:pPr>
            <a:r>
              <a:rPr lang="ru" sz="1425">
                <a:solidFill>
                  <a:srgbClr val="C3CEE3"/>
                </a:solidFill>
              </a:rPr>
              <a:t>  </a:t>
            </a:r>
            <a:r>
              <a:rPr lang="ru" sz="1425">
                <a:solidFill>
                  <a:srgbClr val="263238"/>
                </a:solidFill>
              </a:rPr>
              <a:t>cy.</a:t>
            </a:r>
            <a:r>
              <a:rPr lang="ru" sz="1425">
                <a:solidFill>
                  <a:srgbClr val="795E26"/>
                </a:solidFill>
              </a:rPr>
              <a:t>visit</a:t>
            </a:r>
            <a:r>
              <a:rPr lang="ru" sz="1425">
                <a:solidFill>
                  <a:srgbClr val="263238"/>
                </a:solidFill>
              </a:rPr>
              <a:t>(</a:t>
            </a:r>
            <a:r>
              <a:rPr lang="ru" sz="1425">
                <a:solidFill>
                  <a:srgbClr val="A31515"/>
                </a:solidFill>
              </a:rPr>
              <a:t>'/my/resource/path'</a:t>
            </a:r>
            <a:r>
              <a:rPr lang="ru" sz="1425">
                <a:solidFill>
                  <a:srgbClr val="263238"/>
                </a:solidFill>
              </a:rPr>
              <a:t>)		</a:t>
            </a:r>
            <a:r>
              <a:rPr lang="ru" sz="1425">
                <a:solidFill>
                  <a:srgbClr val="C3CEE3"/>
                </a:solidFill>
              </a:rPr>
              <a:t> </a:t>
            </a:r>
            <a:r>
              <a:rPr lang="ru" sz="1425">
                <a:solidFill>
                  <a:srgbClr val="001080"/>
                </a:solidFill>
              </a:rPr>
              <a:t>// Nothing happens yet</a:t>
            </a:r>
            <a:endParaRPr sz="1425">
              <a:solidFill>
                <a:srgbClr val="001080"/>
              </a:solidFill>
            </a:endParaRPr>
          </a:p>
          <a:p>
            <a:pPr indent="0" lvl="0" marL="0" rtl="0" algn="l">
              <a:spcBef>
                <a:spcPts val="1200"/>
              </a:spcBef>
              <a:spcAft>
                <a:spcPts val="0"/>
              </a:spcAft>
              <a:buNone/>
            </a:pPr>
            <a:r>
              <a:rPr lang="ru" sz="1425">
                <a:solidFill>
                  <a:srgbClr val="C3CEE3"/>
                </a:solidFill>
              </a:rPr>
              <a:t>  </a:t>
            </a:r>
            <a:r>
              <a:rPr lang="ru" sz="1425">
                <a:solidFill>
                  <a:srgbClr val="263238"/>
                </a:solidFill>
              </a:rPr>
              <a:t>cy.</a:t>
            </a:r>
            <a:r>
              <a:rPr lang="ru" sz="1425">
                <a:solidFill>
                  <a:srgbClr val="795E26"/>
                </a:solidFill>
              </a:rPr>
              <a:t>get</a:t>
            </a:r>
            <a:r>
              <a:rPr lang="ru" sz="1425">
                <a:solidFill>
                  <a:srgbClr val="263238"/>
                </a:solidFill>
              </a:rPr>
              <a:t>(</a:t>
            </a:r>
            <a:r>
              <a:rPr lang="ru" sz="1425">
                <a:solidFill>
                  <a:srgbClr val="A31515"/>
                </a:solidFill>
              </a:rPr>
              <a:t>'.hides-when-clicked'</a:t>
            </a:r>
            <a:r>
              <a:rPr lang="ru" sz="1425">
                <a:solidFill>
                  <a:srgbClr val="263238"/>
                </a:solidFill>
              </a:rPr>
              <a:t>)		</a:t>
            </a:r>
            <a:r>
              <a:rPr lang="ru" sz="1425">
                <a:solidFill>
                  <a:srgbClr val="001080"/>
                </a:solidFill>
              </a:rPr>
              <a:t>// Still nothing happening</a:t>
            </a:r>
            <a:endParaRPr sz="1425">
              <a:solidFill>
                <a:srgbClr val="001080"/>
              </a:solidFill>
            </a:endParaRPr>
          </a:p>
          <a:p>
            <a:pPr indent="0" lvl="0" marL="0" rtl="0" algn="l">
              <a:spcBef>
                <a:spcPts val="1200"/>
              </a:spcBef>
              <a:spcAft>
                <a:spcPts val="0"/>
              </a:spcAft>
              <a:buNone/>
            </a:pPr>
            <a:r>
              <a:rPr lang="ru" sz="1425">
                <a:solidFill>
                  <a:srgbClr val="C3CEE3"/>
                </a:solidFill>
              </a:rPr>
              <a:t>      </a:t>
            </a:r>
            <a:r>
              <a:rPr lang="ru" sz="1425">
                <a:solidFill>
                  <a:srgbClr val="263238"/>
                </a:solidFill>
              </a:rPr>
              <a:t>.</a:t>
            </a:r>
            <a:r>
              <a:rPr lang="ru" sz="1425">
                <a:solidFill>
                  <a:srgbClr val="795E26"/>
                </a:solidFill>
              </a:rPr>
              <a:t>should</a:t>
            </a:r>
            <a:r>
              <a:rPr lang="ru" sz="1425">
                <a:solidFill>
                  <a:srgbClr val="263238"/>
                </a:solidFill>
              </a:rPr>
              <a:t>(</a:t>
            </a:r>
            <a:r>
              <a:rPr lang="ru" sz="1425">
                <a:solidFill>
                  <a:srgbClr val="A31515"/>
                </a:solidFill>
              </a:rPr>
              <a:t>'be.visible'</a:t>
            </a:r>
            <a:r>
              <a:rPr lang="ru" sz="1425">
                <a:solidFill>
                  <a:srgbClr val="263238"/>
                </a:solidFill>
              </a:rPr>
              <a:t>)</a:t>
            </a:r>
            <a:r>
              <a:rPr lang="ru" sz="1425">
                <a:solidFill>
                  <a:srgbClr val="C3CEE3"/>
                </a:solidFill>
              </a:rPr>
              <a:t> 			</a:t>
            </a:r>
            <a:r>
              <a:rPr lang="ru" sz="1425">
                <a:solidFill>
                  <a:srgbClr val="001080"/>
                </a:solidFill>
              </a:rPr>
              <a:t>// Still absolutely nothing</a:t>
            </a:r>
            <a:endParaRPr sz="1425">
              <a:solidFill>
                <a:srgbClr val="001080"/>
              </a:solidFill>
            </a:endParaRPr>
          </a:p>
          <a:p>
            <a:pPr indent="0" lvl="0" marL="0" rtl="0" algn="l">
              <a:spcBef>
                <a:spcPts val="1200"/>
              </a:spcBef>
              <a:spcAft>
                <a:spcPts val="0"/>
              </a:spcAft>
              <a:buNone/>
            </a:pPr>
            <a:r>
              <a:rPr lang="ru" sz="1425">
                <a:solidFill>
                  <a:srgbClr val="C3CEE3"/>
                </a:solidFill>
              </a:rPr>
              <a:t>      </a:t>
            </a:r>
            <a:r>
              <a:rPr lang="ru" sz="1425">
                <a:solidFill>
                  <a:srgbClr val="263238"/>
                </a:solidFill>
              </a:rPr>
              <a:t>.</a:t>
            </a:r>
            <a:r>
              <a:rPr lang="ru" sz="1425">
                <a:solidFill>
                  <a:srgbClr val="795E26"/>
                </a:solidFill>
              </a:rPr>
              <a:t>click</a:t>
            </a:r>
            <a:r>
              <a:rPr lang="ru" sz="1425">
                <a:solidFill>
                  <a:srgbClr val="263238"/>
                </a:solidFill>
              </a:rPr>
              <a:t>()</a:t>
            </a:r>
            <a:r>
              <a:rPr lang="ru" sz="1425">
                <a:solidFill>
                  <a:srgbClr val="C3CEE3"/>
                </a:solidFill>
              </a:rPr>
              <a:t> 						</a:t>
            </a:r>
            <a:r>
              <a:rPr lang="ru" sz="1425">
                <a:solidFill>
                  <a:srgbClr val="001080"/>
                </a:solidFill>
              </a:rPr>
              <a:t>// Nope, nothing</a:t>
            </a:r>
            <a:endParaRPr sz="1425">
              <a:solidFill>
                <a:srgbClr val="001080"/>
              </a:solidFill>
            </a:endParaRPr>
          </a:p>
          <a:p>
            <a:pPr indent="0" lvl="0" marL="0" rtl="0" algn="l">
              <a:spcBef>
                <a:spcPts val="1200"/>
              </a:spcBef>
              <a:spcAft>
                <a:spcPts val="0"/>
              </a:spcAft>
              <a:buNone/>
            </a:pPr>
            <a:r>
              <a:rPr lang="ru" sz="1425">
                <a:solidFill>
                  <a:srgbClr val="C3CEE3"/>
                </a:solidFill>
              </a:rPr>
              <a:t>      </a:t>
            </a:r>
            <a:r>
              <a:rPr lang="ru" sz="1425">
                <a:solidFill>
                  <a:srgbClr val="263238"/>
                </a:solidFill>
              </a:rPr>
              <a:t>.</a:t>
            </a:r>
            <a:r>
              <a:rPr lang="ru" sz="1425">
                <a:solidFill>
                  <a:srgbClr val="795E26"/>
                </a:solidFill>
              </a:rPr>
              <a:t>should</a:t>
            </a:r>
            <a:r>
              <a:rPr lang="ru" sz="1425">
                <a:solidFill>
                  <a:srgbClr val="263238"/>
                </a:solidFill>
              </a:rPr>
              <a:t>(</a:t>
            </a:r>
            <a:r>
              <a:rPr lang="ru" sz="1425">
                <a:solidFill>
                  <a:srgbClr val="A31515"/>
                </a:solidFill>
              </a:rPr>
              <a:t>'not.be.visible'</a:t>
            </a:r>
            <a:r>
              <a:rPr lang="ru" sz="1425">
                <a:solidFill>
                  <a:srgbClr val="263238"/>
                </a:solidFill>
              </a:rPr>
              <a:t>)</a:t>
            </a:r>
            <a:r>
              <a:rPr lang="ru" sz="1425">
                <a:solidFill>
                  <a:srgbClr val="C3CEE3"/>
                </a:solidFill>
              </a:rPr>
              <a:t> 			</a:t>
            </a:r>
            <a:r>
              <a:rPr lang="ru" sz="1425">
                <a:solidFill>
                  <a:srgbClr val="001080"/>
                </a:solidFill>
              </a:rPr>
              <a:t>// Definitely nothing happening yet</a:t>
            </a:r>
            <a:endParaRPr sz="1425">
              <a:solidFill>
                <a:srgbClr val="001080"/>
              </a:solidFill>
            </a:endParaRPr>
          </a:p>
          <a:p>
            <a:pPr indent="0" lvl="0" marL="0" rtl="0" algn="l">
              <a:spcBef>
                <a:spcPts val="1200"/>
              </a:spcBef>
              <a:spcAft>
                <a:spcPts val="0"/>
              </a:spcAft>
              <a:buNone/>
            </a:pPr>
            <a:r>
              <a:rPr lang="ru" sz="1425">
                <a:solidFill>
                  <a:srgbClr val="263238"/>
                </a:solidFill>
              </a:rPr>
              <a:t>})</a:t>
            </a:r>
            <a:endParaRPr sz="1425">
              <a:solidFill>
                <a:srgbClr val="263238"/>
              </a:solidFill>
            </a:endParaRPr>
          </a:p>
          <a:p>
            <a:pPr indent="0" lvl="0" marL="0" rtl="0" algn="l">
              <a:spcBef>
                <a:spcPts val="1200"/>
              </a:spcBef>
              <a:spcAft>
                <a:spcPts val="0"/>
              </a:spcAft>
              <a:buNone/>
            </a:pPr>
            <a:r>
              <a:rPr lang="ru" sz="1425">
                <a:solidFill>
                  <a:srgbClr val="001080"/>
                </a:solidFill>
              </a:rPr>
              <a:t>// Ok, the test function has finished executing...</a:t>
            </a:r>
            <a:endParaRPr sz="1425">
              <a:solidFill>
                <a:srgbClr val="001080"/>
              </a:solidFill>
            </a:endParaRPr>
          </a:p>
          <a:p>
            <a:pPr indent="0" lvl="0" marL="0" rtl="0" algn="l">
              <a:spcBef>
                <a:spcPts val="1200"/>
              </a:spcBef>
              <a:spcAft>
                <a:spcPts val="0"/>
              </a:spcAft>
              <a:buNone/>
            </a:pPr>
            <a:r>
              <a:rPr lang="ru" sz="1425">
                <a:solidFill>
                  <a:srgbClr val="001080"/>
                </a:solidFill>
              </a:rPr>
              <a:t>// We've queued all of these commands and now</a:t>
            </a:r>
            <a:endParaRPr sz="1425">
              <a:solidFill>
                <a:srgbClr val="001080"/>
              </a:solidFill>
            </a:endParaRPr>
          </a:p>
          <a:p>
            <a:pPr indent="0" lvl="0" marL="0" marR="152400" rtl="0" algn="l">
              <a:lnSpc>
                <a:spcPct val="150000"/>
              </a:lnSpc>
              <a:spcBef>
                <a:spcPts val="1200"/>
              </a:spcBef>
              <a:spcAft>
                <a:spcPts val="0"/>
              </a:spcAft>
              <a:buNone/>
            </a:pPr>
            <a:r>
              <a:rPr lang="ru" sz="1425">
                <a:solidFill>
                  <a:srgbClr val="001080"/>
                </a:solidFill>
              </a:rPr>
              <a:t>// Cypress will begin running them in order!</a:t>
            </a:r>
            <a:endParaRPr sz="1425">
              <a:solidFill>
                <a:srgbClr val="001080"/>
              </a:solidFill>
            </a:endParaRPr>
          </a:p>
          <a:p>
            <a:pPr indent="0" lvl="0" marL="0" rtl="0" algn="l">
              <a:spcBef>
                <a:spcPts val="6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Promise .then()</a:t>
            </a:r>
            <a:endParaRPr/>
          </a:p>
        </p:txBody>
      </p:sp>
      <p:sp>
        <p:nvSpPr>
          <p:cNvPr id="273" name="Google Shape;273;p44"/>
          <p:cNvSpPr txBox="1"/>
          <p:nvPr>
            <p:ph idx="1" type="body"/>
          </p:nvPr>
        </p:nvSpPr>
        <p:spPr>
          <a:xfrm>
            <a:off x="311700" y="1017800"/>
            <a:ext cx="8753400" cy="35511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ru" sz="1300">
                <a:solidFill>
                  <a:srgbClr val="000000"/>
                </a:solidFill>
                <a:highlight>
                  <a:srgbClr val="FFFFFF"/>
                </a:highlight>
              </a:rPr>
              <a:t> </a:t>
            </a:r>
            <a:r>
              <a:rPr lang="ru" sz="1300">
                <a:solidFill>
                  <a:srgbClr val="795E26"/>
                </a:solidFill>
                <a:highlight>
                  <a:srgbClr val="FFFFFF"/>
                </a:highlight>
              </a:rPr>
              <a:t>it</a:t>
            </a:r>
            <a:r>
              <a:rPr lang="ru" sz="1300">
                <a:solidFill>
                  <a:srgbClr val="000000"/>
                </a:solidFill>
                <a:highlight>
                  <a:srgbClr val="FFFFFF"/>
                </a:highlight>
              </a:rPr>
              <a:t>(</a:t>
            </a:r>
            <a:r>
              <a:rPr lang="ru" sz="1300">
                <a:solidFill>
                  <a:srgbClr val="A31515"/>
                </a:solidFill>
                <a:highlight>
                  <a:srgbClr val="FFFFFF"/>
                </a:highlight>
              </a:rPr>
              <a:t>'does not work as we expect'</a:t>
            </a:r>
            <a:r>
              <a:rPr lang="ru" sz="1300">
                <a:solidFill>
                  <a:srgbClr val="000000"/>
                </a:solidFill>
                <a:highlight>
                  <a:srgbClr val="FFFFFF"/>
                </a:highlight>
              </a:rPr>
              <a:t>, () </a:t>
            </a:r>
            <a:r>
              <a:rPr lang="ru" sz="1300">
                <a:solidFill>
                  <a:srgbClr val="0000FF"/>
                </a:solidFill>
                <a:highlight>
                  <a:srgbClr val="FFFFFF"/>
                </a:highlight>
              </a:rPr>
              <a:t>=&gt;</a:t>
            </a:r>
            <a:r>
              <a:rPr lang="ru" sz="1300">
                <a:solidFill>
                  <a:srgbClr val="000000"/>
                </a:solidFill>
                <a:highlight>
                  <a:srgbClr val="FFFFFF"/>
                </a:highlight>
              </a:rPr>
              <a:t> {</a:t>
            </a:r>
            <a:endParaRPr sz="1300">
              <a:solidFill>
                <a:srgbClr val="000000"/>
              </a:solidFill>
              <a:highlight>
                <a:srgbClr val="FFFFFF"/>
              </a:highlight>
            </a:endParaRPr>
          </a:p>
          <a:p>
            <a:pPr indent="0" lvl="0" marL="0" rtl="0" algn="l">
              <a:lnSpc>
                <a:spcPct val="135714"/>
              </a:lnSpc>
              <a:spcBef>
                <a:spcPts val="0"/>
              </a:spcBef>
              <a:spcAft>
                <a:spcPts val="0"/>
              </a:spcAft>
              <a:buNone/>
            </a:pPr>
            <a:r>
              <a:rPr lang="ru" sz="1300">
                <a:solidFill>
                  <a:srgbClr val="000000"/>
                </a:solidFill>
                <a:highlight>
                  <a:srgbClr val="FFFFFF"/>
                </a:highlight>
              </a:rPr>
              <a:t>            </a:t>
            </a:r>
            <a:r>
              <a:rPr lang="ru" sz="1300">
                <a:solidFill>
                  <a:srgbClr val="0070C1"/>
                </a:solidFill>
                <a:highlight>
                  <a:srgbClr val="FFFFFF"/>
                </a:highlight>
              </a:rPr>
              <a:t>cy</a:t>
            </a:r>
            <a:r>
              <a:rPr lang="ru" sz="1300">
                <a:solidFill>
                  <a:srgbClr val="000000"/>
                </a:solidFill>
                <a:highlight>
                  <a:srgbClr val="FFFFFF"/>
                </a:highlight>
              </a:rPr>
              <a:t>.</a:t>
            </a:r>
            <a:r>
              <a:rPr lang="ru" sz="1300">
                <a:solidFill>
                  <a:srgbClr val="795E26"/>
                </a:solidFill>
                <a:highlight>
                  <a:srgbClr val="FFFFFF"/>
                </a:highlight>
              </a:rPr>
              <a:t>visit</a:t>
            </a:r>
            <a:r>
              <a:rPr lang="ru" sz="1300">
                <a:solidFill>
                  <a:srgbClr val="000000"/>
                </a:solidFill>
                <a:highlight>
                  <a:srgbClr val="FFFFFF"/>
                </a:highlight>
              </a:rPr>
              <a:t>(</a:t>
            </a:r>
            <a:r>
              <a:rPr lang="ru" sz="1300">
                <a:solidFill>
                  <a:srgbClr val="A31515"/>
                </a:solidFill>
                <a:highlight>
                  <a:srgbClr val="FFFFFF"/>
                </a:highlight>
              </a:rPr>
              <a:t>'/my/resource/path'</a:t>
            </a:r>
            <a:r>
              <a:rPr lang="ru" sz="1300">
                <a:solidFill>
                  <a:srgbClr val="000000"/>
                </a:solidFill>
                <a:highlight>
                  <a:srgbClr val="FFFFFF"/>
                </a:highlight>
              </a:rPr>
              <a:t>) </a:t>
            </a:r>
            <a:r>
              <a:rPr lang="ru" sz="1300">
                <a:solidFill>
                  <a:srgbClr val="008000"/>
                </a:solidFill>
                <a:highlight>
                  <a:srgbClr val="FFFFFF"/>
                </a:highlight>
              </a:rPr>
              <a:t>// Nothing happens yet</a:t>
            </a:r>
            <a:endParaRPr sz="1300">
              <a:solidFill>
                <a:srgbClr val="000000"/>
              </a:solidFill>
              <a:highlight>
                <a:srgbClr val="FFFFFF"/>
              </a:highlight>
            </a:endParaRPr>
          </a:p>
          <a:p>
            <a:pPr indent="0" lvl="0" marL="0" rtl="0" algn="l">
              <a:lnSpc>
                <a:spcPct val="135714"/>
              </a:lnSpc>
              <a:spcBef>
                <a:spcPts val="0"/>
              </a:spcBef>
              <a:spcAft>
                <a:spcPts val="0"/>
              </a:spcAft>
              <a:buNone/>
            </a:pPr>
            <a:r>
              <a:rPr lang="ru" sz="1300">
                <a:solidFill>
                  <a:srgbClr val="000000"/>
                </a:solidFill>
                <a:highlight>
                  <a:srgbClr val="FFFFFF"/>
                </a:highlight>
              </a:rPr>
              <a:t>            </a:t>
            </a:r>
            <a:r>
              <a:rPr lang="ru" sz="1300">
                <a:solidFill>
                  <a:srgbClr val="0070C1"/>
                </a:solidFill>
                <a:highlight>
                  <a:srgbClr val="FFFFFF"/>
                </a:highlight>
              </a:rPr>
              <a:t>cy</a:t>
            </a:r>
            <a:r>
              <a:rPr lang="ru" sz="1300">
                <a:solidFill>
                  <a:srgbClr val="000000"/>
                </a:solidFill>
                <a:highlight>
                  <a:srgbClr val="FFFFFF"/>
                </a:highlight>
              </a:rPr>
              <a:t>.</a:t>
            </a:r>
            <a:r>
              <a:rPr lang="ru" sz="1300">
                <a:solidFill>
                  <a:srgbClr val="795E26"/>
                </a:solidFill>
                <a:highlight>
                  <a:srgbClr val="FFFFFF"/>
                </a:highlight>
              </a:rPr>
              <a:t>get</a:t>
            </a:r>
            <a:r>
              <a:rPr lang="ru" sz="1300">
                <a:solidFill>
                  <a:srgbClr val="000000"/>
                </a:solidFill>
                <a:highlight>
                  <a:srgbClr val="FFFFFF"/>
                </a:highlight>
              </a:rPr>
              <a:t>(</a:t>
            </a:r>
            <a:r>
              <a:rPr lang="ru" sz="1300">
                <a:solidFill>
                  <a:srgbClr val="A31515"/>
                </a:solidFill>
                <a:highlight>
                  <a:srgbClr val="FFFFFF"/>
                </a:highlight>
              </a:rPr>
              <a:t>'.awesome-selector'</a:t>
            </a:r>
            <a:r>
              <a:rPr lang="ru" sz="1300">
                <a:solidFill>
                  <a:srgbClr val="000000"/>
                </a:solidFill>
                <a:highlight>
                  <a:srgbClr val="FFFFFF"/>
                </a:highlight>
              </a:rPr>
              <a:t>) </a:t>
            </a:r>
            <a:r>
              <a:rPr lang="ru" sz="1300">
                <a:solidFill>
                  <a:srgbClr val="008000"/>
                </a:solidFill>
                <a:highlight>
                  <a:srgbClr val="FFFFFF"/>
                </a:highlight>
              </a:rPr>
              <a:t>// Still nothing happening</a:t>
            </a:r>
            <a:endParaRPr sz="1300">
              <a:solidFill>
                <a:srgbClr val="008000"/>
              </a:solidFill>
              <a:highlight>
                <a:srgbClr val="FFFFFF"/>
              </a:highlight>
            </a:endParaRPr>
          </a:p>
          <a:p>
            <a:pPr indent="0" lvl="0" marL="0" rtl="0" algn="l">
              <a:lnSpc>
                <a:spcPct val="135714"/>
              </a:lnSpc>
              <a:spcBef>
                <a:spcPts val="0"/>
              </a:spcBef>
              <a:spcAft>
                <a:spcPts val="0"/>
              </a:spcAft>
              <a:buNone/>
            </a:pPr>
            <a:r>
              <a:rPr lang="ru" sz="1300">
                <a:solidFill>
                  <a:srgbClr val="000000"/>
                </a:solidFill>
                <a:highlight>
                  <a:srgbClr val="FFFFFF"/>
                </a:highlight>
              </a:rPr>
              <a:t>              .</a:t>
            </a:r>
            <a:r>
              <a:rPr lang="ru" sz="1300">
                <a:solidFill>
                  <a:srgbClr val="795E26"/>
                </a:solidFill>
                <a:highlight>
                  <a:srgbClr val="FFFFFF"/>
                </a:highlight>
              </a:rPr>
              <a:t>click</a:t>
            </a:r>
            <a:r>
              <a:rPr lang="ru" sz="1300">
                <a:solidFill>
                  <a:srgbClr val="000000"/>
                </a:solidFill>
                <a:highlight>
                  <a:srgbClr val="FFFFFF"/>
                </a:highlight>
              </a:rPr>
              <a:t>() </a:t>
            </a:r>
            <a:r>
              <a:rPr lang="ru" sz="1300">
                <a:solidFill>
                  <a:srgbClr val="008000"/>
                </a:solidFill>
                <a:highlight>
                  <a:srgbClr val="FFFFFF"/>
                </a:highlight>
              </a:rPr>
              <a:t>// Nope, nothing</a:t>
            </a:r>
            <a:endParaRPr sz="1300">
              <a:solidFill>
                <a:srgbClr val="008000"/>
              </a:solidFill>
              <a:highlight>
                <a:srgbClr val="FFFFFF"/>
              </a:highlight>
            </a:endParaRPr>
          </a:p>
          <a:p>
            <a:pPr indent="0" lvl="0" marL="0" rtl="0" algn="l">
              <a:lnSpc>
                <a:spcPct val="135714"/>
              </a:lnSpc>
              <a:spcBef>
                <a:spcPts val="0"/>
              </a:spcBef>
              <a:spcAft>
                <a:spcPts val="0"/>
              </a:spcAft>
              <a:buNone/>
            </a:pPr>
            <a:r>
              <a:rPr lang="ru" sz="1300">
                <a:solidFill>
                  <a:srgbClr val="000000"/>
                </a:solidFill>
                <a:highlight>
                  <a:srgbClr val="FFFFFF"/>
                </a:highlight>
              </a:rPr>
              <a:t>              .</a:t>
            </a:r>
            <a:r>
              <a:rPr lang="ru" sz="1300">
                <a:solidFill>
                  <a:srgbClr val="795E26"/>
                </a:solidFill>
                <a:highlight>
                  <a:srgbClr val="FFFFFF"/>
                </a:highlight>
              </a:rPr>
              <a:t>then</a:t>
            </a:r>
            <a:r>
              <a:rPr lang="ru" sz="1300">
                <a:solidFill>
                  <a:srgbClr val="000000"/>
                </a:solidFill>
                <a:highlight>
                  <a:srgbClr val="FFFFFF"/>
                </a:highlight>
              </a:rPr>
              <a:t>(() </a:t>
            </a:r>
            <a:r>
              <a:rPr lang="ru" sz="1300">
                <a:solidFill>
                  <a:srgbClr val="0000FF"/>
                </a:solidFill>
                <a:highlight>
                  <a:srgbClr val="FFFFFF"/>
                </a:highlight>
              </a:rPr>
              <a:t>=&gt;</a:t>
            </a:r>
            <a:r>
              <a:rPr lang="ru" sz="1300">
                <a:solidFill>
                  <a:srgbClr val="000000"/>
                </a:solidFill>
                <a:highlight>
                  <a:srgbClr val="FFFFFF"/>
                </a:highlight>
              </a:rPr>
              <a:t> {  </a:t>
            </a:r>
            <a:r>
              <a:rPr lang="ru" sz="1300">
                <a:solidFill>
                  <a:srgbClr val="008000"/>
                </a:solidFill>
                <a:highlight>
                  <a:srgbClr val="FFFFFF"/>
                </a:highlight>
              </a:rPr>
              <a:t>// placing this code inside the .then() ensures, it runs after the cypress commands 'execute'</a:t>
            </a:r>
            <a:endParaRPr sz="1300">
              <a:solidFill>
                <a:srgbClr val="008000"/>
              </a:solidFill>
              <a:highlight>
                <a:srgbClr val="FFFFFF"/>
              </a:highlight>
            </a:endParaRPr>
          </a:p>
          <a:p>
            <a:pPr indent="0" lvl="0" marL="0" rtl="0" algn="l">
              <a:lnSpc>
                <a:spcPct val="135714"/>
              </a:lnSpc>
              <a:spcBef>
                <a:spcPts val="0"/>
              </a:spcBef>
              <a:spcAft>
                <a:spcPts val="0"/>
              </a:spcAft>
              <a:buNone/>
            </a:pPr>
            <a:r>
              <a:rPr lang="ru" sz="1300">
                <a:solidFill>
                  <a:srgbClr val="000000"/>
                </a:solidFill>
                <a:highlight>
                  <a:srgbClr val="FFFFFF"/>
                </a:highlight>
              </a:rPr>
              <a:t>                   </a:t>
            </a:r>
            <a:r>
              <a:rPr lang="ru" sz="1300">
                <a:solidFill>
                  <a:srgbClr val="0000FF"/>
                </a:solidFill>
                <a:highlight>
                  <a:srgbClr val="FFFFFF"/>
                </a:highlight>
              </a:rPr>
              <a:t>let</a:t>
            </a:r>
            <a:r>
              <a:rPr lang="ru" sz="1300">
                <a:solidFill>
                  <a:srgbClr val="000000"/>
                </a:solidFill>
                <a:highlight>
                  <a:srgbClr val="FFFFFF"/>
                </a:highlight>
              </a:rPr>
              <a:t> </a:t>
            </a:r>
            <a:r>
              <a:rPr lang="ru" sz="1300">
                <a:solidFill>
                  <a:srgbClr val="001080"/>
                </a:solidFill>
                <a:highlight>
                  <a:srgbClr val="FFFFFF"/>
                </a:highlight>
              </a:rPr>
              <a:t>el</a:t>
            </a:r>
            <a:r>
              <a:rPr lang="ru" sz="1300">
                <a:solidFill>
                  <a:srgbClr val="000000"/>
                </a:solidFill>
                <a:highlight>
                  <a:srgbClr val="FFFFFF"/>
                </a:highlight>
              </a:rPr>
              <a:t> = </a:t>
            </a:r>
            <a:r>
              <a:rPr lang="ru" sz="1300">
                <a:solidFill>
                  <a:srgbClr val="0070C1"/>
                </a:solidFill>
                <a:highlight>
                  <a:srgbClr val="FFFFFF"/>
                </a:highlight>
              </a:rPr>
              <a:t>Cypress</a:t>
            </a:r>
            <a:r>
              <a:rPr lang="ru" sz="1300">
                <a:solidFill>
                  <a:srgbClr val="000000"/>
                </a:solidFill>
                <a:highlight>
                  <a:srgbClr val="FFFFFF"/>
                </a:highlight>
              </a:rPr>
              <a:t>.</a:t>
            </a:r>
            <a:r>
              <a:rPr lang="ru" sz="1300">
                <a:solidFill>
                  <a:srgbClr val="795E26"/>
                </a:solidFill>
                <a:highlight>
                  <a:srgbClr val="FFFFFF"/>
                </a:highlight>
              </a:rPr>
              <a:t>$</a:t>
            </a:r>
            <a:r>
              <a:rPr lang="ru" sz="1300">
                <a:solidFill>
                  <a:srgbClr val="000000"/>
                </a:solidFill>
                <a:highlight>
                  <a:srgbClr val="FFFFFF"/>
                </a:highlight>
              </a:rPr>
              <a:t>(</a:t>
            </a:r>
            <a:r>
              <a:rPr lang="ru" sz="1300">
                <a:solidFill>
                  <a:srgbClr val="A31515"/>
                </a:solidFill>
                <a:highlight>
                  <a:srgbClr val="FFFFFF"/>
                </a:highlight>
              </a:rPr>
              <a:t>'.new-el'</a:t>
            </a:r>
            <a:r>
              <a:rPr lang="ru" sz="1300">
                <a:solidFill>
                  <a:srgbClr val="000000"/>
                </a:solidFill>
                <a:highlight>
                  <a:srgbClr val="FFFFFF"/>
                </a:highlight>
              </a:rPr>
              <a:t>) </a:t>
            </a:r>
            <a:r>
              <a:rPr lang="ru" sz="1300">
                <a:solidFill>
                  <a:srgbClr val="008000"/>
                </a:solidFill>
                <a:highlight>
                  <a:srgbClr val="FFFFFF"/>
                </a:highlight>
              </a:rPr>
              <a:t>// evaluates after .then()</a:t>
            </a:r>
            <a:endParaRPr sz="1300">
              <a:solidFill>
                <a:srgbClr val="008000"/>
              </a:solidFill>
              <a:highlight>
                <a:srgbClr val="FFFFFF"/>
              </a:highlight>
            </a:endParaRPr>
          </a:p>
          <a:p>
            <a:pPr indent="0" lvl="0" marL="0" rtl="0" algn="l">
              <a:lnSpc>
                <a:spcPct val="135714"/>
              </a:lnSpc>
              <a:spcBef>
                <a:spcPts val="0"/>
              </a:spcBef>
              <a:spcAft>
                <a:spcPts val="0"/>
              </a:spcAft>
              <a:buNone/>
            </a:pPr>
            <a:r>
              <a:rPr lang="ru" sz="1300">
                <a:solidFill>
                  <a:srgbClr val="000000"/>
                </a:solidFill>
                <a:highlight>
                  <a:srgbClr val="FFFFFF"/>
                </a:highlight>
              </a:rPr>
              <a:t>                   </a:t>
            </a:r>
            <a:r>
              <a:rPr lang="ru" sz="1300">
                <a:solidFill>
                  <a:srgbClr val="AF00DB"/>
                </a:solidFill>
                <a:highlight>
                  <a:srgbClr val="FFFFFF"/>
                </a:highlight>
              </a:rPr>
              <a:t>if</a:t>
            </a:r>
            <a:r>
              <a:rPr lang="ru" sz="1300">
                <a:solidFill>
                  <a:srgbClr val="000000"/>
                </a:solidFill>
                <a:highlight>
                  <a:srgbClr val="FFFFFF"/>
                </a:highlight>
              </a:rPr>
              <a:t> (</a:t>
            </a:r>
            <a:r>
              <a:rPr lang="ru" sz="1300">
                <a:solidFill>
                  <a:srgbClr val="001080"/>
                </a:solidFill>
                <a:highlight>
                  <a:srgbClr val="FFFFFF"/>
                </a:highlight>
              </a:rPr>
              <a:t>el</a:t>
            </a:r>
            <a:r>
              <a:rPr lang="ru" sz="1300">
                <a:solidFill>
                  <a:srgbClr val="000000"/>
                </a:solidFill>
                <a:highlight>
                  <a:srgbClr val="FFFFFF"/>
                </a:highlight>
              </a:rPr>
              <a:t>.</a:t>
            </a:r>
            <a:r>
              <a:rPr lang="ru" sz="1300">
                <a:solidFill>
                  <a:srgbClr val="001080"/>
                </a:solidFill>
                <a:highlight>
                  <a:srgbClr val="FFFFFF"/>
                </a:highlight>
              </a:rPr>
              <a:t>length</a:t>
            </a:r>
            <a:r>
              <a:rPr lang="ru" sz="1300">
                <a:solidFill>
                  <a:srgbClr val="000000"/>
                </a:solidFill>
                <a:highlight>
                  <a:srgbClr val="FFFFFF"/>
                </a:highlight>
              </a:rPr>
              <a:t>) {</a:t>
            </a:r>
            <a:endParaRPr sz="1300">
              <a:solidFill>
                <a:srgbClr val="000000"/>
              </a:solidFill>
              <a:highlight>
                <a:srgbClr val="FFFFFF"/>
              </a:highlight>
            </a:endParaRPr>
          </a:p>
          <a:p>
            <a:pPr indent="0" lvl="0" marL="0" rtl="0" algn="l">
              <a:lnSpc>
                <a:spcPct val="135714"/>
              </a:lnSpc>
              <a:spcBef>
                <a:spcPts val="0"/>
              </a:spcBef>
              <a:spcAft>
                <a:spcPts val="0"/>
              </a:spcAft>
              <a:buNone/>
            </a:pPr>
            <a:r>
              <a:rPr lang="ru" sz="1300">
                <a:solidFill>
                  <a:srgbClr val="000000"/>
                </a:solidFill>
                <a:highlight>
                  <a:srgbClr val="FFFFFF"/>
                </a:highlight>
              </a:rPr>
              <a:t>                      </a:t>
            </a:r>
            <a:r>
              <a:rPr lang="ru" sz="1300">
                <a:solidFill>
                  <a:srgbClr val="0070C1"/>
                </a:solidFill>
                <a:highlight>
                  <a:srgbClr val="FFFFFF"/>
                </a:highlight>
              </a:rPr>
              <a:t>cy</a:t>
            </a:r>
            <a:r>
              <a:rPr lang="ru" sz="1300">
                <a:solidFill>
                  <a:srgbClr val="000000"/>
                </a:solidFill>
                <a:highlight>
                  <a:srgbClr val="FFFFFF"/>
                </a:highlight>
              </a:rPr>
              <a:t>.</a:t>
            </a:r>
            <a:r>
              <a:rPr lang="ru" sz="1300">
                <a:solidFill>
                  <a:srgbClr val="795E26"/>
                </a:solidFill>
                <a:highlight>
                  <a:srgbClr val="FFFFFF"/>
                </a:highlight>
              </a:rPr>
              <a:t>get</a:t>
            </a:r>
            <a:r>
              <a:rPr lang="ru" sz="1300">
                <a:solidFill>
                  <a:srgbClr val="000000"/>
                </a:solidFill>
                <a:highlight>
                  <a:srgbClr val="FFFFFF"/>
                </a:highlight>
              </a:rPr>
              <a:t>(</a:t>
            </a:r>
            <a:r>
              <a:rPr lang="ru" sz="1300">
                <a:solidFill>
                  <a:srgbClr val="A31515"/>
                </a:solidFill>
                <a:highlight>
                  <a:srgbClr val="FFFFFF"/>
                </a:highlight>
              </a:rPr>
              <a:t>'.another-selector'</a:t>
            </a:r>
            <a:r>
              <a:rPr lang="ru" sz="1300">
                <a:solidFill>
                  <a:srgbClr val="000000"/>
                </a:solidFill>
                <a:highlight>
                  <a:srgbClr val="FFFFFF"/>
                </a:highlight>
              </a:rPr>
              <a:t>)</a:t>
            </a:r>
            <a:endParaRPr sz="1300">
              <a:solidFill>
                <a:srgbClr val="000000"/>
              </a:solidFill>
              <a:highlight>
                <a:srgbClr val="FFFFFF"/>
              </a:highlight>
            </a:endParaRPr>
          </a:p>
          <a:p>
            <a:pPr indent="0" lvl="0" marL="0" rtl="0" algn="l">
              <a:lnSpc>
                <a:spcPct val="135714"/>
              </a:lnSpc>
              <a:spcBef>
                <a:spcPts val="0"/>
              </a:spcBef>
              <a:spcAft>
                <a:spcPts val="0"/>
              </a:spcAft>
              <a:buNone/>
            </a:pPr>
            <a:r>
              <a:rPr lang="ru" sz="1300">
                <a:solidFill>
                  <a:srgbClr val="000000"/>
                </a:solidFill>
                <a:highlight>
                  <a:srgbClr val="FFFFFF"/>
                </a:highlight>
              </a:rPr>
              <a:t>                   } </a:t>
            </a:r>
            <a:r>
              <a:rPr lang="ru" sz="1300">
                <a:solidFill>
                  <a:srgbClr val="AF00DB"/>
                </a:solidFill>
                <a:highlight>
                  <a:srgbClr val="FFFFFF"/>
                </a:highlight>
              </a:rPr>
              <a:t>else</a:t>
            </a:r>
            <a:r>
              <a:rPr lang="ru" sz="1300">
                <a:solidFill>
                  <a:srgbClr val="000000"/>
                </a:solidFill>
                <a:highlight>
                  <a:srgbClr val="FFFFFF"/>
                </a:highlight>
              </a:rPr>
              <a:t> {</a:t>
            </a:r>
            <a:endParaRPr sz="1300">
              <a:solidFill>
                <a:srgbClr val="000000"/>
              </a:solidFill>
              <a:highlight>
                <a:srgbClr val="FFFFFF"/>
              </a:highlight>
            </a:endParaRPr>
          </a:p>
          <a:p>
            <a:pPr indent="0" lvl="0" marL="0" rtl="0" algn="l">
              <a:lnSpc>
                <a:spcPct val="135714"/>
              </a:lnSpc>
              <a:spcBef>
                <a:spcPts val="0"/>
              </a:spcBef>
              <a:spcAft>
                <a:spcPts val="0"/>
              </a:spcAft>
              <a:buNone/>
            </a:pPr>
            <a:r>
              <a:rPr lang="ru" sz="1300">
                <a:solidFill>
                  <a:srgbClr val="000000"/>
                </a:solidFill>
                <a:highlight>
                  <a:srgbClr val="FFFFFF"/>
                </a:highlight>
              </a:rPr>
              <a:t>                            </a:t>
            </a:r>
            <a:r>
              <a:rPr lang="ru" sz="1300">
                <a:solidFill>
                  <a:srgbClr val="0070C1"/>
                </a:solidFill>
                <a:highlight>
                  <a:srgbClr val="FFFFFF"/>
                </a:highlight>
              </a:rPr>
              <a:t>cy</a:t>
            </a:r>
            <a:r>
              <a:rPr lang="ru" sz="1300">
                <a:solidFill>
                  <a:srgbClr val="000000"/>
                </a:solidFill>
                <a:highlight>
                  <a:srgbClr val="FFFFFF"/>
                </a:highlight>
              </a:rPr>
              <a:t>.</a:t>
            </a:r>
            <a:r>
              <a:rPr lang="ru" sz="1300">
                <a:solidFill>
                  <a:srgbClr val="795E26"/>
                </a:solidFill>
                <a:highlight>
                  <a:srgbClr val="FFFFFF"/>
                </a:highlight>
              </a:rPr>
              <a:t>get</a:t>
            </a:r>
            <a:r>
              <a:rPr lang="ru" sz="1300">
                <a:solidFill>
                  <a:srgbClr val="000000"/>
                </a:solidFill>
                <a:highlight>
                  <a:srgbClr val="FFFFFF"/>
                </a:highlight>
              </a:rPr>
              <a:t>(</a:t>
            </a:r>
            <a:r>
              <a:rPr lang="ru" sz="1300">
                <a:solidFill>
                  <a:srgbClr val="A31515"/>
                </a:solidFill>
                <a:highlight>
                  <a:srgbClr val="FFFFFF"/>
                </a:highlight>
              </a:rPr>
              <a:t>'.optional-selector'</a:t>
            </a:r>
            <a:r>
              <a:rPr lang="ru" sz="1300">
                <a:solidFill>
                  <a:srgbClr val="000000"/>
                </a:solidFill>
                <a:highlight>
                  <a:srgbClr val="FFFFFF"/>
                </a:highlight>
              </a:rPr>
              <a:t>)</a:t>
            </a:r>
            <a:endParaRPr sz="1300">
              <a:solidFill>
                <a:srgbClr val="000000"/>
              </a:solidFill>
              <a:highlight>
                <a:srgbClr val="FFFFFF"/>
              </a:highlight>
            </a:endParaRPr>
          </a:p>
          <a:p>
            <a:pPr indent="0" lvl="0" marL="0" rtl="0" algn="l">
              <a:lnSpc>
                <a:spcPct val="135714"/>
              </a:lnSpc>
              <a:spcBef>
                <a:spcPts val="0"/>
              </a:spcBef>
              <a:spcAft>
                <a:spcPts val="0"/>
              </a:spcAft>
              <a:buNone/>
            </a:pPr>
            <a:r>
              <a:rPr lang="ru" sz="1300">
                <a:solidFill>
                  <a:srgbClr val="000000"/>
                </a:solidFill>
                <a:highlight>
                  <a:srgbClr val="FFFFFF"/>
                </a:highlight>
              </a:rPr>
              <a:t>                     }</a:t>
            </a:r>
            <a:endParaRPr sz="1300">
              <a:solidFill>
                <a:srgbClr val="000000"/>
              </a:solidFill>
              <a:highlight>
                <a:srgbClr val="FFFFFF"/>
              </a:highlight>
            </a:endParaRPr>
          </a:p>
          <a:p>
            <a:pPr indent="0" lvl="0" marL="0" rtl="0" algn="l">
              <a:lnSpc>
                <a:spcPct val="135714"/>
              </a:lnSpc>
              <a:spcBef>
                <a:spcPts val="0"/>
              </a:spcBef>
              <a:spcAft>
                <a:spcPts val="0"/>
              </a:spcAft>
              <a:buNone/>
            </a:pPr>
            <a:r>
              <a:rPr lang="ru" sz="1300">
                <a:solidFill>
                  <a:srgbClr val="000000"/>
                </a:solidFill>
                <a:highlight>
                  <a:srgbClr val="FFFFFF"/>
                </a:highlight>
              </a:rPr>
              <a:t>              })</a:t>
            </a:r>
            <a:endParaRPr sz="1300">
              <a:solidFill>
                <a:srgbClr val="000000"/>
              </a:solidFill>
              <a:highlight>
                <a:srgbClr val="FFFFFF"/>
              </a:highlight>
            </a:endParaRPr>
          </a:p>
          <a:p>
            <a:pPr indent="0" lvl="0" marL="0" rtl="0" algn="l">
              <a:lnSpc>
                <a:spcPct val="135714"/>
              </a:lnSpc>
              <a:spcBef>
                <a:spcPts val="0"/>
              </a:spcBef>
              <a:spcAft>
                <a:spcPts val="0"/>
              </a:spcAft>
              <a:buNone/>
            </a:pPr>
            <a:r>
              <a:rPr lang="ru" sz="1300">
                <a:solidFill>
                  <a:srgbClr val="000000"/>
                </a:solidFill>
                <a:highlight>
                  <a:srgbClr val="FFFFFF"/>
                </a:highlight>
              </a:rPr>
              <a:t>})</a:t>
            </a:r>
            <a:endParaRPr sz="1300">
              <a:solidFill>
                <a:srgbClr val="000000"/>
              </a:solidFill>
              <a:highlight>
                <a:srgbClr val="FFFFFF"/>
              </a:highlight>
            </a:endParaRPr>
          </a:p>
          <a:p>
            <a:pPr indent="0" lvl="0" marL="0" rtl="0" algn="l">
              <a:spcBef>
                <a:spcPts val="0"/>
              </a:spcBef>
              <a:spcAft>
                <a:spcPts val="1200"/>
              </a:spcAft>
              <a:buNone/>
            </a:pPr>
            <a:r>
              <a:t/>
            </a:r>
            <a:endParaRPr sz="13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ru" sz="2800"/>
              <a:t>Лекция №3. </a:t>
            </a:r>
            <a:endParaRPr b="1" sz="2800"/>
          </a:p>
        </p:txBody>
      </p:sp>
      <p:sp>
        <p:nvSpPr>
          <p:cNvPr id="279" name="Google Shape;279;p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2400">
                <a:solidFill>
                  <a:srgbClr val="001080"/>
                </a:solidFill>
              </a:rPr>
              <a:t>Клонирование проекта. Первый PR. Работа с Git и Trello. Fixtures and cypress-real-events.</a:t>
            </a:r>
            <a:endParaRPr sz="2400">
              <a:solidFill>
                <a:srgbClr val="00108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5" name="Google Shape;285;p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6" name="Google Shape;286;p46"/>
          <p:cNvPicPr preferRelativeResize="0"/>
          <p:nvPr/>
        </p:nvPicPr>
        <p:blipFill>
          <a:blip r:embed="rId3">
            <a:alphaModFix/>
          </a:blip>
          <a:stretch>
            <a:fillRect/>
          </a:stretch>
        </p:blipFill>
        <p:spPr>
          <a:xfrm>
            <a:off x="0" y="55732"/>
            <a:ext cx="9144003" cy="383083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ru" sz="2800"/>
              <a:t>Клонируем проект</a:t>
            </a:r>
            <a:endParaRPr b="1" sz="2800"/>
          </a:p>
        </p:txBody>
      </p:sp>
      <p:sp>
        <p:nvSpPr>
          <p:cNvPr id="292" name="Google Shape;292;p4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3" name="Google Shape;293;p47"/>
          <p:cNvPicPr preferRelativeResize="0"/>
          <p:nvPr/>
        </p:nvPicPr>
        <p:blipFill>
          <a:blip r:embed="rId3">
            <a:alphaModFix/>
          </a:blip>
          <a:stretch>
            <a:fillRect/>
          </a:stretch>
        </p:blipFill>
        <p:spPr>
          <a:xfrm>
            <a:off x="311698" y="1017800"/>
            <a:ext cx="6564367" cy="39136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READMe file</a:t>
            </a:r>
            <a:endParaRPr b="1"/>
          </a:p>
        </p:txBody>
      </p:sp>
      <p:sp>
        <p:nvSpPr>
          <p:cNvPr id="299" name="Google Shape;299;p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rPr>
              <a:t>В данном файле находится инструкция по работе в проекте (правила)</a:t>
            </a:r>
            <a:endParaRPr>
              <a:solidFill>
                <a:schemeClr val="dk1"/>
              </a:solidFill>
            </a:endParaRPr>
          </a:p>
          <a:p>
            <a:pPr indent="0" lvl="0" marL="0" rtl="0" algn="l">
              <a:spcBef>
                <a:spcPts val="1200"/>
              </a:spcBef>
              <a:spcAft>
                <a:spcPts val="0"/>
              </a:spcAft>
              <a:buNone/>
            </a:pPr>
            <a:r>
              <a:rPr lang="ru">
                <a:solidFill>
                  <a:schemeClr val="dk1"/>
                </a:solidFill>
              </a:rPr>
              <a:t>И в первую очередь после клонирования нам нужно в терминале набрать команду </a:t>
            </a:r>
            <a:br>
              <a:rPr lang="ru">
                <a:solidFill>
                  <a:schemeClr val="dk1"/>
                </a:solidFill>
              </a:rPr>
            </a:br>
            <a:r>
              <a:rPr lang="ru">
                <a:solidFill>
                  <a:schemeClr val="dk1"/>
                </a:solidFill>
              </a:rPr>
              <a:t>- </a:t>
            </a:r>
            <a:r>
              <a:rPr b="1" lang="ru">
                <a:solidFill>
                  <a:srgbClr val="FF0000"/>
                </a:solidFill>
              </a:rPr>
              <a:t>npm ci</a:t>
            </a:r>
            <a:r>
              <a:rPr lang="ru">
                <a:solidFill>
                  <a:schemeClr val="dk1"/>
                </a:solidFill>
              </a:rPr>
              <a:t>, без которой не будет работать проект</a:t>
            </a:r>
            <a:endParaRPr>
              <a:solidFill>
                <a:schemeClr val="dk1"/>
              </a:solidFill>
            </a:endParaRPr>
          </a:p>
          <a:p>
            <a:pPr indent="0" lvl="0" marL="0" rtl="0" algn="l">
              <a:spcBef>
                <a:spcPts val="1200"/>
              </a:spcBef>
              <a:spcAft>
                <a:spcPts val="0"/>
              </a:spcAft>
              <a:buNone/>
            </a:pPr>
            <a:r>
              <a:rPr lang="ru">
                <a:solidFill>
                  <a:schemeClr val="dk1"/>
                </a:solidFill>
              </a:rPr>
              <a:t>А также необходимо добавить файл</a:t>
            </a:r>
            <a:r>
              <a:rPr lang="ru"/>
              <a:t> </a:t>
            </a:r>
            <a:r>
              <a:rPr b="1" lang="ru">
                <a:solidFill>
                  <a:srgbClr val="FF0000"/>
                </a:solidFill>
              </a:rPr>
              <a:t>cypress.env.json</a:t>
            </a:r>
            <a:endParaRPr b="1">
              <a:solidFill>
                <a:srgbClr val="FF0000"/>
              </a:solidFill>
            </a:endParaRPr>
          </a:p>
          <a:p>
            <a:pPr indent="0" lvl="0" marL="0" rtl="0" algn="l">
              <a:spcBef>
                <a:spcPts val="1200"/>
              </a:spcBef>
              <a:spcAft>
                <a:spcPts val="1200"/>
              </a:spcAft>
              <a:buNone/>
            </a:pPr>
            <a:r>
              <a:rPr b="1" lang="ru">
                <a:solidFill>
                  <a:schemeClr val="dk1"/>
                </a:solidFill>
              </a:rPr>
              <a:t>Обязательно читаем файл </a:t>
            </a:r>
            <a:r>
              <a:rPr b="1" lang="ru" u="sng">
                <a:solidFill>
                  <a:schemeClr val="dk1"/>
                </a:solidFill>
              </a:rPr>
              <a:t>README</a:t>
            </a:r>
            <a:r>
              <a:rPr b="1" lang="ru">
                <a:solidFill>
                  <a:schemeClr val="dk1"/>
                </a:solidFill>
              </a:rPr>
              <a:t> до конца!</a:t>
            </a:r>
            <a:endParaRPr b="1">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305" name="Google Shape;305;p49"/>
          <p:cNvPicPr preferRelativeResize="0"/>
          <p:nvPr/>
        </p:nvPicPr>
        <p:blipFill>
          <a:blip r:embed="rId3">
            <a:alphaModFix/>
          </a:blip>
          <a:stretch>
            <a:fillRect/>
          </a:stretch>
        </p:blipFill>
        <p:spPr>
          <a:xfrm>
            <a:off x="81800" y="66750"/>
            <a:ext cx="7710099" cy="38422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ru" sz="2800"/>
              <a:t>Проект</a:t>
            </a:r>
            <a:endParaRPr b="1" sz="2800"/>
          </a:p>
        </p:txBody>
      </p:sp>
      <p:sp>
        <p:nvSpPr>
          <p:cNvPr id="311" name="Google Shape;311;p50"/>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ru">
                <a:solidFill>
                  <a:schemeClr val="dk1"/>
                </a:solidFill>
              </a:rPr>
              <a:t>Юзер стори создают Product Managers</a:t>
            </a:r>
            <a:endParaRPr>
              <a:solidFill>
                <a:schemeClr val="dk1"/>
              </a:solidFill>
            </a:endParaRPr>
          </a:p>
          <a:p>
            <a:pPr indent="-342900" lvl="0" marL="457200" rtl="0" algn="l">
              <a:spcBef>
                <a:spcPts val="0"/>
              </a:spcBef>
              <a:spcAft>
                <a:spcPts val="0"/>
              </a:spcAft>
              <a:buClr>
                <a:schemeClr val="dk1"/>
              </a:buClr>
              <a:buSzPts val="1800"/>
              <a:buAutoNum type="arabicPeriod"/>
            </a:pPr>
            <a:r>
              <a:rPr lang="ru">
                <a:solidFill>
                  <a:schemeClr val="dk1"/>
                </a:solidFill>
              </a:rPr>
              <a:t>Инженеры (студенты) выбирают в Трелло юзер стори (US) и создают для нее тест кейс (TC). </a:t>
            </a:r>
            <a:endParaRPr>
              <a:solidFill>
                <a:schemeClr val="dk1"/>
              </a:solidFill>
            </a:endParaRPr>
          </a:p>
          <a:p>
            <a:pPr indent="-342900" lvl="0" marL="457200" rtl="0" algn="l">
              <a:spcBef>
                <a:spcPts val="0"/>
              </a:spcBef>
              <a:spcAft>
                <a:spcPts val="0"/>
              </a:spcAft>
              <a:buClr>
                <a:schemeClr val="dk1"/>
              </a:buClr>
              <a:buSzPts val="1800"/>
              <a:buAutoNum type="arabicPeriod"/>
            </a:pPr>
            <a:r>
              <a:rPr lang="ru">
                <a:solidFill>
                  <a:schemeClr val="dk1"/>
                </a:solidFill>
              </a:rPr>
              <a:t>Каждый может выбирать любую юзер стори, даже если с ней уже работают другие студенты. Но тест кейс необходимо создавать свой, даже если такой уже существует в Трелло. Работаем только с тест кейсами, которые создали сами.</a:t>
            </a:r>
            <a:endParaRPr>
              <a:solidFill>
                <a:schemeClr val="dk1"/>
              </a:solidFill>
            </a:endParaRPr>
          </a:p>
          <a:p>
            <a:pPr indent="-342900" lvl="0" marL="457200" rtl="0" algn="l">
              <a:spcBef>
                <a:spcPts val="0"/>
              </a:spcBef>
              <a:spcAft>
                <a:spcPts val="0"/>
              </a:spcAft>
              <a:buClr>
                <a:schemeClr val="dk1"/>
              </a:buClr>
              <a:buSzPts val="1800"/>
              <a:buAutoNum type="arabicPeriod"/>
            </a:pPr>
            <a:r>
              <a:rPr lang="ru">
                <a:solidFill>
                  <a:schemeClr val="dk1"/>
                </a:solidFill>
              </a:rPr>
              <a:t>Соединяем карточки (US &lt;-&gt; TC), при этом юзер стори никуда не двигаем, можем перемещать все остальные карточки (ТС, АТ, ERR, RF)</a:t>
            </a:r>
            <a:br>
              <a:rPr lang="ru">
                <a:solidFill>
                  <a:schemeClr val="dk1"/>
                </a:solidFill>
              </a:rPr>
            </a:br>
            <a:r>
              <a:rPr lang="ru">
                <a:solidFill>
                  <a:schemeClr val="dk1"/>
                </a:solidFill>
              </a:rPr>
              <a:t>                (TODO -&gt; InProgress -&gt; Review -&gt; Done)</a:t>
            </a:r>
            <a:endParaRPr>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Важно!</a:t>
            </a:r>
            <a:endParaRPr b="1"/>
          </a:p>
        </p:txBody>
      </p:sp>
      <p:sp>
        <p:nvSpPr>
          <p:cNvPr id="317" name="Google Shape;317;p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Char char="●"/>
            </a:pPr>
            <a:r>
              <a:rPr lang="ru" sz="2200">
                <a:solidFill>
                  <a:schemeClr val="dk1"/>
                </a:solidFill>
              </a:rPr>
              <a:t>Сначала создаем </a:t>
            </a:r>
            <a:r>
              <a:rPr lang="ru" sz="2200" u="sng">
                <a:solidFill>
                  <a:schemeClr val="dk1"/>
                </a:solidFill>
              </a:rPr>
              <a:t>карточки в Трелло</a:t>
            </a:r>
            <a:r>
              <a:rPr lang="ru" sz="2200">
                <a:solidFill>
                  <a:schemeClr val="dk1"/>
                </a:solidFill>
              </a:rPr>
              <a:t>, и только потом идем в VsCode автоматизировать тест кейс</a:t>
            </a:r>
            <a:endParaRPr sz="2200">
              <a:solidFill>
                <a:schemeClr val="dk1"/>
              </a:solidFill>
            </a:endParaRPr>
          </a:p>
          <a:p>
            <a:pPr indent="-368300" lvl="0" marL="457200" rtl="0" algn="l">
              <a:spcBef>
                <a:spcPts val="0"/>
              </a:spcBef>
              <a:spcAft>
                <a:spcPts val="0"/>
              </a:spcAft>
              <a:buClr>
                <a:schemeClr val="dk1"/>
              </a:buClr>
              <a:buSzPts val="2200"/>
              <a:buChar char="●"/>
            </a:pPr>
            <a:r>
              <a:rPr lang="ru" sz="2200">
                <a:solidFill>
                  <a:schemeClr val="dk1"/>
                </a:solidFill>
              </a:rPr>
              <a:t>Прежде чем создавать автотест, необходимо создать </a:t>
            </a:r>
            <a:r>
              <a:rPr lang="ru" sz="2200" u="sng">
                <a:solidFill>
                  <a:schemeClr val="dk1"/>
                </a:solidFill>
              </a:rPr>
              <a:t>локальную ветку</a:t>
            </a:r>
            <a:r>
              <a:rPr lang="ru" sz="2200">
                <a:solidFill>
                  <a:schemeClr val="dk1"/>
                </a:solidFill>
              </a:rPr>
              <a:t> </a:t>
            </a:r>
            <a:endParaRPr sz="2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3" name="Google Shape;103;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4" name="Google Shape;104;p16"/>
          <p:cNvPicPr preferRelativeResize="0"/>
          <p:nvPr/>
        </p:nvPicPr>
        <p:blipFill>
          <a:blip r:embed="rId3">
            <a:alphaModFix/>
          </a:blip>
          <a:stretch>
            <a:fillRect/>
          </a:stretch>
        </p:blipFill>
        <p:spPr>
          <a:xfrm>
            <a:off x="794325" y="477025"/>
            <a:ext cx="7555350" cy="31697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ru" sz="2800"/>
              <a:t>Работа в VSCode</a:t>
            </a:r>
            <a:endParaRPr b="1" sz="2800"/>
          </a:p>
        </p:txBody>
      </p:sp>
      <p:sp>
        <p:nvSpPr>
          <p:cNvPr id="323" name="Google Shape;323;p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AutoNum type="arabicPeriod"/>
            </a:pPr>
            <a:r>
              <a:rPr lang="ru">
                <a:solidFill>
                  <a:schemeClr val="dk1"/>
                </a:solidFill>
              </a:rPr>
              <a:t>Создаем локальную ветку, согласно правилу: ваши инициалы/кратко о задаче (пример: </a:t>
            </a:r>
            <a:r>
              <a:rPr b="1" lang="ru">
                <a:solidFill>
                  <a:schemeClr val="dk1"/>
                </a:solidFill>
              </a:rPr>
              <a:t>mm/delete_FrProject</a:t>
            </a:r>
            <a:r>
              <a:rPr lang="ru">
                <a:solidFill>
                  <a:schemeClr val="dk1"/>
                </a:solidFill>
              </a:rPr>
              <a:t>)</a:t>
            </a:r>
            <a:endParaRPr>
              <a:solidFill>
                <a:schemeClr val="dk1"/>
              </a:solidFill>
            </a:endParaRPr>
          </a:p>
          <a:p>
            <a:pPr indent="-342900" lvl="0" marL="457200" rtl="0" algn="l">
              <a:spcBef>
                <a:spcPts val="0"/>
              </a:spcBef>
              <a:spcAft>
                <a:spcPts val="0"/>
              </a:spcAft>
              <a:buClr>
                <a:schemeClr val="dk1"/>
              </a:buClr>
              <a:buSzPts val="1800"/>
              <a:buAutoNum type="arabicPeriod"/>
            </a:pPr>
            <a:r>
              <a:rPr lang="ru">
                <a:solidFill>
                  <a:schemeClr val="dk1"/>
                </a:solidFill>
              </a:rPr>
              <a:t>Создаем файл в папке e2e, согласно инструкции в ReadMe файле (пример: </a:t>
            </a:r>
            <a:r>
              <a:rPr b="1" lang="ru">
                <a:solidFill>
                  <a:schemeClr val="dk1"/>
                </a:solidFill>
              </a:rPr>
              <a:t>freestyleProject.cy.js</a:t>
            </a:r>
            <a:r>
              <a:rPr lang="ru">
                <a:solidFill>
                  <a:schemeClr val="dk1"/>
                </a:solidFill>
              </a:rPr>
              <a:t>)</a:t>
            </a:r>
            <a:endParaRPr>
              <a:solidFill>
                <a:schemeClr val="dk1"/>
              </a:solidFill>
            </a:endParaRPr>
          </a:p>
          <a:p>
            <a:pPr indent="-342900" lvl="0" marL="457200" rtl="0" algn="l">
              <a:spcBef>
                <a:spcPts val="0"/>
              </a:spcBef>
              <a:spcAft>
                <a:spcPts val="0"/>
              </a:spcAft>
              <a:buClr>
                <a:schemeClr val="dk1"/>
              </a:buClr>
              <a:buSzPts val="1800"/>
              <a:buAutoNum type="arabicPeriod"/>
            </a:pPr>
            <a:r>
              <a:rPr lang="ru">
                <a:solidFill>
                  <a:schemeClr val="dk1"/>
                </a:solidFill>
              </a:rPr>
              <a:t>Оформляем describe and it, также согласно инструкции в ReadMe файле</a:t>
            </a:r>
            <a:endParaRPr>
              <a:solidFill>
                <a:schemeClr val="dk1"/>
              </a:solidFill>
            </a:endParaRPr>
          </a:p>
          <a:p>
            <a:pPr indent="0" lvl="0" marL="457200" rtl="0" algn="l">
              <a:spcBef>
                <a:spcPts val="1200"/>
              </a:spcBef>
              <a:spcAft>
                <a:spcPts val="0"/>
              </a:spcAft>
              <a:buNone/>
            </a:pPr>
            <a:r>
              <a:rPr lang="ru">
                <a:solidFill>
                  <a:schemeClr val="dk1"/>
                </a:solidFill>
              </a:rPr>
              <a:t>пример:</a:t>
            </a:r>
            <a:endParaRPr>
              <a:solidFill>
                <a:schemeClr val="dk1"/>
              </a:solidFill>
            </a:endParaRPr>
          </a:p>
          <a:p>
            <a:pPr indent="457200" lvl="0" marL="0" rtl="0" algn="l">
              <a:spcBef>
                <a:spcPts val="1200"/>
              </a:spcBef>
              <a:spcAft>
                <a:spcPts val="0"/>
              </a:spcAft>
              <a:buNone/>
            </a:pPr>
            <a:r>
              <a:rPr lang="ru" sz="1500">
                <a:solidFill>
                  <a:schemeClr val="dk1"/>
                </a:solidFill>
                <a:highlight>
                  <a:srgbClr val="FFFFFF"/>
                </a:highlight>
              </a:rPr>
              <a:t>describe(‘Freestyle project’, () =&gt; {</a:t>
            </a:r>
            <a:endParaRPr sz="1500">
              <a:solidFill>
                <a:schemeClr val="dk1"/>
              </a:solidFill>
              <a:highlight>
                <a:srgbClr val="FFFFFF"/>
              </a:highlight>
            </a:endParaRPr>
          </a:p>
          <a:p>
            <a:pPr indent="0" lvl="0" marL="457200" rtl="0" algn="l">
              <a:spcBef>
                <a:spcPts val="1200"/>
              </a:spcBef>
              <a:spcAft>
                <a:spcPts val="0"/>
              </a:spcAft>
              <a:buNone/>
            </a:pPr>
            <a:r>
              <a:rPr lang="ru" sz="1500">
                <a:solidFill>
                  <a:schemeClr val="dk1"/>
                </a:solidFill>
                <a:highlight>
                  <a:srgbClr val="FFFFFF"/>
                </a:highlight>
              </a:rPr>
              <a:t>  it('</a:t>
            </a:r>
            <a:r>
              <a:rPr lang="ru" sz="1500">
                <a:solidFill>
                  <a:schemeClr val="dk1"/>
                </a:solidFill>
                <a:highlight>
                  <a:schemeClr val="lt1"/>
                </a:highlight>
              </a:rPr>
              <a:t>Freestyle project </a:t>
            </a:r>
            <a:r>
              <a:rPr lang="ru" sz="1500">
                <a:solidFill>
                  <a:schemeClr val="dk1"/>
                </a:solidFill>
                <a:highlight>
                  <a:srgbClr val="FFFFFF"/>
                </a:highlight>
              </a:rPr>
              <a:t>&gt; Delete project by clicking the link in dropdown menu', function () { … })</a:t>
            </a:r>
            <a:endParaRPr sz="1500">
              <a:solidFill>
                <a:schemeClr val="dk1"/>
              </a:solidFill>
              <a:highlight>
                <a:srgbClr val="FFFFFF"/>
              </a:highlight>
            </a:endParaRPr>
          </a:p>
          <a:p>
            <a:pPr indent="457200" lvl="0" marL="0" rtl="0" algn="l">
              <a:spcBef>
                <a:spcPts val="1200"/>
              </a:spcBef>
              <a:spcAft>
                <a:spcPts val="1200"/>
              </a:spcAft>
              <a:buNone/>
            </a:pPr>
            <a:r>
              <a:rPr lang="ru" sz="1500">
                <a:solidFill>
                  <a:schemeClr val="dk1"/>
                </a:solidFill>
                <a:highlight>
                  <a:srgbClr val="FFFFFF"/>
                </a:highlight>
              </a:rPr>
              <a:t>})</a:t>
            </a:r>
            <a:endParaRPr sz="1500">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cypress-real-events: </a:t>
            </a:r>
            <a:endParaRPr b="1"/>
          </a:p>
        </p:txBody>
      </p:sp>
      <p:sp>
        <p:nvSpPr>
          <p:cNvPr id="329" name="Google Shape;329;p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sz="2500">
                <a:solidFill>
                  <a:schemeClr val="dk1"/>
                </a:solidFill>
              </a:rPr>
              <a:t>npm install cypress-real-events</a:t>
            </a:r>
            <a:endParaRPr sz="2500">
              <a:solidFill>
                <a:schemeClr val="dk1"/>
              </a:solidFill>
            </a:endParaRPr>
          </a:p>
          <a:p>
            <a:pPr indent="0" lvl="0" marL="0" rtl="0" algn="l">
              <a:spcBef>
                <a:spcPts val="1200"/>
              </a:spcBef>
              <a:spcAft>
                <a:spcPts val="0"/>
              </a:spcAft>
              <a:buNone/>
            </a:pPr>
            <a:r>
              <a:rPr lang="ru" sz="2500">
                <a:solidFill>
                  <a:schemeClr val="dk1"/>
                </a:solidFill>
              </a:rPr>
              <a:t>import "cypress-real-events"</a:t>
            </a:r>
            <a:endParaRPr sz="2500">
              <a:solidFill>
                <a:schemeClr val="dk1"/>
              </a:solidFill>
            </a:endParaRPr>
          </a:p>
          <a:p>
            <a:pPr indent="0" lvl="0" marL="0" rtl="0" algn="l">
              <a:spcBef>
                <a:spcPts val="1200"/>
              </a:spcBef>
              <a:spcAft>
                <a:spcPts val="0"/>
              </a:spcAft>
              <a:buNone/>
            </a:pPr>
            <a:r>
              <a:t/>
            </a:r>
            <a:endParaRPr sz="2500">
              <a:solidFill>
                <a:schemeClr val="dk1"/>
              </a:solidFill>
            </a:endParaRPr>
          </a:p>
          <a:p>
            <a:pPr indent="0" lvl="0" marL="0" rtl="0" algn="l">
              <a:lnSpc>
                <a:spcPct val="135714"/>
              </a:lnSpc>
              <a:spcBef>
                <a:spcPts val="1200"/>
              </a:spcBef>
              <a:spcAft>
                <a:spcPts val="0"/>
              </a:spcAft>
              <a:buNone/>
            </a:pPr>
            <a:r>
              <a:rPr lang="ru" sz="2050">
                <a:solidFill>
                  <a:srgbClr val="0070C1"/>
                </a:solidFill>
                <a:highlight>
                  <a:srgbClr val="FFFFFF"/>
                </a:highlight>
              </a:rPr>
              <a:t>cy</a:t>
            </a:r>
            <a:r>
              <a:rPr lang="ru" sz="2050">
                <a:solidFill>
                  <a:srgbClr val="000000"/>
                </a:solidFill>
                <a:highlight>
                  <a:srgbClr val="FFFFFF"/>
                </a:highlight>
              </a:rPr>
              <a:t>.</a:t>
            </a:r>
            <a:r>
              <a:rPr lang="ru" sz="2050">
                <a:solidFill>
                  <a:srgbClr val="795E26"/>
                </a:solidFill>
                <a:highlight>
                  <a:srgbClr val="FFFFFF"/>
                </a:highlight>
              </a:rPr>
              <a:t>get</a:t>
            </a:r>
            <a:r>
              <a:rPr lang="ru" sz="2050">
                <a:solidFill>
                  <a:srgbClr val="000000"/>
                </a:solidFill>
                <a:highlight>
                  <a:srgbClr val="FFFFFF"/>
                </a:highlight>
              </a:rPr>
              <a:t>(</a:t>
            </a:r>
            <a:r>
              <a:rPr lang="ru" sz="2050">
                <a:solidFill>
                  <a:srgbClr val="A31515"/>
                </a:solidFill>
                <a:highlight>
                  <a:srgbClr val="FFFFFF"/>
                </a:highlight>
              </a:rPr>
              <a:t>'selector'</a:t>
            </a:r>
            <a:r>
              <a:rPr lang="ru" sz="2050">
                <a:solidFill>
                  <a:srgbClr val="000000"/>
                </a:solidFill>
                <a:highlight>
                  <a:srgbClr val="FFFFFF"/>
                </a:highlight>
              </a:rPr>
              <a:t>)</a:t>
            </a:r>
            <a:endParaRPr sz="2050">
              <a:solidFill>
                <a:srgbClr val="000000"/>
              </a:solidFill>
              <a:highlight>
                <a:srgbClr val="FFFFFF"/>
              </a:highlight>
            </a:endParaRPr>
          </a:p>
          <a:p>
            <a:pPr indent="0" lvl="0" marL="0" rtl="0" algn="l">
              <a:lnSpc>
                <a:spcPct val="135714"/>
              </a:lnSpc>
              <a:spcBef>
                <a:spcPts val="0"/>
              </a:spcBef>
              <a:spcAft>
                <a:spcPts val="0"/>
              </a:spcAft>
              <a:buNone/>
            </a:pPr>
            <a:r>
              <a:rPr lang="ru" sz="2050">
                <a:solidFill>
                  <a:srgbClr val="000000"/>
                </a:solidFill>
                <a:highlight>
                  <a:srgbClr val="FFFFFF"/>
                </a:highlight>
              </a:rPr>
              <a:t>   .</a:t>
            </a:r>
            <a:r>
              <a:rPr lang="ru" sz="2050">
                <a:solidFill>
                  <a:srgbClr val="795E26"/>
                </a:solidFill>
                <a:highlight>
                  <a:srgbClr val="FFFFFF"/>
                </a:highlight>
              </a:rPr>
              <a:t>realHover</a:t>
            </a:r>
            <a:r>
              <a:rPr lang="ru" sz="2050">
                <a:solidFill>
                  <a:srgbClr val="000000"/>
                </a:solidFill>
                <a:highlight>
                  <a:srgbClr val="FFFFFF"/>
                </a:highlight>
              </a:rPr>
              <a:t>({</a:t>
            </a:r>
            <a:r>
              <a:rPr lang="ru" sz="2050">
                <a:solidFill>
                  <a:srgbClr val="001080"/>
                </a:solidFill>
                <a:highlight>
                  <a:srgbClr val="FFFFFF"/>
                </a:highlight>
              </a:rPr>
              <a:t>position:</a:t>
            </a:r>
            <a:r>
              <a:rPr lang="ru" sz="2050">
                <a:solidFill>
                  <a:srgbClr val="000000"/>
                </a:solidFill>
                <a:highlight>
                  <a:srgbClr val="FFFFFF"/>
                </a:highlight>
              </a:rPr>
              <a:t> </a:t>
            </a:r>
            <a:r>
              <a:rPr lang="ru" sz="2050">
                <a:solidFill>
                  <a:srgbClr val="A31515"/>
                </a:solidFill>
                <a:highlight>
                  <a:srgbClr val="FFFFFF"/>
                </a:highlight>
              </a:rPr>
              <a:t>"center"</a:t>
            </a:r>
            <a:r>
              <a:rPr lang="ru" sz="2050">
                <a:solidFill>
                  <a:srgbClr val="000000"/>
                </a:solidFill>
                <a:highlight>
                  <a:srgbClr val="FFFFFF"/>
                </a:highlight>
              </a:rPr>
              <a:t>}</a:t>
            </a:r>
            <a:endParaRPr sz="2050">
              <a:solidFill>
                <a:srgbClr val="000000"/>
              </a:solidFill>
              <a:highlight>
                <a:srgbClr val="FFFFFF"/>
              </a:highlight>
            </a:endParaRPr>
          </a:p>
          <a:p>
            <a:pPr indent="0" lvl="0" marL="0" rtl="0" algn="l">
              <a:spcBef>
                <a:spcPts val="0"/>
              </a:spcBef>
              <a:spcAft>
                <a:spcPts val="0"/>
              </a:spcAft>
              <a:buNone/>
            </a:pPr>
            <a:r>
              <a:t/>
            </a:r>
            <a:endParaRPr sz="2500">
              <a:solidFill>
                <a:schemeClr val="dk1"/>
              </a:solidFill>
            </a:endParaRPr>
          </a:p>
          <a:p>
            <a:pPr indent="0" lvl="0" marL="0" rtl="0" algn="l">
              <a:spcBef>
                <a:spcPts val="1200"/>
              </a:spcBef>
              <a:spcAft>
                <a:spcPts val="1200"/>
              </a:spcAft>
              <a:buNone/>
            </a:pPr>
            <a:r>
              <a:t/>
            </a:r>
            <a:endParaRPr sz="25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sz="2800"/>
              <a:t>Fixtures</a:t>
            </a:r>
            <a:endParaRPr/>
          </a:p>
        </p:txBody>
      </p:sp>
      <p:sp>
        <p:nvSpPr>
          <p:cNvPr id="335" name="Google Shape;335;p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ru" sz="1600">
                <a:solidFill>
                  <a:schemeClr val="dk1"/>
                </a:solidFill>
                <a:highlight>
                  <a:schemeClr val="lt1"/>
                </a:highlight>
              </a:rPr>
              <a:t>headersData.json</a:t>
            </a:r>
            <a:endParaRPr sz="1600">
              <a:solidFill>
                <a:schemeClr val="dk1"/>
              </a:solidFill>
              <a:highlight>
                <a:schemeClr val="lt1"/>
              </a:highlight>
            </a:endParaRPr>
          </a:p>
          <a:p>
            <a:pPr indent="0" lvl="0" marL="0" rtl="0" algn="l">
              <a:lnSpc>
                <a:spcPct val="135714"/>
              </a:lnSpc>
              <a:spcBef>
                <a:spcPts val="0"/>
              </a:spcBef>
              <a:spcAft>
                <a:spcPts val="0"/>
              </a:spcAft>
              <a:buNone/>
            </a:pPr>
            <a:r>
              <a:rPr lang="ru" sz="1200">
                <a:solidFill>
                  <a:srgbClr val="000000"/>
                </a:solidFill>
                <a:highlight>
                  <a:schemeClr val="lt1"/>
                </a:highlight>
              </a:rPr>
              <a:t>{</a:t>
            </a:r>
            <a:endParaRPr sz="1200">
              <a:solidFill>
                <a:srgbClr val="000000"/>
              </a:solidFill>
              <a:highlight>
                <a:schemeClr val="lt1"/>
              </a:highlight>
            </a:endParaRPr>
          </a:p>
          <a:p>
            <a:pPr indent="0" lvl="0" marL="0" rtl="0" algn="l">
              <a:lnSpc>
                <a:spcPct val="135714"/>
              </a:lnSpc>
              <a:spcBef>
                <a:spcPts val="0"/>
              </a:spcBef>
              <a:spcAft>
                <a:spcPts val="0"/>
              </a:spcAft>
              <a:buNone/>
            </a:pPr>
            <a:r>
              <a:rPr lang="ru" sz="1200">
                <a:solidFill>
                  <a:srgbClr val="000000"/>
                </a:solidFill>
                <a:highlight>
                  <a:schemeClr val="lt1"/>
                </a:highlight>
              </a:rPr>
              <a:t>    </a:t>
            </a:r>
            <a:r>
              <a:rPr lang="ru" sz="1200">
                <a:solidFill>
                  <a:srgbClr val="0451A5"/>
                </a:solidFill>
                <a:highlight>
                  <a:schemeClr val="lt1"/>
                </a:highlight>
              </a:rPr>
              <a:t>"nameHeader"</a:t>
            </a:r>
            <a:r>
              <a:rPr lang="ru" sz="1200">
                <a:solidFill>
                  <a:srgbClr val="000000"/>
                </a:solidFill>
                <a:highlight>
                  <a:schemeClr val="lt1"/>
                </a:highlight>
              </a:rPr>
              <a:t>:  </a:t>
            </a:r>
            <a:r>
              <a:rPr lang="ru" sz="1200">
                <a:solidFill>
                  <a:srgbClr val="A31515"/>
                </a:solidFill>
                <a:highlight>
                  <a:schemeClr val="lt1"/>
                </a:highlight>
              </a:rPr>
              <a:t>"Details about Lorem Ipsum"</a:t>
            </a:r>
            <a:r>
              <a:rPr lang="ru" sz="1200">
                <a:solidFill>
                  <a:srgbClr val="000000"/>
                </a:solidFill>
                <a:highlight>
                  <a:schemeClr val="lt1"/>
                </a:highlight>
              </a:rPr>
              <a:t>,</a:t>
            </a:r>
            <a:endParaRPr sz="1200">
              <a:solidFill>
                <a:srgbClr val="000000"/>
              </a:solidFill>
              <a:highlight>
                <a:schemeClr val="lt1"/>
              </a:highlight>
            </a:endParaRPr>
          </a:p>
          <a:p>
            <a:pPr indent="0" lvl="0" marL="0" rtl="0" algn="l">
              <a:lnSpc>
                <a:spcPct val="135714"/>
              </a:lnSpc>
              <a:spcBef>
                <a:spcPts val="0"/>
              </a:spcBef>
              <a:spcAft>
                <a:spcPts val="0"/>
              </a:spcAft>
              <a:buNone/>
            </a:pPr>
            <a:r>
              <a:rPr lang="ru" sz="1200">
                <a:solidFill>
                  <a:srgbClr val="000000"/>
                </a:solidFill>
                <a:highlight>
                  <a:schemeClr val="lt1"/>
                </a:highlight>
              </a:rPr>
              <a:t>    </a:t>
            </a:r>
            <a:r>
              <a:rPr lang="ru" sz="1200">
                <a:solidFill>
                  <a:srgbClr val="0451A5"/>
                </a:solidFill>
                <a:highlight>
                  <a:schemeClr val="lt1"/>
                </a:highlight>
              </a:rPr>
              <a:t>"tabs"</a:t>
            </a:r>
            <a:r>
              <a:rPr lang="ru" sz="1200">
                <a:solidFill>
                  <a:srgbClr val="000000"/>
                </a:solidFill>
                <a:highlight>
                  <a:schemeClr val="lt1"/>
                </a:highlight>
              </a:rPr>
              <a:t>: [</a:t>
            </a:r>
            <a:r>
              <a:rPr lang="ru" sz="1200">
                <a:solidFill>
                  <a:srgbClr val="A31515"/>
                </a:solidFill>
                <a:highlight>
                  <a:schemeClr val="lt1"/>
                </a:highlight>
              </a:rPr>
              <a:t>"What"</a:t>
            </a:r>
            <a:r>
              <a:rPr lang="ru" sz="1200">
                <a:solidFill>
                  <a:srgbClr val="000000"/>
                </a:solidFill>
                <a:highlight>
                  <a:schemeClr val="lt1"/>
                </a:highlight>
              </a:rPr>
              <a:t>, </a:t>
            </a:r>
            <a:r>
              <a:rPr lang="ru" sz="1200">
                <a:solidFill>
                  <a:srgbClr val="A31515"/>
                </a:solidFill>
                <a:highlight>
                  <a:schemeClr val="lt1"/>
                </a:highlight>
              </a:rPr>
              <a:t>"Origin"</a:t>
            </a:r>
            <a:r>
              <a:rPr lang="ru" sz="1200">
                <a:solidFill>
                  <a:srgbClr val="000000"/>
                </a:solidFill>
                <a:highlight>
                  <a:schemeClr val="lt1"/>
                </a:highlight>
              </a:rPr>
              <a:t>, </a:t>
            </a:r>
            <a:r>
              <a:rPr lang="ru" sz="1200">
                <a:solidFill>
                  <a:srgbClr val="A31515"/>
                </a:solidFill>
                <a:highlight>
                  <a:schemeClr val="lt1"/>
                </a:highlight>
              </a:rPr>
              <a:t>"Use"</a:t>
            </a:r>
            <a:r>
              <a:rPr lang="ru" sz="1200">
                <a:solidFill>
                  <a:srgbClr val="000000"/>
                </a:solidFill>
                <a:highlight>
                  <a:schemeClr val="lt1"/>
                </a:highlight>
              </a:rPr>
              <a:t>, </a:t>
            </a:r>
            <a:r>
              <a:rPr lang="ru" sz="1200">
                <a:solidFill>
                  <a:srgbClr val="A31515"/>
                </a:solidFill>
                <a:highlight>
                  <a:schemeClr val="lt1"/>
                </a:highlight>
              </a:rPr>
              <a:t>"More"</a:t>
            </a:r>
            <a:r>
              <a:rPr lang="ru" sz="1200">
                <a:solidFill>
                  <a:srgbClr val="000000"/>
                </a:solidFill>
                <a:highlight>
                  <a:schemeClr val="lt1"/>
                </a:highlight>
              </a:rPr>
              <a:t>]</a:t>
            </a:r>
            <a:endParaRPr sz="1200">
              <a:solidFill>
                <a:srgbClr val="000000"/>
              </a:solidFill>
              <a:highlight>
                <a:schemeClr val="lt1"/>
              </a:highlight>
            </a:endParaRPr>
          </a:p>
          <a:p>
            <a:pPr indent="0" lvl="0" marL="0" rtl="0" algn="l">
              <a:lnSpc>
                <a:spcPct val="135714"/>
              </a:lnSpc>
              <a:spcBef>
                <a:spcPts val="0"/>
              </a:spcBef>
              <a:spcAft>
                <a:spcPts val="0"/>
              </a:spcAft>
              <a:buNone/>
            </a:pPr>
            <a:r>
              <a:rPr lang="ru" sz="1200">
                <a:solidFill>
                  <a:srgbClr val="000000"/>
                </a:solidFill>
                <a:highlight>
                  <a:schemeClr val="lt1"/>
                </a:highlight>
              </a:rPr>
              <a:t>}</a:t>
            </a:r>
            <a:endParaRPr sz="1200">
              <a:solidFill>
                <a:srgbClr val="000000"/>
              </a:solidFill>
              <a:highlight>
                <a:schemeClr val="lt1"/>
              </a:highlight>
            </a:endParaRPr>
          </a:p>
          <a:p>
            <a:pPr indent="0" lvl="0" marL="0" rtl="0" algn="l">
              <a:lnSpc>
                <a:spcPct val="135714"/>
              </a:lnSpc>
              <a:spcBef>
                <a:spcPts val="0"/>
              </a:spcBef>
              <a:spcAft>
                <a:spcPts val="0"/>
              </a:spcAft>
              <a:buNone/>
            </a:pPr>
            <a:r>
              <a:t/>
            </a:r>
            <a:endParaRPr sz="1200">
              <a:solidFill>
                <a:srgbClr val="000000"/>
              </a:solidFill>
              <a:highlight>
                <a:schemeClr val="lt1"/>
              </a:highlight>
            </a:endParaRPr>
          </a:p>
          <a:p>
            <a:pPr indent="0" lvl="0" marL="0" rtl="0" algn="l">
              <a:lnSpc>
                <a:spcPct val="135714"/>
              </a:lnSpc>
              <a:spcBef>
                <a:spcPts val="0"/>
              </a:spcBef>
              <a:spcAft>
                <a:spcPts val="0"/>
              </a:spcAft>
              <a:buNone/>
            </a:pPr>
            <a:r>
              <a:rPr lang="ru" sz="1600">
                <a:solidFill>
                  <a:schemeClr val="dk1"/>
                </a:solidFill>
                <a:highlight>
                  <a:schemeClr val="lt1"/>
                </a:highlight>
              </a:rPr>
              <a:t>import </a:t>
            </a:r>
            <a:r>
              <a:rPr b="1" lang="ru" sz="1600">
                <a:solidFill>
                  <a:srgbClr val="0000FF"/>
                </a:solidFill>
                <a:highlight>
                  <a:schemeClr val="lt1"/>
                </a:highlight>
              </a:rPr>
              <a:t>headersData </a:t>
            </a:r>
            <a:r>
              <a:rPr lang="ru" sz="1600">
                <a:solidFill>
                  <a:schemeClr val="dk1"/>
                </a:solidFill>
                <a:highlight>
                  <a:schemeClr val="lt1"/>
                </a:highlight>
              </a:rPr>
              <a:t>from "../fixtures/headersData.json"</a:t>
            </a:r>
            <a:endParaRPr sz="1600">
              <a:solidFill>
                <a:schemeClr val="dk1"/>
              </a:solidFill>
              <a:highlight>
                <a:schemeClr val="lt1"/>
              </a:highlight>
            </a:endParaRPr>
          </a:p>
          <a:p>
            <a:pPr indent="0" lvl="0" marL="0" rtl="0" algn="l">
              <a:lnSpc>
                <a:spcPct val="135714"/>
              </a:lnSpc>
              <a:spcBef>
                <a:spcPts val="0"/>
              </a:spcBef>
              <a:spcAft>
                <a:spcPts val="0"/>
              </a:spcAft>
              <a:buNone/>
            </a:pPr>
            <a:r>
              <a:t/>
            </a:r>
            <a:endParaRPr sz="1600">
              <a:solidFill>
                <a:srgbClr val="000000"/>
              </a:solidFill>
              <a:highlight>
                <a:schemeClr val="lt1"/>
              </a:highlight>
            </a:endParaRPr>
          </a:p>
          <a:p>
            <a:pPr indent="0" lvl="0" marL="0" rtl="0" algn="l">
              <a:lnSpc>
                <a:spcPct val="135714"/>
              </a:lnSpc>
              <a:spcBef>
                <a:spcPts val="0"/>
              </a:spcBef>
              <a:spcAft>
                <a:spcPts val="0"/>
              </a:spcAft>
              <a:buNone/>
            </a:pPr>
            <a:r>
              <a:rPr lang="ru" sz="1500">
                <a:solidFill>
                  <a:srgbClr val="0070C1"/>
                </a:solidFill>
                <a:highlight>
                  <a:srgbClr val="FFFFFF"/>
                </a:highlight>
              </a:rPr>
              <a:t>cy</a:t>
            </a:r>
            <a:r>
              <a:rPr lang="ru" sz="1500">
                <a:solidFill>
                  <a:srgbClr val="000000"/>
                </a:solidFill>
                <a:highlight>
                  <a:srgbClr val="FFFFFF"/>
                </a:highlight>
              </a:rPr>
              <a:t>.</a:t>
            </a:r>
            <a:r>
              <a:rPr lang="ru" sz="1500">
                <a:solidFill>
                  <a:srgbClr val="795E26"/>
                </a:solidFill>
                <a:highlight>
                  <a:srgbClr val="FFFFFF"/>
                </a:highlight>
              </a:rPr>
              <a:t>get</a:t>
            </a:r>
            <a:r>
              <a:rPr lang="ru" sz="1500">
                <a:solidFill>
                  <a:srgbClr val="000000"/>
                </a:solidFill>
                <a:highlight>
                  <a:srgbClr val="FFFFFF"/>
                </a:highlight>
              </a:rPr>
              <a:t>(</a:t>
            </a:r>
            <a:r>
              <a:rPr lang="ru" sz="1500">
                <a:solidFill>
                  <a:srgbClr val="A31515"/>
                </a:solidFill>
                <a:highlight>
                  <a:srgbClr val="FFFFFF"/>
                </a:highlight>
              </a:rPr>
              <a:t>'nav.nav-tabs a'</a:t>
            </a:r>
            <a:r>
              <a:rPr lang="ru" sz="1500">
                <a:solidFill>
                  <a:srgbClr val="000000"/>
                </a:solidFill>
                <a:highlight>
                  <a:srgbClr val="FFFFFF"/>
                </a:highlight>
              </a:rPr>
              <a:t>).</a:t>
            </a:r>
            <a:r>
              <a:rPr lang="ru" sz="1500">
                <a:solidFill>
                  <a:srgbClr val="795E26"/>
                </a:solidFill>
                <a:highlight>
                  <a:srgbClr val="FFFFFF"/>
                </a:highlight>
              </a:rPr>
              <a:t>each</a:t>
            </a:r>
            <a:r>
              <a:rPr lang="ru" sz="1500">
                <a:solidFill>
                  <a:srgbClr val="000000"/>
                </a:solidFill>
                <a:highlight>
                  <a:srgbClr val="FFFFFF"/>
                </a:highlight>
              </a:rPr>
              <a:t>((</a:t>
            </a:r>
            <a:r>
              <a:rPr lang="ru" sz="1500">
                <a:solidFill>
                  <a:srgbClr val="001080"/>
                </a:solidFill>
                <a:highlight>
                  <a:srgbClr val="FFFFFF"/>
                </a:highlight>
              </a:rPr>
              <a:t>$el</a:t>
            </a:r>
            <a:r>
              <a:rPr lang="ru" sz="1500">
                <a:solidFill>
                  <a:srgbClr val="000000"/>
                </a:solidFill>
                <a:highlight>
                  <a:srgbClr val="FFFFFF"/>
                </a:highlight>
              </a:rPr>
              <a:t>, </a:t>
            </a:r>
            <a:r>
              <a:rPr lang="ru" sz="1500">
                <a:solidFill>
                  <a:srgbClr val="001080"/>
                </a:solidFill>
                <a:highlight>
                  <a:srgbClr val="FFFFFF"/>
                </a:highlight>
              </a:rPr>
              <a:t>index</a:t>
            </a:r>
            <a:r>
              <a:rPr lang="ru" sz="1500">
                <a:solidFill>
                  <a:srgbClr val="000000"/>
                </a:solidFill>
                <a:highlight>
                  <a:srgbClr val="FFFFFF"/>
                </a:highlight>
              </a:rPr>
              <a:t>) </a:t>
            </a:r>
            <a:r>
              <a:rPr lang="ru" sz="1500">
                <a:solidFill>
                  <a:srgbClr val="0000FF"/>
                </a:solidFill>
                <a:highlight>
                  <a:srgbClr val="FFFFFF"/>
                </a:highlight>
              </a:rPr>
              <a:t>=&gt;</a:t>
            </a:r>
            <a:r>
              <a:rPr lang="ru" sz="1500">
                <a:solidFill>
                  <a:srgbClr val="000000"/>
                </a:solidFill>
                <a:highlight>
                  <a:srgbClr val="FFFFFF"/>
                </a:highlight>
              </a:rPr>
              <a:t> {</a:t>
            </a:r>
            <a:endParaRPr sz="1500">
              <a:solidFill>
                <a:srgbClr val="000000"/>
              </a:solidFill>
              <a:highlight>
                <a:srgbClr val="FFFFFF"/>
              </a:highlight>
            </a:endParaRPr>
          </a:p>
          <a:p>
            <a:pPr indent="0" lvl="0" marL="0" rtl="0" algn="l">
              <a:lnSpc>
                <a:spcPct val="135714"/>
              </a:lnSpc>
              <a:spcBef>
                <a:spcPts val="0"/>
              </a:spcBef>
              <a:spcAft>
                <a:spcPts val="0"/>
              </a:spcAft>
              <a:buNone/>
            </a:pPr>
            <a:r>
              <a:rPr lang="ru" sz="1500">
                <a:solidFill>
                  <a:srgbClr val="000000"/>
                </a:solidFill>
                <a:highlight>
                  <a:srgbClr val="FFFFFF"/>
                </a:highlight>
              </a:rPr>
              <a:t>    </a:t>
            </a:r>
            <a:r>
              <a:rPr lang="ru" sz="1500">
                <a:solidFill>
                  <a:srgbClr val="0070C1"/>
                </a:solidFill>
                <a:highlight>
                  <a:srgbClr val="FFFFFF"/>
                </a:highlight>
              </a:rPr>
              <a:t>cy</a:t>
            </a:r>
            <a:r>
              <a:rPr lang="ru" sz="1500">
                <a:solidFill>
                  <a:srgbClr val="000000"/>
                </a:solidFill>
                <a:highlight>
                  <a:srgbClr val="FFFFFF"/>
                </a:highlight>
              </a:rPr>
              <a:t>.</a:t>
            </a:r>
            <a:r>
              <a:rPr lang="ru" sz="1500">
                <a:solidFill>
                  <a:srgbClr val="795E26"/>
                </a:solidFill>
                <a:highlight>
                  <a:srgbClr val="FFFFFF"/>
                </a:highlight>
              </a:rPr>
              <a:t>wrap</a:t>
            </a:r>
            <a:r>
              <a:rPr lang="ru" sz="1500">
                <a:solidFill>
                  <a:srgbClr val="000000"/>
                </a:solidFill>
                <a:highlight>
                  <a:srgbClr val="FFFFFF"/>
                </a:highlight>
              </a:rPr>
              <a:t>(</a:t>
            </a:r>
            <a:r>
              <a:rPr lang="ru" sz="1500">
                <a:solidFill>
                  <a:srgbClr val="001080"/>
                </a:solidFill>
                <a:highlight>
                  <a:srgbClr val="FFFFFF"/>
                </a:highlight>
              </a:rPr>
              <a:t>$el</a:t>
            </a:r>
            <a:r>
              <a:rPr lang="ru" sz="1500">
                <a:solidFill>
                  <a:srgbClr val="000000"/>
                </a:solidFill>
                <a:highlight>
                  <a:srgbClr val="FFFFFF"/>
                </a:highlight>
              </a:rPr>
              <a:t>).</a:t>
            </a:r>
            <a:r>
              <a:rPr lang="ru" sz="1500">
                <a:solidFill>
                  <a:srgbClr val="795E26"/>
                </a:solidFill>
                <a:highlight>
                  <a:srgbClr val="FFFFFF"/>
                </a:highlight>
              </a:rPr>
              <a:t>should</a:t>
            </a:r>
            <a:r>
              <a:rPr lang="ru" sz="1500">
                <a:solidFill>
                  <a:srgbClr val="000000"/>
                </a:solidFill>
                <a:highlight>
                  <a:srgbClr val="FFFFFF"/>
                </a:highlight>
              </a:rPr>
              <a:t>(</a:t>
            </a:r>
            <a:r>
              <a:rPr lang="ru" sz="1500">
                <a:solidFill>
                  <a:srgbClr val="A31515"/>
                </a:solidFill>
                <a:highlight>
                  <a:srgbClr val="FFFFFF"/>
                </a:highlight>
              </a:rPr>
              <a:t>'have.text'</a:t>
            </a:r>
            <a:r>
              <a:rPr lang="ru" sz="1500">
                <a:solidFill>
                  <a:srgbClr val="000000"/>
                </a:solidFill>
                <a:highlight>
                  <a:srgbClr val="FFFFFF"/>
                </a:highlight>
              </a:rPr>
              <a:t>, </a:t>
            </a:r>
            <a:r>
              <a:rPr b="1" lang="ru" sz="1500">
                <a:solidFill>
                  <a:srgbClr val="0000FF"/>
                </a:solidFill>
                <a:highlight>
                  <a:srgbClr val="FFFFFF"/>
                </a:highlight>
              </a:rPr>
              <a:t>headersData</a:t>
            </a:r>
            <a:r>
              <a:rPr lang="ru" sz="1500">
                <a:solidFill>
                  <a:srgbClr val="000000"/>
                </a:solidFill>
                <a:highlight>
                  <a:srgbClr val="FFFFFF"/>
                </a:highlight>
              </a:rPr>
              <a:t>.</a:t>
            </a:r>
            <a:r>
              <a:rPr lang="ru" sz="1500">
                <a:solidFill>
                  <a:srgbClr val="001080"/>
                </a:solidFill>
                <a:highlight>
                  <a:srgbClr val="FFFFFF"/>
                </a:highlight>
              </a:rPr>
              <a:t>tabs</a:t>
            </a:r>
            <a:r>
              <a:rPr lang="ru" sz="1500">
                <a:solidFill>
                  <a:srgbClr val="000000"/>
                </a:solidFill>
                <a:highlight>
                  <a:srgbClr val="FFFFFF"/>
                </a:highlight>
              </a:rPr>
              <a:t>[</a:t>
            </a:r>
            <a:r>
              <a:rPr lang="ru" sz="1500">
                <a:solidFill>
                  <a:srgbClr val="001080"/>
                </a:solidFill>
                <a:highlight>
                  <a:srgbClr val="FFFFFF"/>
                </a:highlight>
              </a:rPr>
              <a:t>index</a:t>
            </a:r>
            <a:r>
              <a:rPr lang="ru" sz="1500">
                <a:solidFill>
                  <a:srgbClr val="000000"/>
                </a:solidFill>
                <a:highlight>
                  <a:srgbClr val="FFFFFF"/>
                </a:highlight>
              </a:rPr>
              <a:t>]);</a:t>
            </a:r>
            <a:endParaRPr sz="1500">
              <a:solidFill>
                <a:srgbClr val="008000"/>
              </a:solidFill>
              <a:highlight>
                <a:srgbClr val="FFFFFF"/>
              </a:highlight>
            </a:endParaRPr>
          </a:p>
          <a:p>
            <a:pPr indent="0" lvl="0" marL="0" rtl="0" algn="l">
              <a:lnSpc>
                <a:spcPct val="135714"/>
              </a:lnSpc>
              <a:spcBef>
                <a:spcPts val="0"/>
              </a:spcBef>
              <a:spcAft>
                <a:spcPts val="0"/>
              </a:spcAft>
              <a:buNone/>
            </a:pPr>
            <a:r>
              <a:rPr lang="ru" sz="1500">
                <a:solidFill>
                  <a:srgbClr val="000000"/>
                </a:solidFill>
                <a:highlight>
                  <a:srgbClr val="FFFFFF"/>
                </a:highlight>
              </a:rPr>
              <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ru" sz="2800"/>
              <a:t>Оформление PR</a:t>
            </a:r>
            <a:endParaRPr b="1" sz="2800"/>
          </a:p>
        </p:txBody>
      </p:sp>
      <p:sp>
        <p:nvSpPr>
          <p:cNvPr id="341" name="Google Shape;341;p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74650" lvl="0" marL="457200" rtl="0" algn="l">
              <a:spcBef>
                <a:spcPts val="0"/>
              </a:spcBef>
              <a:spcAft>
                <a:spcPts val="0"/>
              </a:spcAft>
              <a:buClr>
                <a:schemeClr val="dk1"/>
              </a:buClr>
              <a:buSzPts val="2300"/>
              <a:buChar char="●"/>
            </a:pPr>
            <a:r>
              <a:rPr lang="ru" sz="2300">
                <a:solidFill>
                  <a:schemeClr val="dk1"/>
                </a:solidFill>
              </a:rPr>
              <a:t>1 PR = 1 карточка TC </a:t>
            </a:r>
            <a:endParaRPr sz="2300">
              <a:solidFill>
                <a:schemeClr val="dk1"/>
              </a:solidFill>
            </a:endParaRPr>
          </a:p>
          <a:p>
            <a:pPr indent="-374650" lvl="0" marL="457200" rtl="0" algn="l">
              <a:spcBef>
                <a:spcPts val="0"/>
              </a:spcBef>
              <a:spcAft>
                <a:spcPts val="0"/>
              </a:spcAft>
              <a:buClr>
                <a:schemeClr val="dk1"/>
              </a:buClr>
              <a:buSzPts val="2300"/>
              <a:buChar char="●"/>
            </a:pPr>
            <a:r>
              <a:rPr lang="ru" sz="2300">
                <a:solidFill>
                  <a:schemeClr val="dk1"/>
                </a:solidFill>
              </a:rPr>
              <a:t>Название PR = название карточки AT</a:t>
            </a:r>
            <a:endParaRPr sz="2300">
              <a:solidFill>
                <a:schemeClr val="dk1"/>
              </a:solidFill>
            </a:endParaRPr>
          </a:p>
          <a:p>
            <a:pPr indent="-374650" lvl="0" marL="457200" rtl="0" algn="l">
              <a:spcBef>
                <a:spcPts val="0"/>
              </a:spcBef>
              <a:spcAft>
                <a:spcPts val="0"/>
              </a:spcAft>
              <a:buClr>
                <a:schemeClr val="dk1"/>
              </a:buClr>
              <a:buSzPts val="2300"/>
              <a:buChar char="●"/>
            </a:pPr>
            <a:r>
              <a:rPr lang="ru" sz="2300">
                <a:solidFill>
                  <a:schemeClr val="dk1"/>
                </a:solidFill>
              </a:rPr>
              <a:t>PR должен содержать ссылку на карточку AT</a:t>
            </a:r>
            <a:endParaRPr sz="2300">
              <a:solidFill>
                <a:schemeClr val="dk1"/>
              </a:solidFill>
            </a:endParaRPr>
          </a:p>
          <a:p>
            <a:pPr indent="-374650" lvl="0" marL="457200" rtl="0" algn="l">
              <a:spcBef>
                <a:spcPts val="0"/>
              </a:spcBef>
              <a:spcAft>
                <a:spcPts val="0"/>
              </a:spcAft>
              <a:buClr>
                <a:schemeClr val="dk1"/>
              </a:buClr>
              <a:buSzPts val="2300"/>
              <a:buChar char="●"/>
            </a:pPr>
            <a:r>
              <a:rPr lang="ru" sz="2300">
                <a:solidFill>
                  <a:schemeClr val="dk1"/>
                </a:solidFill>
              </a:rPr>
              <a:t>Карточка AT должна содержать ссылку на PR</a:t>
            </a:r>
            <a:endParaRPr sz="2300">
              <a:solidFill>
                <a:schemeClr val="dk1"/>
              </a:solidFill>
            </a:endParaRPr>
          </a:p>
          <a:p>
            <a:pPr indent="-374650" lvl="0" marL="457200" rtl="0" algn="l">
              <a:spcBef>
                <a:spcPts val="0"/>
              </a:spcBef>
              <a:spcAft>
                <a:spcPts val="0"/>
              </a:spcAft>
              <a:buClr>
                <a:schemeClr val="dk1"/>
              </a:buClr>
              <a:buSzPts val="2300"/>
              <a:buChar char="●"/>
            </a:pPr>
            <a:r>
              <a:rPr lang="ru" sz="2300">
                <a:solidFill>
                  <a:schemeClr val="dk1"/>
                </a:solidFill>
              </a:rPr>
              <a:t>После получения двух approvals, PR может быть смержен в main ветку нажатием кнопки </a:t>
            </a:r>
            <a:r>
              <a:rPr b="1" lang="ru" sz="2300">
                <a:solidFill>
                  <a:schemeClr val="dk1"/>
                </a:solidFill>
              </a:rPr>
              <a:t>“Squash and merge”</a:t>
            </a:r>
            <a:endParaRPr b="1" sz="2300">
              <a:solidFill>
                <a:schemeClr val="dk1"/>
              </a:solidFill>
            </a:endParaRPr>
          </a:p>
          <a:p>
            <a:pPr indent="-374650" lvl="0" marL="457200" rtl="0" algn="l">
              <a:spcBef>
                <a:spcPts val="0"/>
              </a:spcBef>
              <a:spcAft>
                <a:spcPts val="0"/>
              </a:spcAft>
              <a:buClr>
                <a:schemeClr val="dk1"/>
              </a:buClr>
              <a:buSzPts val="2300"/>
              <a:buChar char="●"/>
            </a:pPr>
            <a:r>
              <a:rPr lang="ru" sz="2300">
                <a:solidFill>
                  <a:schemeClr val="dk1"/>
                </a:solidFill>
              </a:rPr>
              <a:t>Локальную ветку удаляем на GitHub и VsCode</a:t>
            </a:r>
            <a:endParaRPr sz="2300">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47" name="Google Shape;347;p5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solidFill>
                  <a:schemeClr val="dk1"/>
                </a:solidFill>
              </a:rPr>
              <a:t>После того как ваш смержен в main идем в VSCode:</a:t>
            </a:r>
            <a:endParaRPr b="1">
              <a:solidFill>
                <a:schemeClr val="dk1"/>
              </a:solidFill>
            </a:endParaRPr>
          </a:p>
          <a:p>
            <a:pPr indent="-342900" lvl="0" marL="457200" rtl="0" algn="l">
              <a:spcBef>
                <a:spcPts val="1200"/>
              </a:spcBef>
              <a:spcAft>
                <a:spcPts val="0"/>
              </a:spcAft>
              <a:buClr>
                <a:schemeClr val="dk1"/>
              </a:buClr>
              <a:buSzPts val="1800"/>
              <a:buChar char="-"/>
            </a:pPr>
            <a:r>
              <a:rPr lang="ru">
                <a:solidFill>
                  <a:schemeClr val="dk1"/>
                </a:solidFill>
              </a:rPr>
              <a:t>Переходим на ветку main</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Нажимаем Pull (обновляем ваш локальный main)</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Удаляем свою локальную ветку, набрав в терминале команды: </a:t>
            </a:r>
            <a:endParaRPr>
              <a:solidFill>
                <a:schemeClr val="dk1"/>
              </a:solidFill>
            </a:endParaRPr>
          </a:p>
          <a:p>
            <a:pPr indent="0" lvl="0" marL="457200" rtl="0" algn="l">
              <a:spcBef>
                <a:spcPts val="1200"/>
              </a:spcBef>
              <a:spcAft>
                <a:spcPts val="0"/>
              </a:spcAft>
              <a:buNone/>
            </a:pPr>
            <a:r>
              <a:rPr lang="ru">
                <a:solidFill>
                  <a:schemeClr val="dk1"/>
                </a:solidFill>
              </a:rPr>
              <a:t>1.git branch - </a:t>
            </a:r>
            <a:r>
              <a:rPr i="1" lang="ru">
                <a:solidFill>
                  <a:schemeClr val="dk1"/>
                </a:solidFill>
              </a:rPr>
              <a:t>получаем список локальных веток</a:t>
            </a:r>
            <a:endParaRPr i="1">
              <a:solidFill>
                <a:schemeClr val="dk1"/>
              </a:solidFill>
            </a:endParaRPr>
          </a:p>
          <a:p>
            <a:pPr indent="0" lvl="0" marL="457200" rtl="0" algn="l">
              <a:spcBef>
                <a:spcPts val="1200"/>
              </a:spcBef>
              <a:spcAft>
                <a:spcPts val="1200"/>
              </a:spcAft>
              <a:buNone/>
            </a:pPr>
            <a:r>
              <a:rPr lang="ru">
                <a:solidFill>
                  <a:schemeClr val="dk1"/>
                </a:solidFill>
              </a:rPr>
              <a:t>2.git branch -D mm/search_city_test (пример ветки) - удаление</a:t>
            </a:r>
            <a:endParaRPr>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Что необходимо знать/сделать/уметь, чтобы участвовать в проекте Jenkins на JS 06 потока?</a:t>
            </a:r>
            <a:endParaRPr b="1"/>
          </a:p>
        </p:txBody>
      </p:sp>
      <p:sp>
        <p:nvSpPr>
          <p:cNvPr id="353" name="Google Shape;353;p57"/>
          <p:cNvSpPr txBox="1"/>
          <p:nvPr>
            <p:ph idx="1" type="body"/>
          </p:nvPr>
        </p:nvSpPr>
        <p:spPr>
          <a:xfrm>
            <a:off x="311700" y="1452700"/>
            <a:ext cx="8520600" cy="3116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ru">
                <a:solidFill>
                  <a:schemeClr val="dk1"/>
                </a:solidFill>
              </a:rPr>
              <a:t>Установить Jenkins (Git, Node.js, VsCode)</a:t>
            </a:r>
            <a:endParaRPr>
              <a:solidFill>
                <a:schemeClr val="dk1"/>
              </a:solidFill>
            </a:endParaRPr>
          </a:p>
          <a:p>
            <a:pPr indent="-342900" lvl="0" marL="457200" rtl="0" algn="l">
              <a:spcBef>
                <a:spcPts val="0"/>
              </a:spcBef>
              <a:spcAft>
                <a:spcPts val="0"/>
              </a:spcAft>
              <a:buClr>
                <a:schemeClr val="dk1"/>
              </a:buClr>
              <a:buSzPts val="1800"/>
              <a:buAutoNum type="arabicPeriod"/>
            </a:pPr>
            <a:r>
              <a:rPr lang="ru">
                <a:solidFill>
                  <a:schemeClr val="dk1"/>
                </a:solidFill>
              </a:rPr>
              <a:t>Присоединиться к board Trello</a:t>
            </a:r>
            <a:endParaRPr>
              <a:solidFill>
                <a:schemeClr val="dk1"/>
              </a:solidFill>
            </a:endParaRPr>
          </a:p>
          <a:p>
            <a:pPr indent="-342900" lvl="0" marL="457200" rtl="0" algn="l">
              <a:spcBef>
                <a:spcPts val="0"/>
              </a:spcBef>
              <a:spcAft>
                <a:spcPts val="0"/>
              </a:spcAft>
              <a:buClr>
                <a:schemeClr val="dk1"/>
              </a:buClr>
              <a:buSzPts val="1800"/>
              <a:buAutoNum type="arabicPeriod"/>
            </a:pPr>
            <a:r>
              <a:rPr lang="ru">
                <a:solidFill>
                  <a:schemeClr val="dk1"/>
                </a:solidFill>
              </a:rPr>
              <a:t>Уметь работать в Трелло, с Git командами</a:t>
            </a:r>
            <a:endParaRPr>
              <a:solidFill>
                <a:schemeClr val="dk1"/>
              </a:solidFill>
            </a:endParaRPr>
          </a:p>
          <a:p>
            <a:pPr indent="-342900" lvl="0" marL="457200" rtl="0" algn="l">
              <a:spcBef>
                <a:spcPts val="0"/>
              </a:spcBef>
              <a:spcAft>
                <a:spcPts val="0"/>
              </a:spcAft>
              <a:buClr>
                <a:schemeClr val="dk1"/>
              </a:buClr>
              <a:buSzPts val="1800"/>
              <a:buAutoNum type="arabicPeriod"/>
            </a:pPr>
            <a:r>
              <a:rPr lang="ru">
                <a:solidFill>
                  <a:schemeClr val="dk1"/>
                </a:solidFill>
              </a:rPr>
              <a:t>Заполнить таблицу contributors_list (иметь уникальный nickname in slack) и принять приглашение по эл.почте</a:t>
            </a:r>
            <a:endParaRPr>
              <a:solidFill>
                <a:schemeClr val="dk1"/>
              </a:solidFill>
            </a:endParaRPr>
          </a:p>
          <a:p>
            <a:pPr indent="-342900" lvl="0" marL="457200" rtl="0" algn="l">
              <a:spcBef>
                <a:spcPts val="0"/>
              </a:spcBef>
              <a:spcAft>
                <a:spcPts val="0"/>
              </a:spcAft>
              <a:buClr>
                <a:schemeClr val="dk1"/>
              </a:buClr>
              <a:buSzPts val="1800"/>
              <a:buAutoNum type="arabicPeriod"/>
            </a:pPr>
            <a:r>
              <a:rPr lang="ru">
                <a:solidFill>
                  <a:schemeClr val="dk1"/>
                </a:solidFill>
              </a:rPr>
              <a:t>Прочитать README файл в проекте</a:t>
            </a:r>
            <a:endParaRPr>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sz="2800"/>
              <a:t>Лекция №4</a:t>
            </a:r>
            <a:endParaRPr/>
          </a:p>
        </p:txBody>
      </p:sp>
      <p:sp>
        <p:nvSpPr>
          <p:cNvPr id="359" name="Google Shape;359;p5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2400">
                <a:solidFill>
                  <a:schemeClr val="dk1"/>
                </a:solidFill>
              </a:rPr>
              <a:t>Ревью тестов. Еще раз о правилах на проекте. Рефакторинг кода (</a:t>
            </a:r>
            <a:r>
              <a:rPr b="1" lang="ru" sz="2400">
                <a:solidFill>
                  <a:srgbClr val="AF00DB"/>
                </a:solidFill>
              </a:rPr>
              <a:t>RF</a:t>
            </a:r>
            <a:r>
              <a:rPr lang="ru" sz="2400">
                <a:solidFill>
                  <a:schemeClr val="dk1"/>
                </a:solidFill>
              </a:rPr>
              <a:t>).  Карточка с ошибкой </a:t>
            </a:r>
            <a:r>
              <a:rPr b="1" lang="ru" sz="2400">
                <a:solidFill>
                  <a:schemeClr val="accent3"/>
                </a:solidFill>
              </a:rPr>
              <a:t>ERR</a:t>
            </a:r>
            <a:endParaRPr b="1" sz="2400">
              <a:solidFill>
                <a:schemeClr val="accent3"/>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Еще раз о правилах на проекте:</a:t>
            </a:r>
            <a:endParaRPr b="1"/>
          </a:p>
        </p:txBody>
      </p:sp>
      <p:sp>
        <p:nvSpPr>
          <p:cNvPr id="365" name="Google Shape;365;p59"/>
          <p:cNvSpPr txBox="1"/>
          <p:nvPr>
            <p:ph idx="1" type="body"/>
          </p:nvPr>
        </p:nvSpPr>
        <p:spPr>
          <a:xfrm>
            <a:off x="311700" y="1229875"/>
            <a:ext cx="8553300" cy="3339000"/>
          </a:xfrm>
          <a:prstGeom prst="rect">
            <a:avLst/>
          </a:prstGeom>
        </p:spPr>
        <p:txBody>
          <a:bodyPr anchorCtr="0" anchor="t" bIns="91425" lIns="91425" spcFirstLastPara="1" rIns="91425" wrap="square" tIns="91425">
            <a:normAutofit fontScale="92500" lnSpcReduction="20000"/>
          </a:bodyPr>
          <a:lstStyle/>
          <a:p>
            <a:pPr indent="-340201" lvl="0" marL="457200" rtl="0" algn="l">
              <a:spcBef>
                <a:spcPts val="0"/>
              </a:spcBef>
              <a:spcAft>
                <a:spcPts val="0"/>
              </a:spcAft>
              <a:buSzPct val="100000"/>
              <a:buChar char="★"/>
            </a:pPr>
            <a:r>
              <a:rPr b="1" lang="ru" sz="1900">
                <a:solidFill>
                  <a:srgbClr val="FF00FF"/>
                </a:solidFill>
              </a:rPr>
              <a:t>1</a:t>
            </a:r>
            <a:r>
              <a:rPr lang="ru" sz="1900">
                <a:solidFill>
                  <a:schemeClr val="dk1"/>
                </a:solidFill>
              </a:rPr>
              <a:t> PR содержит </a:t>
            </a:r>
            <a:r>
              <a:rPr b="1" lang="ru" sz="1900">
                <a:solidFill>
                  <a:srgbClr val="FF00FF"/>
                </a:solidFill>
              </a:rPr>
              <a:t>одну </a:t>
            </a:r>
            <a:r>
              <a:rPr lang="ru" sz="1900">
                <a:solidFill>
                  <a:schemeClr val="dk1"/>
                </a:solidFill>
              </a:rPr>
              <a:t>карточку AT и значит - </a:t>
            </a:r>
            <a:r>
              <a:rPr b="1" lang="ru" sz="1900">
                <a:solidFill>
                  <a:srgbClr val="FF00FF"/>
                </a:solidFill>
              </a:rPr>
              <a:t>один </a:t>
            </a:r>
            <a:r>
              <a:rPr lang="ru" sz="1900">
                <a:solidFill>
                  <a:schemeClr val="dk1"/>
                </a:solidFill>
              </a:rPr>
              <a:t>тест (</a:t>
            </a:r>
            <a:r>
              <a:rPr b="1" lang="ru" sz="1900">
                <a:solidFill>
                  <a:srgbClr val="FF00FF"/>
                </a:solidFill>
              </a:rPr>
              <a:t>одна</a:t>
            </a:r>
            <a:r>
              <a:rPr lang="ru" sz="1900">
                <a:solidFill>
                  <a:schemeClr val="dk1"/>
                </a:solidFill>
              </a:rPr>
              <a:t> задача)</a:t>
            </a:r>
            <a:endParaRPr sz="1900">
              <a:solidFill>
                <a:schemeClr val="dk1"/>
              </a:solidFill>
            </a:endParaRPr>
          </a:p>
          <a:p>
            <a:pPr indent="-340201" lvl="0" marL="457200" rtl="0" algn="l">
              <a:spcBef>
                <a:spcPts val="0"/>
              </a:spcBef>
              <a:spcAft>
                <a:spcPts val="0"/>
              </a:spcAft>
              <a:buClr>
                <a:schemeClr val="dk1"/>
              </a:buClr>
              <a:buSzPct val="100000"/>
              <a:buChar char="★"/>
            </a:pPr>
            <a:r>
              <a:rPr lang="ru" sz="1900">
                <a:solidFill>
                  <a:schemeClr val="dk1"/>
                </a:solidFill>
              </a:rPr>
              <a:t>название файла = название US (без номера), </a:t>
            </a:r>
            <a:r>
              <a:rPr lang="ru" sz="1900">
                <a:solidFill>
                  <a:srgbClr val="FF00FF"/>
                </a:solidFill>
              </a:rPr>
              <a:t>название файла с маленькой буквы!!</a:t>
            </a:r>
            <a:endParaRPr sz="1900">
              <a:solidFill>
                <a:srgbClr val="FF00FF"/>
              </a:solidFill>
            </a:endParaRPr>
          </a:p>
          <a:p>
            <a:pPr indent="-340201" lvl="0" marL="457200" rtl="0" algn="l">
              <a:spcBef>
                <a:spcPts val="0"/>
              </a:spcBef>
              <a:spcAft>
                <a:spcPts val="0"/>
              </a:spcAft>
              <a:buClr>
                <a:schemeClr val="dk1"/>
              </a:buClr>
              <a:buSzPct val="100000"/>
              <a:buChar char="★"/>
            </a:pPr>
            <a:r>
              <a:rPr b="1" lang="ru" sz="1900" u="sng">
                <a:solidFill>
                  <a:schemeClr val="dk1"/>
                </a:solidFill>
              </a:rPr>
              <a:t>describe</a:t>
            </a:r>
            <a:r>
              <a:rPr b="1" lang="ru" sz="1900">
                <a:solidFill>
                  <a:schemeClr val="dk1"/>
                </a:solidFill>
              </a:rPr>
              <a:t> </a:t>
            </a:r>
            <a:r>
              <a:rPr lang="ru" sz="1900">
                <a:solidFill>
                  <a:schemeClr val="dk1"/>
                </a:solidFill>
              </a:rPr>
              <a:t>содержит в точности </a:t>
            </a:r>
            <a:r>
              <a:rPr lang="ru" sz="1900" u="sng">
                <a:solidFill>
                  <a:schemeClr val="dk1"/>
                </a:solidFill>
              </a:rPr>
              <a:t>название файла</a:t>
            </a:r>
            <a:r>
              <a:rPr lang="ru" sz="1900">
                <a:solidFill>
                  <a:schemeClr val="dk1"/>
                </a:solidFill>
              </a:rPr>
              <a:t> (spec name)</a:t>
            </a:r>
            <a:endParaRPr sz="1900">
              <a:solidFill>
                <a:schemeClr val="dk1"/>
              </a:solidFill>
            </a:endParaRPr>
          </a:p>
          <a:p>
            <a:pPr indent="-340201" lvl="0" marL="457200" rtl="0" algn="l">
              <a:spcBef>
                <a:spcPts val="0"/>
              </a:spcBef>
              <a:spcAft>
                <a:spcPts val="0"/>
              </a:spcAft>
              <a:buClr>
                <a:schemeClr val="dk1"/>
              </a:buClr>
              <a:buSzPct val="100000"/>
              <a:buChar char="★"/>
            </a:pPr>
            <a:r>
              <a:rPr b="1" lang="ru" sz="1900" u="sng">
                <a:solidFill>
                  <a:schemeClr val="dk1"/>
                </a:solidFill>
              </a:rPr>
              <a:t>it()</a:t>
            </a:r>
            <a:r>
              <a:rPr lang="ru" sz="1900">
                <a:solidFill>
                  <a:schemeClr val="dk1"/>
                </a:solidFill>
              </a:rPr>
              <a:t> содержит в точности название </a:t>
            </a:r>
            <a:r>
              <a:rPr lang="ru" sz="1900" u="sng">
                <a:solidFill>
                  <a:schemeClr val="dk1"/>
                </a:solidFill>
              </a:rPr>
              <a:t>карточки </a:t>
            </a:r>
            <a:r>
              <a:rPr b="1" lang="ru" sz="1900" u="sng">
                <a:solidFill>
                  <a:srgbClr val="FF9900"/>
                </a:solidFill>
              </a:rPr>
              <a:t>AT</a:t>
            </a:r>
            <a:endParaRPr b="1" sz="1900" u="sng">
              <a:solidFill>
                <a:srgbClr val="FF9900"/>
              </a:solidFill>
            </a:endParaRPr>
          </a:p>
          <a:p>
            <a:pPr indent="-340201" lvl="0" marL="457200" rtl="0" algn="l">
              <a:spcBef>
                <a:spcPts val="0"/>
              </a:spcBef>
              <a:spcAft>
                <a:spcPts val="0"/>
              </a:spcAft>
              <a:buClr>
                <a:schemeClr val="dk1"/>
              </a:buClr>
              <a:buSzPct val="100000"/>
              <a:buChar char="★"/>
            </a:pPr>
            <a:r>
              <a:rPr lang="ru" sz="1900">
                <a:solidFill>
                  <a:schemeClr val="dk1"/>
                </a:solidFill>
              </a:rPr>
              <a:t>если уже создан кем-то до вас файл с US, к которой относится ваш тест кейс, нужно просто добавить в </a:t>
            </a:r>
            <a:r>
              <a:rPr b="1" lang="ru" sz="1900">
                <a:solidFill>
                  <a:schemeClr val="dk1"/>
                </a:solidFill>
              </a:rPr>
              <a:t>describe </a:t>
            </a:r>
            <a:r>
              <a:rPr lang="ru" sz="1900">
                <a:solidFill>
                  <a:schemeClr val="dk1"/>
                </a:solidFill>
              </a:rPr>
              <a:t>свой </a:t>
            </a:r>
            <a:r>
              <a:rPr b="1" lang="ru" sz="1900">
                <a:solidFill>
                  <a:schemeClr val="dk1"/>
                </a:solidFill>
              </a:rPr>
              <a:t>it(), </a:t>
            </a:r>
            <a:r>
              <a:rPr b="1" lang="ru" sz="1900">
                <a:solidFill>
                  <a:srgbClr val="FF00FF"/>
                </a:solidFill>
              </a:rPr>
              <a:t>не создавая новый файл</a:t>
            </a:r>
            <a:endParaRPr b="1" sz="1900">
              <a:solidFill>
                <a:srgbClr val="FF00FF"/>
              </a:solidFill>
            </a:endParaRPr>
          </a:p>
          <a:p>
            <a:pPr indent="-340201" lvl="0" marL="457200" rtl="0" algn="l">
              <a:spcBef>
                <a:spcPts val="0"/>
              </a:spcBef>
              <a:spcAft>
                <a:spcPts val="0"/>
              </a:spcAft>
              <a:buClr>
                <a:schemeClr val="dk1"/>
              </a:buClr>
              <a:buSzPct val="100000"/>
              <a:buChar char="★"/>
            </a:pPr>
            <a:r>
              <a:rPr lang="ru" sz="1900" u="sng">
                <a:solidFill>
                  <a:schemeClr val="dk1"/>
                </a:solidFill>
              </a:rPr>
              <a:t>название коммита</a:t>
            </a:r>
            <a:r>
              <a:rPr lang="ru" sz="1900">
                <a:solidFill>
                  <a:schemeClr val="dk1"/>
                </a:solidFill>
              </a:rPr>
              <a:t> = </a:t>
            </a:r>
            <a:r>
              <a:rPr lang="ru" sz="1900" u="sng">
                <a:solidFill>
                  <a:schemeClr val="dk1"/>
                </a:solidFill>
              </a:rPr>
              <a:t>название карточки AT</a:t>
            </a:r>
            <a:r>
              <a:rPr lang="ru" sz="1900">
                <a:solidFill>
                  <a:schemeClr val="dk1"/>
                </a:solidFill>
              </a:rPr>
              <a:t> (включая ее номер)</a:t>
            </a:r>
            <a:endParaRPr sz="1900">
              <a:solidFill>
                <a:schemeClr val="dk1"/>
              </a:solidFill>
            </a:endParaRPr>
          </a:p>
          <a:p>
            <a:pPr indent="-340201" lvl="0" marL="457200" rtl="0" algn="l">
              <a:spcBef>
                <a:spcPts val="0"/>
              </a:spcBef>
              <a:spcAft>
                <a:spcPts val="0"/>
              </a:spcAft>
              <a:buClr>
                <a:schemeClr val="dk1"/>
              </a:buClr>
              <a:buSzPct val="100000"/>
              <a:buChar char="★"/>
            </a:pPr>
            <a:r>
              <a:rPr lang="ru" sz="1900">
                <a:solidFill>
                  <a:schemeClr val="dk1"/>
                </a:solidFill>
              </a:rPr>
              <a:t>добавляем ревьюверов как можно больше</a:t>
            </a:r>
            <a:endParaRPr sz="1900">
              <a:solidFill>
                <a:schemeClr val="dk1"/>
              </a:solidFill>
            </a:endParaRPr>
          </a:p>
          <a:p>
            <a:pPr indent="-340201" lvl="0" marL="457200" rtl="0" algn="l">
              <a:spcBef>
                <a:spcPts val="0"/>
              </a:spcBef>
              <a:spcAft>
                <a:spcPts val="0"/>
              </a:spcAft>
              <a:buSzPct val="100000"/>
              <a:buChar char="★"/>
            </a:pPr>
            <a:r>
              <a:rPr lang="ru" sz="1900">
                <a:solidFill>
                  <a:schemeClr val="dk1"/>
                </a:solidFill>
              </a:rPr>
              <a:t>оперативно мержим код, нажимая </a:t>
            </a:r>
            <a:r>
              <a:rPr b="1" lang="ru" sz="1900">
                <a:solidFill>
                  <a:schemeClr val="dk1"/>
                </a:solidFill>
              </a:rPr>
              <a:t>“Squash and merge” </a:t>
            </a:r>
            <a:r>
              <a:rPr b="1" lang="ru" sz="1900">
                <a:solidFill>
                  <a:srgbClr val="FF00FF"/>
                </a:solidFill>
              </a:rPr>
              <a:t>(только автор PR!)</a:t>
            </a:r>
            <a:endParaRPr b="1" sz="1900">
              <a:solidFill>
                <a:srgbClr val="FF00FF"/>
              </a:solidFill>
            </a:endParaRPr>
          </a:p>
          <a:p>
            <a:pPr indent="-340201" lvl="0" marL="457200" rtl="0" algn="l">
              <a:spcBef>
                <a:spcPts val="0"/>
              </a:spcBef>
              <a:spcAft>
                <a:spcPts val="0"/>
              </a:spcAft>
              <a:buClr>
                <a:schemeClr val="dk1"/>
              </a:buClr>
              <a:buSzPct val="100000"/>
              <a:buChar char="★"/>
            </a:pPr>
            <a:r>
              <a:rPr lang="ru" sz="1900">
                <a:solidFill>
                  <a:schemeClr val="dk1"/>
                </a:solidFill>
              </a:rPr>
              <a:t>незаконченный код нельзя отправлять на гитхаб</a:t>
            </a:r>
            <a:endParaRPr sz="1900">
              <a:solidFill>
                <a:schemeClr val="dk1"/>
              </a:solidFill>
            </a:endParaRPr>
          </a:p>
          <a:p>
            <a:pPr indent="-340201" lvl="0" marL="457200" rtl="0" algn="l">
              <a:spcBef>
                <a:spcPts val="0"/>
              </a:spcBef>
              <a:spcAft>
                <a:spcPts val="0"/>
              </a:spcAft>
              <a:buClr>
                <a:schemeClr val="dk1"/>
              </a:buClr>
              <a:buSzPct val="100000"/>
              <a:buChar char="★"/>
            </a:pPr>
            <a:r>
              <a:rPr lang="ru" sz="1900">
                <a:solidFill>
                  <a:schemeClr val="dk1"/>
                </a:solidFill>
              </a:rPr>
              <a:t>комментариев  не должно быть в коде</a:t>
            </a:r>
            <a:endParaRPr sz="21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35357"/>
              <a:buFont typeface="Arial"/>
              <a:buNone/>
            </a:pPr>
            <a:r>
              <a:rPr b="1" lang="ru" sz="2800"/>
              <a:t>Лекция №6.</a:t>
            </a:r>
            <a:endParaRPr/>
          </a:p>
        </p:txBody>
      </p:sp>
      <p:sp>
        <p:nvSpPr>
          <p:cNvPr id="371" name="Google Shape;371;p6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2400">
                <a:solidFill>
                  <a:srgbClr val="001080"/>
                </a:solidFill>
              </a:rPr>
              <a:t>Page Object Model.</a:t>
            </a:r>
            <a:r>
              <a:rPr lang="ru" sz="2400">
                <a:solidFill>
                  <a:srgbClr val="001080"/>
                </a:solidFill>
              </a:rPr>
              <a:t>Custom commands.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sz="2800">
                <a:highlight>
                  <a:srgbClr val="FFFFFF"/>
                </a:highlight>
              </a:rPr>
              <a:t>Page Object Model (POM)</a:t>
            </a:r>
            <a:endParaRPr b="1" sz="2800"/>
          </a:p>
        </p:txBody>
      </p:sp>
      <p:sp>
        <p:nvSpPr>
          <p:cNvPr id="377" name="Google Shape;377;p6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ru">
                <a:solidFill>
                  <a:srgbClr val="001080"/>
                </a:solidFill>
              </a:rPr>
              <a:t>Page Object Model</a:t>
            </a:r>
            <a:r>
              <a:rPr lang="ru">
                <a:solidFill>
                  <a:srgbClr val="001080"/>
                </a:solidFill>
              </a:rPr>
              <a:t> is a </a:t>
            </a:r>
            <a:r>
              <a:rPr b="1" i="1" lang="ru">
                <a:solidFill>
                  <a:srgbClr val="001080"/>
                </a:solidFill>
              </a:rPr>
              <a:t>design pattern</a:t>
            </a:r>
            <a:r>
              <a:rPr lang="ru">
                <a:solidFill>
                  <a:srgbClr val="001080"/>
                </a:solidFill>
              </a:rPr>
              <a:t> in the automation world which has been famous for its test maintenance approach and avoiding code duplication. </a:t>
            </a:r>
            <a:endParaRPr>
              <a:solidFill>
                <a:srgbClr val="001080"/>
              </a:solidFill>
            </a:endParaRPr>
          </a:p>
          <a:p>
            <a:pPr indent="0" lvl="0" marL="0" rtl="0" algn="l">
              <a:spcBef>
                <a:spcPts val="1200"/>
              </a:spcBef>
              <a:spcAft>
                <a:spcPts val="0"/>
              </a:spcAft>
              <a:buNone/>
            </a:pPr>
            <a:r>
              <a:rPr b="1" i="1" lang="ru">
                <a:solidFill>
                  <a:srgbClr val="001080"/>
                </a:solidFill>
              </a:rPr>
              <a:t>A page object</a:t>
            </a:r>
            <a:r>
              <a:rPr lang="ru">
                <a:solidFill>
                  <a:srgbClr val="001080"/>
                </a:solidFill>
              </a:rPr>
              <a:t> is a </a:t>
            </a:r>
            <a:r>
              <a:rPr b="1" i="1" lang="ru">
                <a:solidFill>
                  <a:srgbClr val="001080"/>
                </a:solidFill>
              </a:rPr>
              <a:t>class</a:t>
            </a:r>
            <a:r>
              <a:rPr lang="ru">
                <a:solidFill>
                  <a:srgbClr val="001080"/>
                </a:solidFill>
              </a:rPr>
              <a:t> that represents a page in the web application. </a:t>
            </a:r>
            <a:endParaRPr>
              <a:solidFill>
                <a:srgbClr val="001080"/>
              </a:solidFill>
            </a:endParaRPr>
          </a:p>
          <a:p>
            <a:pPr indent="0" lvl="0" marL="0" rtl="0" algn="l">
              <a:spcBef>
                <a:spcPts val="1200"/>
              </a:spcBef>
              <a:spcAft>
                <a:spcPts val="0"/>
              </a:spcAft>
              <a:buNone/>
            </a:pPr>
            <a:r>
              <a:rPr lang="ru">
                <a:solidFill>
                  <a:srgbClr val="001080"/>
                </a:solidFill>
              </a:rPr>
              <a:t>This Page class will contain all the </a:t>
            </a:r>
            <a:r>
              <a:rPr b="1" i="1" lang="ru">
                <a:solidFill>
                  <a:srgbClr val="001080"/>
                </a:solidFill>
              </a:rPr>
              <a:t>locators</a:t>
            </a:r>
            <a:r>
              <a:rPr lang="ru">
                <a:solidFill>
                  <a:srgbClr val="001080"/>
                </a:solidFill>
              </a:rPr>
              <a:t> of the WebElements of that web page and will also contain </a:t>
            </a:r>
            <a:r>
              <a:rPr b="1" i="1" lang="ru">
                <a:solidFill>
                  <a:srgbClr val="001080"/>
                </a:solidFill>
              </a:rPr>
              <a:t>methods</a:t>
            </a:r>
            <a:r>
              <a:rPr lang="ru">
                <a:solidFill>
                  <a:srgbClr val="001080"/>
                </a:solidFill>
              </a:rPr>
              <a:t> that can perform operations on those WebElements.</a:t>
            </a:r>
            <a:endParaRPr>
              <a:solidFill>
                <a:srgbClr val="001080"/>
              </a:solidFill>
            </a:endParaRPr>
          </a:p>
          <a:p>
            <a:pPr indent="0" lvl="0" marL="0" rtl="0" algn="l">
              <a:spcBef>
                <a:spcPts val="1200"/>
              </a:spcBef>
              <a:spcAft>
                <a:spcPts val="1200"/>
              </a:spcAft>
              <a:buNone/>
            </a:pPr>
            <a:r>
              <a:rPr b="1" lang="ru">
                <a:solidFill>
                  <a:srgbClr val="001080"/>
                </a:solidFill>
              </a:rPr>
              <a:t>The advantage of the model is</a:t>
            </a:r>
            <a:r>
              <a:rPr lang="ru">
                <a:solidFill>
                  <a:srgbClr val="001080"/>
                </a:solidFill>
              </a:rPr>
              <a:t> that it reduces code duplication and improves test maintenance.</a:t>
            </a:r>
            <a:endParaRPr>
              <a:solidFill>
                <a:srgbClr val="00108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sz="2800"/>
              <a:t>Architecture</a:t>
            </a:r>
            <a:endParaRPr sz="2800"/>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Char char="●"/>
            </a:pPr>
            <a:r>
              <a:rPr lang="ru" sz="2200">
                <a:solidFill>
                  <a:schemeClr val="dk1"/>
                </a:solidFill>
              </a:rPr>
              <a:t>Cypress is basically based on the server - Node.js.</a:t>
            </a:r>
            <a:endParaRPr sz="2200">
              <a:solidFill>
                <a:schemeClr val="dk1"/>
              </a:solidFill>
            </a:endParaRPr>
          </a:p>
          <a:p>
            <a:pPr indent="-368300" lvl="0" marL="457200" rtl="0" algn="l">
              <a:spcBef>
                <a:spcPts val="0"/>
              </a:spcBef>
              <a:spcAft>
                <a:spcPts val="0"/>
              </a:spcAft>
              <a:buClr>
                <a:schemeClr val="dk1"/>
              </a:buClr>
              <a:buSzPts val="2200"/>
              <a:buChar char="●"/>
            </a:pPr>
            <a:r>
              <a:rPr lang="ru" sz="2200">
                <a:solidFill>
                  <a:schemeClr val="dk1"/>
                </a:solidFill>
              </a:rPr>
              <a:t>Cypress </a:t>
            </a:r>
            <a:r>
              <a:rPr lang="ru" sz="2200">
                <a:solidFill>
                  <a:schemeClr val="dk1"/>
                </a:solidFill>
              </a:rPr>
              <a:t>runs within the browser.</a:t>
            </a:r>
            <a:endParaRPr sz="2200">
              <a:solidFill>
                <a:schemeClr val="dk1"/>
              </a:solidFill>
            </a:endParaRPr>
          </a:p>
          <a:p>
            <a:pPr indent="-368300" lvl="0" marL="457200" rtl="0" algn="l">
              <a:spcBef>
                <a:spcPts val="0"/>
              </a:spcBef>
              <a:spcAft>
                <a:spcPts val="0"/>
              </a:spcAft>
              <a:buClr>
                <a:schemeClr val="dk1"/>
              </a:buClr>
              <a:buSzPts val="2200"/>
              <a:buChar char="●"/>
            </a:pPr>
            <a:r>
              <a:rPr lang="ru" sz="2200">
                <a:solidFill>
                  <a:schemeClr val="dk1"/>
                </a:solidFill>
              </a:rPr>
              <a:t>As its basis is Node.js, </a:t>
            </a:r>
            <a:r>
              <a:rPr lang="ru" sz="2200">
                <a:solidFill>
                  <a:schemeClr val="dk1"/>
                </a:solidFill>
              </a:rPr>
              <a:t>Cypress </a:t>
            </a:r>
            <a:r>
              <a:rPr lang="ru" sz="2200">
                <a:solidFill>
                  <a:schemeClr val="dk1"/>
                </a:solidFill>
              </a:rPr>
              <a:t>uses JavaScript for writing tests. </a:t>
            </a:r>
            <a:endParaRPr sz="2200">
              <a:solidFill>
                <a:schemeClr val="dk1"/>
              </a:solidFill>
            </a:endParaRPr>
          </a:p>
          <a:p>
            <a:pPr indent="-368300" lvl="0" marL="457200" rtl="0" algn="l">
              <a:spcBef>
                <a:spcPts val="0"/>
              </a:spcBef>
              <a:spcAft>
                <a:spcPts val="0"/>
              </a:spcAft>
              <a:buClr>
                <a:schemeClr val="dk1"/>
              </a:buClr>
              <a:buSzPts val="2200"/>
              <a:buChar char="●"/>
            </a:pPr>
            <a:r>
              <a:rPr lang="ru" sz="2200">
                <a:solidFill>
                  <a:schemeClr val="dk1"/>
                </a:solidFill>
              </a:rPr>
              <a:t>Cypress has adopted Mocha's bdd syntax. All of the tests you'll be writing sit on the fundamental harness Mocha provides.</a:t>
            </a:r>
            <a:endParaRPr sz="2200">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Наши действия на проекте:</a:t>
            </a:r>
            <a:endParaRPr b="1"/>
          </a:p>
        </p:txBody>
      </p:sp>
      <p:sp>
        <p:nvSpPr>
          <p:cNvPr id="383" name="Google Shape;383;p6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ru">
                <a:solidFill>
                  <a:schemeClr val="dk1"/>
                </a:solidFill>
              </a:rPr>
              <a:t>Переписываем все тесты в </a:t>
            </a:r>
            <a:r>
              <a:rPr b="1" lang="ru">
                <a:solidFill>
                  <a:schemeClr val="dk1"/>
                </a:solidFill>
              </a:rPr>
              <a:t>POM</a:t>
            </a:r>
            <a:r>
              <a:rPr lang="ru">
                <a:solidFill>
                  <a:schemeClr val="dk1"/>
                </a:solidFill>
              </a:rPr>
              <a:t>.  Для этого:</a:t>
            </a:r>
            <a:br>
              <a:rPr lang="ru">
                <a:solidFill>
                  <a:schemeClr val="dk1"/>
                </a:solidFill>
              </a:rPr>
            </a:br>
            <a:br>
              <a:rPr lang="ru"/>
            </a:br>
            <a:r>
              <a:rPr lang="ru">
                <a:solidFill>
                  <a:schemeClr val="dk1"/>
                </a:solidFill>
              </a:rPr>
              <a:t>- Создаем карточку </a:t>
            </a:r>
            <a:r>
              <a:rPr b="1" lang="ru">
                <a:solidFill>
                  <a:srgbClr val="AF00DB"/>
                </a:solidFill>
              </a:rPr>
              <a:t>RF | POM &gt; AT_01.01_01, </a:t>
            </a:r>
            <a:r>
              <a:rPr lang="ru">
                <a:solidFill>
                  <a:schemeClr val="dk1"/>
                </a:solidFill>
              </a:rPr>
              <a:t>в описании карточки указываем, какие файлы/</a:t>
            </a:r>
            <a:r>
              <a:rPr lang="ru">
                <a:solidFill>
                  <a:schemeClr val="dk1"/>
                </a:solidFill>
              </a:rPr>
              <a:t>страницы (pageObjects)</a:t>
            </a:r>
            <a:r>
              <a:rPr lang="ru">
                <a:solidFill>
                  <a:schemeClr val="dk1"/>
                </a:solidFill>
              </a:rPr>
              <a:t> созданы, или если не создавали, то какие локаторы и методы</a:t>
            </a:r>
            <a:r>
              <a:rPr b="1" lang="ru">
                <a:solidFill>
                  <a:srgbClr val="AF00DB"/>
                </a:solidFill>
              </a:rPr>
              <a:t> </a:t>
            </a:r>
            <a:r>
              <a:rPr lang="ru">
                <a:solidFill>
                  <a:schemeClr val="dk1"/>
                </a:solidFill>
              </a:rPr>
              <a:t>добавлены в существующие страницы</a:t>
            </a:r>
            <a:br>
              <a:rPr lang="ru">
                <a:solidFill>
                  <a:schemeClr val="dk1"/>
                </a:solidFill>
              </a:rPr>
            </a:br>
            <a:r>
              <a:rPr lang="ru">
                <a:solidFill>
                  <a:schemeClr val="dk1"/>
                </a:solidFill>
              </a:rPr>
              <a:t>- Ваш PR может состоять из новых файлов (1 тест (it),может быть несколько страниц (в папке pageObjects), fixtures) + необходимо поставить </a:t>
            </a:r>
            <a:r>
              <a:rPr b="1" lang="ru">
                <a:solidFill>
                  <a:schemeClr val="dk1"/>
                </a:solidFill>
              </a:rPr>
              <a:t>skip </a:t>
            </a:r>
            <a:r>
              <a:rPr lang="ru">
                <a:solidFill>
                  <a:schemeClr val="dk1"/>
                </a:solidFill>
              </a:rPr>
              <a:t>тестам с таким же названием, которые были написаны ранее (не в POM)</a:t>
            </a:r>
            <a:br>
              <a:rPr lang="ru">
                <a:solidFill>
                  <a:schemeClr val="dk1"/>
                </a:solidFill>
              </a:rPr>
            </a:br>
            <a:r>
              <a:rPr lang="ru">
                <a:solidFill>
                  <a:srgbClr val="FF0000"/>
                </a:solidFill>
              </a:rPr>
              <a:t>- Больше в проекте не может быть дублирующих тестов и  fixtures</a:t>
            </a:r>
            <a:br>
              <a:rPr lang="ru">
                <a:solidFill>
                  <a:schemeClr val="dk1"/>
                </a:solidFill>
              </a:rPr>
            </a:br>
            <a:r>
              <a:rPr lang="ru">
                <a:solidFill>
                  <a:srgbClr val="FF0000"/>
                </a:solidFill>
              </a:rPr>
              <a:t>- Нельзя дублировать pageObjects!!</a:t>
            </a:r>
            <a:br>
              <a:rPr b="1" lang="ru">
                <a:solidFill>
                  <a:srgbClr val="AF00DB"/>
                </a:solidFill>
              </a:rPr>
            </a:br>
            <a:endParaRPr>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Правила названий файлов с тестами и fixtures</a:t>
            </a:r>
            <a:endParaRPr b="1"/>
          </a:p>
        </p:txBody>
      </p:sp>
      <p:sp>
        <p:nvSpPr>
          <p:cNvPr id="389" name="Google Shape;389;p63"/>
          <p:cNvSpPr txBox="1"/>
          <p:nvPr>
            <p:ph idx="1" type="body"/>
          </p:nvPr>
        </p:nvSpPr>
        <p:spPr>
          <a:xfrm>
            <a:off x="311700" y="1229875"/>
            <a:ext cx="87612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rPr>
              <a:t>Новые файлы с  тестами кладем в папку </a:t>
            </a:r>
            <a:r>
              <a:rPr b="1" lang="ru">
                <a:solidFill>
                  <a:schemeClr val="dk1"/>
                </a:solidFill>
              </a:rPr>
              <a:t>tests </a:t>
            </a:r>
            <a:r>
              <a:rPr lang="ru">
                <a:solidFill>
                  <a:schemeClr val="dk1"/>
                </a:solidFill>
              </a:rPr>
              <a:t>(cypress\e2e\tests)</a:t>
            </a:r>
            <a:endParaRPr>
              <a:solidFill>
                <a:schemeClr val="dk1"/>
              </a:solidFill>
            </a:endParaRPr>
          </a:p>
          <a:p>
            <a:pPr indent="0" lvl="0" marL="0" rtl="0" algn="l">
              <a:spcBef>
                <a:spcPts val="1200"/>
              </a:spcBef>
              <a:spcAft>
                <a:spcPts val="0"/>
              </a:spcAft>
              <a:buNone/>
            </a:pPr>
            <a:r>
              <a:rPr lang="ru">
                <a:solidFill>
                  <a:schemeClr val="dk1"/>
                </a:solidFill>
              </a:rPr>
              <a:t>Новые файлы с fixtures кладем в папку </a:t>
            </a:r>
            <a:r>
              <a:rPr b="1" lang="ru">
                <a:solidFill>
                  <a:schemeClr val="dk1"/>
                </a:solidFill>
              </a:rPr>
              <a:t>pom_fixtures </a:t>
            </a:r>
            <a:r>
              <a:rPr lang="ru">
                <a:solidFill>
                  <a:schemeClr val="dk1"/>
                </a:solidFill>
              </a:rPr>
              <a:t>(cypress\fixtures\</a:t>
            </a:r>
            <a:r>
              <a:rPr b="1" lang="ru">
                <a:solidFill>
                  <a:schemeClr val="dk1"/>
                </a:solidFill>
              </a:rPr>
              <a:t>pom_fixtures</a:t>
            </a:r>
            <a:r>
              <a:rPr lang="ru">
                <a:solidFill>
                  <a:schemeClr val="dk1"/>
                </a:solidFill>
              </a:rPr>
              <a:t>)</a:t>
            </a:r>
            <a:endParaRPr>
              <a:solidFill>
                <a:schemeClr val="dk1"/>
              </a:solidFill>
            </a:endParaRPr>
          </a:p>
          <a:p>
            <a:pPr indent="0" lvl="0" marL="0" rtl="0" algn="l">
              <a:spcBef>
                <a:spcPts val="1200"/>
              </a:spcBef>
              <a:spcAft>
                <a:spcPts val="1200"/>
              </a:spcAft>
              <a:buNone/>
            </a:pPr>
            <a:r>
              <a:rPr lang="ru">
                <a:solidFill>
                  <a:schemeClr val="dk1"/>
                </a:solidFill>
              </a:rPr>
              <a:t>Названия </a:t>
            </a:r>
            <a:r>
              <a:rPr lang="ru" u="sng">
                <a:solidFill>
                  <a:schemeClr val="dk1"/>
                </a:solidFill>
              </a:rPr>
              <a:t>fixtures </a:t>
            </a:r>
            <a:r>
              <a:rPr lang="ru">
                <a:solidFill>
                  <a:schemeClr val="dk1"/>
                </a:solidFill>
              </a:rPr>
              <a:t>должно совпадать с названием страницы</a:t>
            </a:r>
            <a:br>
              <a:rPr lang="ru">
                <a:solidFill>
                  <a:schemeClr val="dk1"/>
                </a:solidFill>
              </a:rPr>
            </a:br>
            <a:r>
              <a:rPr lang="ru">
                <a:solidFill>
                  <a:schemeClr val="dk1"/>
                </a:solidFill>
              </a:rPr>
              <a:t>например: </a:t>
            </a:r>
            <a:r>
              <a:rPr b="1" lang="ru">
                <a:solidFill>
                  <a:schemeClr val="dk1"/>
                </a:solidFill>
              </a:rPr>
              <a:t>newItemPage.js</a:t>
            </a:r>
            <a:r>
              <a:rPr lang="ru">
                <a:solidFill>
                  <a:schemeClr val="dk1"/>
                </a:solidFill>
              </a:rPr>
              <a:t> =&gt; </a:t>
            </a:r>
            <a:r>
              <a:rPr b="1" lang="ru">
                <a:solidFill>
                  <a:schemeClr val="dk1"/>
                </a:solidFill>
              </a:rPr>
              <a:t>newItemPage.json</a:t>
            </a:r>
            <a:endParaRPr b="1">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Правила названий локаторов и методов в POM</a:t>
            </a:r>
            <a:endParaRPr b="1"/>
          </a:p>
        </p:txBody>
      </p:sp>
      <p:sp>
        <p:nvSpPr>
          <p:cNvPr id="395" name="Google Shape;395;p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solidFill>
                  <a:schemeClr val="dk1"/>
                </a:solidFill>
              </a:rPr>
              <a:t>Названия локаторов начинаются с </a:t>
            </a:r>
            <a:r>
              <a:rPr b="1" lang="ru">
                <a:solidFill>
                  <a:schemeClr val="dk1"/>
                </a:solidFill>
              </a:rPr>
              <a:t>get</a:t>
            </a:r>
            <a:br>
              <a:rPr lang="ru"/>
            </a:br>
            <a:r>
              <a:rPr i="1" lang="ru" sz="1500">
                <a:solidFill>
                  <a:schemeClr val="dk1"/>
                </a:solidFill>
              </a:rPr>
              <a:t>getLogoIcon</a:t>
            </a:r>
            <a:br>
              <a:rPr i="1" lang="ru" sz="1500">
                <a:solidFill>
                  <a:schemeClr val="dk1"/>
                </a:solidFill>
              </a:rPr>
            </a:br>
            <a:r>
              <a:rPr i="1" lang="ru" sz="1500">
                <a:solidFill>
                  <a:schemeClr val="dk1"/>
                </a:solidFill>
              </a:rPr>
              <a:t>getUserNameLink</a:t>
            </a:r>
            <a:br>
              <a:rPr i="1" lang="ru" sz="1500">
                <a:solidFill>
                  <a:schemeClr val="dk1"/>
                </a:solidFill>
              </a:rPr>
            </a:br>
            <a:r>
              <a:rPr i="1" lang="ru" sz="1500">
                <a:solidFill>
                  <a:schemeClr val="dk1"/>
                </a:solidFill>
              </a:rPr>
              <a:t>getUserDropDownBtn</a:t>
            </a:r>
            <a:br>
              <a:rPr i="1" lang="ru" sz="1500">
                <a:solidFill>
                  <a:schemeClr val="dk1"/>
                </a:solidFill>
              </a:rPr>
            </a:br>
            <a:r>
              <a:rPr i="1" lang="ru" sz="1500">
                <a:solidFill>
                  <a:schemeClr val="dk1"/>
                </a:solidFill>
              </a:rPr>
              <a:t>getInputField</a:t>
            </a:r>
            <a:br>
              <a:rPr i="1" lang="ru" sz="1500">
                <a:solidFill>
                  <a:schemeClr val="dk1"/>
                </a:solidFill>
              </a:rPr>
            </a:br>
            <a:r>
              <a:rPr i="1" lang="ru" sz="1500">
                <a:solidFill>
                  <a:schemeClr val="dk1"/>
                </a:solidFill>
              </a:rPr>
              <a:t>getTypeProjectLabel</a:t>
            </a:r>
            <a:br>
              <a:rPr i="1" lang="ru" sz="1500">
                <a:solidFill>
                  <a:schemeClr val="dk1"/>
                </a:solidFill>
              </a:rPr>
            </a:br>
            <a:br>
              <a:rPr i="1" lang="ru" sz="1500">
                <a:solidFill>
                  <a:schemeClr val="dk1"/>
                </a:solidFill>
              </a:rPr>
            </a:br>
            <a:r>
              <a:rPr lang="ru">
                <a:solidFill>
                  <a:schemeClr val="dk1"/>
                </a:solidFill>
              </a:rPr>
              <a:t>Названия методов начинаются с </a:t>
            </a:r>
            <a:r>
              <a:rPr b="1" lang="ru">
                <a:solidFill>
                  <a:schemeClr val="dk1"/>
                </a:solidFill>
              </a:rPr>
              <a:t>глаголов (action)</a:t>
            </a:r>
            <a:br>
              <a:rPr i="1" lang="ru" sz="1400">
                <a:solidFill>
                  <a:schemeClr val="dk1"/>
                </a:solidFill>
              </a:rPr>
            </a:br>
            <a:r>
              <a:rPr i="1" lang="ru" sz="1500">
                <a:solidFill>
                  <a:schemeClr val="dk1"/>
                </a:solidFill>
              </a:rPr>
              <a:t>typeProjectName</a:t>
            </a:r>
            <a:br>
              <a:rPr i="1" lang="ru" sz="1500">
                <a:solidFill>
                  <a:schemeClr val="dk1"/>
                </a:solidFill>
              </a:rPr>
            </a:br>
            <a:r>
              <a:rPr i="1" lang="ru" sz="1500">
                <a:solidFill>
                  <a:schemeClr val="dk1"/>
                </a:solidFill>
              </a:rPr>
              <a:t>clickNewItemMenuLink</a:t>
            </a:r>
            <a:endParaRPr sz="1500">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35357"/>
              <a:buFont typeface="Arial"/>
              <a:buNone/>
            </a:pPr>
            <a:r>
              <a:rPr b="1" lang="ru" sz="2800"/>
              <a:t>Лекция №8.</a:t>
            </a:r>
            <a:endParaRPr/>
          </a:p>
        </p:txBody>
      </p:sp>
      <p:sp>
        <p:nvSpPr>
          <p:cNvPr id="401" name="Google Shape;401;p6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2400">
                <a:solidFill>
                  <a:srgbClr val="001080"/>
                </a:solidFill>
              </a:rPr>
              <a:t>API testing with Cypress </a:t>
            </a:r>
            <a:endParaRPr sz="2400">
              <a:solidFill>
                <a:srgbClr val="00108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API </a:t>
            </a:r>
            <a:r>
              <a:rPr lang="ru"/>
              <a:t>(</a:t>
            </a:r>
            <a:r>
              <a:rPr b="1" lang="ru"/>
              <a:t>A</a:t>
            </a:r>
            <a:r>
              <a:rPr lang="ru"/>
              <a:t>pplication </a:t>
            </a:r>
            <a:r>
              <a:rPr b="1" lang="ru"/>
              <a:t>P</a:t>
            </a:r>
            <a:r>
              <a:rPr lang="ru"/>
              <a:t>rogramming </a:t>
            </a:r>
            <a:r>
              <a:rPr b="1" lang="ru"/>
              <a:t>I</a:t>
            </a:r>
            <a:r>
              <a:rPr lang="ru"/>
              <a:t>nterface) </a:t>
            </a:r>
            <a:endParaRPr/>
          </a:p>
        </p:txBody>
      </p:sp>
      <p:sp>
        <p:nvSpPr>
          <p:cNvPr id="407" name="Google Shape;407;p6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2300">
                <a:solidFill>
                  <a:srgbClr val="001080"/>
                </a:solidFill>
              </a:rPr>
              <a:t>Программный интерфейс приложения, который позволяет двум программам взаимодействовать друг с другом.</a:t>
            </a:r>
            <a:endParaRPr b="1" sz="2300">
              <a:solidFill>
                <a:srgbClr val="001080"/>
              </a:solidFill>
            </a:endParaRPr>
          </a:p>
          <a:p>
            <a:pPr indent="0" lvl="0" marL="0" rtl="0" algn="l">
              <a:spcBef>
                <a:spcPts val="1200"/>
              </a:spcBef>
              <a:spcAft>
                <a:spcPts val="0"/>
              </a:spcAft>
              <a:buNone/>
            </a:pPr>
            <a:r>
              <a:rPr lang="ru" sz="2300">
                <a:solidFill>
                  <a:srgbClr val="001080"/>
                </a:solidFill>
              </a:rPr>
              <a:t>Простыми словами, </a:t>
            </a:r>
            <a:r>
              <a:rPr b="1" lang="ru" sz="2300">
                <a:solidFill>
                  <a:srgbClr val="001080"/>
                </a:solidFill>
              </a:rPr>
              <a:t>API</a:t>
            </a:r>
            <a:r>
              <a:rPr lang="ru" sz="2300">
                <a:solidFill>
                  <a:srgbClr val="001080"/>
                </a:solidFill>
              </a:rPr>
              <a:t> — это посредник между программами, который задает правила «общения».</a:t>
            </a:r>
            <a:endParaRPr sz="2300">
              <a:solidFill>
                <a:srgbClr val="001080"/>
              </a:solidFill>
            </a:endParaRPr>
          </a:p>
          <a:p>
            <a:pPr indent="0" lvl="0" marL="0" rtl="0" algn="l">
              <a:spcBef>
                <a:spcPts val="1200"/>
              </a:spcBef>
              <a:spcAft>
                <a:spcPts val="1200"/>
              </a:spcAft>
              <a:buNone/>
            </a:pPr>
            <a:r>
              <a:rPr lang="ru" sz="2300">
                <a:solidFill>
                  <a:srgbClr val="001080"/>
                </a:solidFill>
              </a:rPr>
              <a:t>API обмениваются данными и функциями, для этого нужны четкие протоколы и архитектуры ― правила, по которым будет работать API.</a:t>
            </a:r>
            <a:endParaRPr sz="2300">
              <a:solidFill>
                <a:srgbClr val="00108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id="412" name="Google Shape;412;p67"/>
          <p:cNvPicPr preferRelativeResize="0"/>
          <p:nvPr/>
        </p:nvPicPr>
        <p:blipFill>
          <a:blip r:embed="rId3">
            <a:alphaModFix/>
          </a:blip>
          <a:stretch>
            <a:fillRect/>
          </a:stretch>
        </p:blipFill>
        <p:spPr>
          <a:xfrm>
            <a:off x="877150" y="230325"/>
            <a:ext cx="7620000" cy="29432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8"/>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ru" sz="1100">
                <a:solidFill>
                  <a:srgbClr val="000000"/>
                </a:solidFill>
                <a:latin typeface="Arial"/>
                <a:ea typeface="Arial"/>
                <a:cs typeface="Arial"/>
                <a:sym typeface="Arial"/>
              </a:rPr>
              <a:t>Как работает API. Клиент кафе ― программа 1, повар ― программа 2, официант ― API</a:t>
            </a:r>
            <a:endParaRPr/>
          </a:p>
        </p:txBody>
      </p:sp>
      <p:pic>
        <p:nvPicPr>
          <p:cNvPr id="418" name="Google Shape;418;p68"/>
          <p:cNvPicPr preferRelativeResize="0"/>
          <p:nvPr/>
        </p:nvPicPr>
        <p:blipFill>
          <a:blip r:embed="rId3">
            <a:alphaModFix/>
          </a:blip>
          <a:stretch>
            <a:fillRect/>
          </a:stretch>
        </p:blipFill>
        <p:spPr>
          <a:xfrm>
            <a:off x="799225" y="811725"/>
            <a:ext cx="7312728" cy="38209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Примеры API</a:t>
            </a:r>
            <a:endParaRPr b="1"/>
          </a:p>
        </p:txBody>
      </p:sp>
      <p:sp>
        <p:nvSpPr>
          <p:cNvPr id="424" name="Google Shape;424;p6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000">
                <a:solidFill>
                  <a:schemeClr val="dk1"/>
                </a:solidFill>
              </a:rPr>
              <a:t>API отлично подходят для туристических услуг, потому что помогают программам обмениваться запросами на бронирование и информацией о свободных номерах. Без API туроператору пришлось бы лично обращаться к каждому отелю и авиакомпании, чтобы узнать о свободных местах. </a:t>
            </a:r>
            <a:endParaRPr sz="2000">
              <a:solidFill>
                <a:schemeClr val="dk1"/>
              </a:solidFill>
            </a:endParaRPr>
          </a:p>
          <a:p>
            <a:pPr indent="0" lvl="0" marL="0" rtl="0" algn="l">
              <a:spcBef>
                <a:spcPts val="1200"/>
              </a:spcBef>
              <a:spcAft>
                <a:spcPts val="1200"/>
              </a:spcAft>
              <a:buNone/>
            </a:pPr>
            <a:r>
              <a:rPr i="1" lang="ru" sz="1300">
                <a:solidFill>
                  <a:schemeClr val="dk1"/>
                </a:solidFill>
                <a:latin typeface="Arial"/>
                <a:ea typeface="Arial"/>
                <a:cs typeface="Arial"/>
                <a:sym typeface="Arial"/>
              </a:rPr>
              <a:t>Каждый раз, когда пользователь Google Flights нажимает кнопку «Искать», сайт отправляет обезличенный поиск партнёрам и получает от них множество ответов API. Дальше ответы проверяются сервером Google Flights и вам показывается самый подходящий маршрут под ваши критерии поиска</a:t>
            </a:r>
            <a:endParaRPr sz="2000">
              <a:solidFill>
                <a:schemeClr val="dk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70"/>
          <p:cNvSpPr txBox="1"/>
          <p:nvPr>
            <p:ph type="title"/>
          </p:nvPr>
        </p:nvSpPr>
        <p:spPr>
          <a:xfrm>
            <a:off x="311700" y="2523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Чем тестирование пользовательского интерфейса отличается от тестирования API?</a:t>
            </a:r>
            <a:endParaRPr b="1"/>
          </a:p>
        </p:txBody>
      </p:sp>
      <p:sp>
        <p:nvSpPr>
          <p:cNvPr id="430" name="Google Shape;430;p70"/>
          <p:cNvSpPr txBox="1"/>
          <p:nvPr>
            <p:ph idx="1" type="body"/>
          </p:nvPr>
        </p:nvSpPr>
        <p:spPr>
          <a:xfrm>
            <a:off x="311700" y="1320350"/>
            <a:ext cx="8520600" cy="3056700"/>
          </a:xfrm>
          <a:prstGeom prst="rect">
            <a:avLst/>
          </a:prstGeom>
        </p:spPr>
        <p:txBody>
          <a:bodyPr anchorCtr="0" anchor="t" bIns="91425" lIns="91425" spcFirstLastPara="1" rIns="91425" wrap="square" tIns="91425">
            <a:normAutofit lnSpcReduction="10000"/>
          </a:bodyPr>
          <a:lstStyle/>
          <a:p>
            <a:pPr indent="0" lvl="0" marL="0" rtl="0" algn="l">
              <a:lnSpc>
                <a:spcPct val="105000"/>
              </a:lnSpc>
              <a:spcBef>
                <a:spcPts val="0"/>
              </a:spcBef>
              <a:spcAft>
                <a:spcPts val="0"/>
              </a:spcAft>
              <a:buNone/>
            </a:pPr>
            <a:r>
              <a:rPr lang="ru" sz="1700">
                <a:solidFill>
                  <a:schemeClr val="dk1"/>
                </a:solidFill>
              </a:rPr>
              <a:t>Тестирование пользовательского интерфейса </a:t>
            </a:r>
            <a:r>
              <a:rPr b="1" lang="ru" sz="1700">
                <a:solidFill>
                  <a:schemeClr val="dk1"/>
                </a:solidFill>
              </a:rPr>
              <a:t>(UI)</a:t>
            </a:r>
            <a:r>
              <a:rPr lang="ru" sz="1700">
                <a:solidFill>
                  <a:schemeClr val="dk1"/>
                </a:solidFill>
              </a:rPr>
              <a:t> предназначено для тестирования части графического интерфейса приложения. </a:t>
            </a:r>
            <a:endParaRPr sz="1700">
              <a:solidFill>
                <a:schemeClr val="dk1"/>
              </a:solidFill>
            </a:endParaRPr>
          </a:p>
          <a:p>
            <a:pPr indent="0" lvl="0" marL="0" rtl="0" algn="l">
              <a:lnSpc>
                <a:spcPct val="105000"/>
              </a:lnSpc>
              <a:spcBef>
                <a:spcPts val="1200"/>
              </a:spcBef>
              <a:spcAft>
                <a:spcPts val="0"/>
              </a:spcAft>
              <a:buNone/>
            </a:pPr>
            <a:r>
              <a:rPr lang="ru" sz="1700">
                <a:solidFill>
                  <a:schemeClr val="dk1"/>
                </a:solidFill>
              </a:rPr>
              <a:t>С другой стороны, тестирование </a:t>
            </a:r>
            <a:r>
              <a:rPr b="1" lang="ru" sz="1700">
                <a:solidFill>
                  <a:schemeClr val="dk1"/>
                </a:solidFill>
              </a:rPr>
              <a:t>API </a:t>
            </a:r>
            <a:r>
              <a:rPr lang="ru" sz="1700">
                <a:solidFill>
                  <a:schemeClr val="dk1"/>
                </a:solidFill>
              </a:rPr>
              <a:t>обеспечивает связь между двумя разными программными системами минуя </a:t>
            </a:r>
            <a:r>
              <a:rPr b="1" lang="ru" sz="1700">
                <a:solidFill>
                  <a:schemeClr val="dk1"/>
                </a:solidFill>
              </a:rPr>
              <a:t>GUI</a:t>
            </a:r>
            <a:r>
              <a:rPr lang="ru" sz="1700">
                <a:solidFill>
                  <a:schemeClr val="dk1"/>
                </a:solidFill>
              </a:rPr>
              <a:t>. Основное внимание уделяется бизнес-логике приложения. </a:t>
            </a:r>
            <a:endParaRPr sz="1700">
              <a:solidFill>
                <a:schemeClr val="dk1"/>
              </a:solidFill>
            </a:endParaRPr>
          </a:p>
          <a:p>
            <a:pPr indent="0" lvl="0" marL="0" rtl="0" algn="l">
              <a:lnSpc>
                <a:spcPct val="105000"/>
              </a:lnSpc>
              <a:spcBef>
                <a:spcPts val="1200"/>
              </a:spcBef>
              <a:spcAft>
                <a:spcPts val="0"/>
              </a:spcAft>
              <a:buNone/>
            </a:pPr>
            <a:r>
              <a:rPr lang="ru" sz="1700">
                <a:solidFill>
                  <a:schemeClr val="dk1"/>
                </a:solidFill>
              </a:rPr>
              <a:t>Тестирование </a:t>
            </a:r>
            <a:r>
              <a:rPr b="1" lang="ru" sz="1700">
                <a:solidFill>
                  <a:schemeClr val="dk1"/>
                </a:solidFill>
              </a:rPr>
              <a:t>API </a:t>
            </a:r>
            <a:r>
              <a:rPr lang="ru" sz="1700">
                <a:solidFill>
                  <a:schemeClr val="dk1"/>
                </a:solidFill>
              </a:rPr>
              <a:t>может проверить логику приложения очень быстро и эффективно.</a:t>
            </a:r>
            <a:endParaRPr sz="1700">
              <a:solidFill>
                <a:schemeClr val="dk1"/>
              </a:solidFill>
            </a:endParaRPr>
          </a:p>
          <a:p>
            <a:pPr indent="0" lvl="0" marL="0" rtl="0" algn="l">
              <a:lnSpc>
                <a:spcPct val="105000"/>
              </a:lnSpc>
              <a:spcBef>
                <a:spcPts val="1200"/>
              </a:spcBef>
              <a:spcAft>
                <a:spcPts val="1200"/>
              </a:spcAft>
              <a:buNone/>
            </a:pPr>
            <a:r>
              <a:rPr b="1" lang="ru" sz="1700">
                <a:solidFill>
                  <a:schemeClr val="dk1"/>
                </a:solidFill>
              </a:rPr>
              <a:t>API</a:t>
            </a:r>
            <a:r>
              <a:rPr lang="ru" sz="1700">
                <a:solidFill>
                  <a:schemeClr val="dk1"/>
                </a:solidFill>
              </a:rPr>
              <a:t> — это возможность добавить практически любой функционал или инструмент в свой проект.</a:t>
            </a:r>
            <a:endParaRPr sz="1700">
              <a:solidFill>
                <a:schemeClr val="dk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71"/>
          <p:cNvSpPr txBox="1"/>
          <p:nvPr>
            <p:ph idx="1" type="body"/>
          </p:nvPr>
        </p:nvSpPr>
        <p:spPr>
          <a:xfrm>
            <a:off x="311700" y="379275"/>
            <a:ext cx="8520600" cy="40290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ru">
                <a:solidFill>
                  <a:schemeClr val="dk1"/>
                </a:solidFill>
              </a:rPr>
              <a:t>Очень часто термин API ассоциируют с другим словом — договор или контракт. Потому что фактически приложение, которое предоставляет API, в его инструкциях указывает, на каких условиях и какую информацию оно готово предоставить. Таким образом, в каждом API присутствуют 3 важные части:</a:t>
            </a:r>
            <a:endParaRPr>
              <a:solidFill>
                <a:schemeClr val="dk1"/>
              </a:solidFill>
            </a:endParaRPr>
          </a:p>
          <a:p>
            <a:pPr indent="-298450" lvl="0" marL="457200" rtl="0" algn="l">
              <a:spcBef>
                <a:spcPts val="1200"/>
              </a:spcBef>
              <a:spcAft>
                <a:spcPts val="0"/>
              </a:spcAft>
              <a:buClr>
                <a:schemeClr val="dk1"/>
              </a:buClr>
              <a:buSzPts val="1100"/>
              <a:buFont typeface="Arial"/>
              <a:buAutoNum type="arabicPeriod"/>
            </a:pPr>
            <a:r>
              <a:rPr lang="ru">
                <a:solidFill>
                  <a:schemeClr val="dk1"/>
                </a:solidFill>
              </a:rPr>
              <a:t>Описание операции, которую может выполнить приложение, предоставляющее API.</a:t>
            </a:r>
            <a:br>
              <a:rPr lang="ru">
                <a:solidFill>
                  <a:schemeClr val="dk1"/>
                </a:solidFill>
              </a:rPr>
            </a:br>
            <a:endParaRPr>
              <a:solidFill>
                <a:schemeClr val="dk1"/>
              </a:solidFill>
            </a:endParaRPr>
          </a:p>
          <a:p>
            <a:pPr indent="-298450" lvl="0" marL="457200" rtl="0" algn="l">
              <a:spcBef>
                <a:spcPts val="0"/>
              </a:spcBef>
              <a:spcAft>
                <a:spcPts val="0"/>
              </a:spcAft>
              <a:buClr>
                <a:schemeClr val="dk1"/>
              </a:buClr>
              <a:buSzPts val="1100"/>
              <a:buFont typeface="Arial"/>
              <a:buAutoNum type="arabicPeriod"/>
            </a:pPr>
            <a:r>
              <a:rPr lang="ru">
                <a:solidFill>
                  <a:schemeClr val="dk1"/>
                </a:solidFill>
              </a:rPr>
              <a:t>Описание информации, которая должна поступить на вход, чтобы приложение выполнило свои обязательства.</a:t>
            </a:r>
            <a:br>
              <a:rPr lang="ru">
                <a:solidFill>
                  <a:schemeClr val="dk1"/>
                </a:solidFill>
              </a:rPr>
            </a:br>
            <a:endParaRPr>
              <a:solidFill>
                <a:schemeClr val="dk1"/>
              </a:solidFill>
            </a:endParaRPr>
          </a:p>
          <a:p>
            <a:pPr indent="-298450" lvl="0" marL="457200" rtl="0" algn="l">
              <a:spcBef>
                <a:spcPts val="0"/>
              </a:spcBef>
              <a:spcAft>
                <a:spcPts val="0"/>
              </a:spcAft>
              <a:buClr>
                <a:schemeClr val="dk1"/>
              </a:buClr>
              <a:buSzPts val="1100"/>
              <a:buFont typeface="Arial"/>
              <a:buAutoNum type="arabicPeriod"/>
            </a:pPr>
            <a:r>
              <a:rPr lang="ru">
                <a:solidFill>
                  <a:schemeClr val="dk1"/>
                </a:solidFill>
              </a:rPr>
              <a:t>Описание информации, которая появится на выходе, после того как приложение выполнит свои обязательства.</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ru" sz="2800"/>
              <a:t>Features</a:t>
            </a:r>
            <a:endParaRPr b="1" sz="2800"/>
          </a:p>
        </p:txBody>
      </p:sp>
      <p:sp>
        <p:nvSpPr>
          <p:cNvPr id="116" name="Google Shape;116;p18"/>
          <p:cNvSpPr txBox="1"/>
          <p:nvPr>
            <p:ph idx="1" type="body"/>
          </p:nvPr>
        </p:nvSpPr>
        <p:spPr>
          <a:xfrm>
            <a:off x="311700" y="1077475"/>
            <a:ext cx="8520600" cy="3339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b="1" lang="ru" sz="2000">
                <a:solidFill>
                  <a:schemeClr val="dk1"/>
                </a:solidFill>
              </a:rPr>
              <a:t>Automatic Waiting</a:t>
            </a:r>
            <a:r>
              <a:rPr lang="ru" sz="2000">
                <a:solidFill>
                  <a:schemeClr val="dk1"/>
                </a:solidFill>
              </a:rPr>
              <a:t>: Never add waits or sleeps to your tests. Cypress automatically waits for commands and assertions before moving on.</a:t>
            </a:r>
            <a:endParaRPr sz="2000">
              <a:solidFill>
                <a:schemeClr val="dk1"/>
              </a:solidFill>
            </a:endParaRPr>
          </a:p>
          <a:p>
            <a:pPr indent="-355600" lvl="0" marL="457200" rtl="0" algn="l">
              <a:spcBef>
                <a:spcPts val="0"/>
              </a:spcBef>
              <a:spcAft>
                <a:spcPts val="0"/>
              </a:spcAft>
              <a:buClr>
                <a:schemeClr val="dk1"/>
              </a:buClr>
              <a:buSzPts val="2000"/>
              <a:buChar char="●"/>
            </a:pPr>
            <a:r>
              <a:rPr lang="ru" sz="2000">
                <a:solidFill>
                  <a:schemeClr val="dk1"/>
                </a:solidFill>
              </a:rPr>
              <a:t>Cypress code can be debugged easily using </a:t>
            </a:r>
            <a:r>
              <a:rPr b="1" lang="ru" sz="2000">
                <a:solidFill>
                  <a:schemeClr val="dk1"/>
                </a:solidFill>
              </a:rPr>
              <a:t>Test Runner</a:t>
            </a:r>
            <a:r>
              <a:rPr lang="ru" sz="2000">
                <a:solidFill>
                  <a:schemeClr val="dk1"/>
                </a:solidFill>
              </a:rPr>
              <a:t>. Cypress runs tests interactively, allowing you to see commands as they execute while also viewing the Application or Component Under Test, and exploring its DOM.</a:t>
            </a:r>
            <a:endParaRPr sz="2000">
              <a:solidFill>
                <a:schemeClr val="dk1"/>
              </a:solidFill>
            </a:endParaRPr>
          </a:p>
          <a:p>
            <a:pPr indent="-355600" lvl="0" marL="457200" rtl="0" algn="l">
              <a:spcBef>
                <a:spcPts val="0"/>
              </a:spcBef>
              <a:spcAft>
                <a:spcPts val="0"/>
              </a:spcAft>
              <a:buClr>
                <a:schemeClr val="dk1"/>
              </a:buClr>
              <a:buSzPts val="2000"/>
              <a:buChar char="●"/>
            </a:pPr>
            <a:r>
              <a:rPr lang="ru" sz="2000">
                <a:solidFill>
                  <a:schemeClr val="dk1"/>
                </a:solidFill>
              </a:rPr>
              <a:t>Cypress takes </a:t>
            </a:r>
            <a:r>
              <a:rPr b="1" lang="ru" sz="2000">
                <a:solidFill>
                  <a:schemeClr val="dk1"/>
                </a:solidFill>
              </a:rPr>
              <a:t>snapshots </a:t>
            </a:r>
            <a:r>
              <a:rPr lang="ru" sz="2000">
                <a:solidFill>
                  <a:schemeClr val="dk1"/>
                </a:solidFill>
              </a:rPr>
              <a:t>as your tests run. Hover over commands in the Command Log to see exactly what happened at each step.</a:t>
            </a:r>
            <a:endParaRPr sz="2000">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Документация для API тестирования</a:t>
            </a:r>
            <a:endParaRPr b="1"/>
          </a:p>
        </p:txBody>
      </p:sp>
      <p:sp>
        <p:nvSpPr>
          <p:cNvPr id="441" name="Google Shape;441;p7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2900">
                <a:solidFill>
                  <a:schemeClr val="dk1"/>
                </a:solidFill>
              </a:rPr>
              <a:t>https://reqres.in/</a:t>
            </a:r>
            <a:endParaRPr sz="2900">
              <a:solidFill>
                <a:schemeClr val="dk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Наиболее часто используемые HTTP-методы </a:t>
            </a:r>
            <a:endParaRPr b="1"/>
          </a:p>
        </p:txBody>
      </p:sp>
      <p:sp>
        <p:nvSpPr>
          <p:cNvPr id="447" name="Google Shape;447;p7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ru" sz="2100">
                <a:solidFill>
                  <a:schemeClr val="dk1"/>
                </a:solidFill>
                <a:highlight>
                  <a:srgbClr val="FFFFFF"/>
                </a:highlight>
              </a:rPr>
              <a:t>1. GET - </a:t>
            </a:r>
            <a:r>
              <a:rPr lang="ru" sz="2100">
                <a:solidFill>
                  <a:schemeClr val="dk1"/>
                </a:solidFill>
                <a:highlight>
                  <a:srgbClr val="FFFFFF"/>
                </a:highlight>
              </a:rPr>
              <a:t>для получения (или чтения) представления ресурса</a:t>
            </a:r>
            <a:endParaRPr sz="2100">
              <a:solidFill>
                <a:schemeClr val="dk1"/>
              </a:solidFill>
              <a:highlight>
                <a:srgbClr val="FFFFFF"/>
              </a:highlight>
            </a:endParaRPr>
          </a:p>
          <a:p>
            <a:pPr indent="0" lvl="0" marL="0" rtl="0" algn="l">
              <a:spcBef>
                <a:spcPts val="1200"/>
              </a:spcBef>
              <a:spcAft>
                <a:spcPts val="0"/>
              </a:spcAft>
              <a:buNone/>
            </a:pPr>
            <a:r>
              <a:rPr b="1" lang="ru" sz="2100">
                <a:solidFill>
                  <a:schemeClr val="dk1"/>
                </a:solidFill>
                <a:highlight>
                  <a:srgbClr val="FFFFFF"/>
                </a:highlight>
              </a:rPr>
              <a:t>2. POST - </a:t>
            </a:r>
            <a:r>
              <a:rPr lang="ru" sz="2100">
                <a:solidFill>
                  <a:schemeClr val="dk1"/>
                </a:solidFill>
                <a:highlight>
                  <a:srgbClr val="FFFFFF"/>
                </a:highlight>
              </a:rPr>
              <a:t>для создания новых ресурсов</a:t>
            </a:r>
            <a:endParaRPr sz="2100">
              <a:solidFill>
                <a:schemeClr val="dk1"/>
              </a:solidFill>
              <a:highlight>
                <a:srgbClr val="FFFFFF"/>
              </a:highlight>
            </a:endParaRPr>
          </a:p>
          <a:p>
            <a:pPr indent="0" lvl="0" marL="0" rtl="0" algn="l">
              <a:spcBef>
                <a:spcPts val="1200"/>
              </a:spcBef>
              <a:spcAft>
                <a:spcPts val="0"/>
              </a:spcAft>
              <a:buNone/>
            </a:pPr>
            <a:r>
              <a:rPr b="1" lang="ru" sz="2100">
                <a:solidFill>
                  <a:schemeClr val="dk1"/>
                </a:solidFill>
                <a:highlight>
                  <a:srgbClr val="FFFFFF"/>
                </a:highlight>
              </a:rPr>
              <a:t>3. PUT - </a:t>
            </a:r>
            <a:r>
              <a:rPr lang="ru" sz="2100">
                <a:solidFill>
                  <a:schemeClr val="dk1"/>
                </a:solidFill>
                <a:highlight>
                  <a:srgbClr val="FFFFFF"/>
                </a:highlight>
              </a:rPr>
              <a:t>для предоставления возможности обновления ресурса</a:t>
            </a:r>
            <a:endParaRPr b="1" sz="2100">
              <a:solidFill>
                <a:schemeClr val="dk1"/>
              </a:solidFill>
              <a:highlight>
                <a:srgbClr val="FFFFFF"/>
              </a:highlight>
            </a:endParaRPr>
          </a:p>
          <a:p>
            <a:pPr indent="0" lvl="0" marL="0" rtl="0" algn="l">
              <a:spcBef>
                <a:spcPts val="1200"/>
              </a:spcBef>
              <a:spcAft>
                <a:spcPts val="0"/>
              </a:spcAft>
              <a:buNone/>
            </a:pPr>
            <a:r>
              <a:rPr b="1" lang="ru" sz="2100">
                <a:solidFill>
                  <a:schemeClr val="dk1"/>
                </a:solidFill>
                <a:highlight>
                  <a:srgbClr val="FFFFFF"/>
                </a:highlight>
              </a:rPr>
              <a:t>4. PATCH - </a:t>
            </a:r>
            <a:r>
              <a:rPr lang="ru" sz="2100">
                <a:solidFill>
                  <a:schemeClr val="dk1"/>
                </a:solidFill>
                <a:highlight>
                  <a:srgbClr val="FFFFFF"/>
                </a:highlight>
              </a:rPr>
              <a:t>запрос используется для частичной модификации ресурса</a:t>
            </a:r>
            <a:endParaRPr sz="2100">
              <a:solidFill>
                <a:schemeClr val="dk1"/>
              </a:solidFill>
              <a:highlight>
                <a:srgbClr val="FFFFFF"/>
              </a:highlight>
            </a:endParaRPr>
          </a:p>
          <a:p>
            <a:pPr indent="0" lvl="0" marL="0" rtl="0" algn="l">
              <a:spcBef>
                <a:spcPts val="1200"/>
              </a:spcBef>
              <a:spcAft>
                <a:spcPts val="1200"/>
              </a:spcAft>
              <a:buNone/>
            </a:pPr>
            <a:r>
              <a:rPr b="1" lang="ru" sz="2100">
                <a:solidFill>
                  <a:schemeClr val="dk1"/>
                </a:solidFill>
                <a:highlight>
                  <a:srgbClr val="FFFFFF"/>
                </a:highlight>
              </a:rPr>
              <a:t>5. DELETE - </a:t>
            </a:r>
            <a:r>
              <a:rPr lang="ru" sz="2100">
                <a:solidFill>
                  <a:schemeClr val="dk1"/>
                </a:solidFill>
                <a:highlight>
                  <a:srgbClr val="FFFFFF"/>
                </a:highlight>
              </a:rPr>
              <a:t>для удаления ресурса, идентифицированного конкретным ID</a:t>
            </a:r>
            <a:endParaRPr sz="2600">
              <a:solidFill>
                <a:schemeClr val="dk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Что именно нужно проверять в API Testing?</a:t>
            </a:r>
            <a:endParaRPr b="1"/>
          </a:p>
        </p:txBody>
      </p:sp>
      <p:sp>
        <p:nvSpPr>
          <p:cNvPr id="453" name="Google Shape;453;p74"/>
          <p:cNvSpPr txBox="1"/>
          <p:nvPr>
            <p:ph idx="1" type="body"/>
          </p:nvPr>
        </p:nvSpPr>
        <p:spPr>
          <a:xfrm>
            <a:off x="311700" y="1017800"/>
            <a:ext cx="8520600" cy="355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a:solidFill>
                  <a:schemeClr val="dk1"/>
                </a:solidFill>
              </a:rPr>
              <a:t>По сути, при тестировании API мы отправляем запрос с известными данными и анализируем ответ.</a:t>
            </a:r>
            <a:endParaRPr>
              <a:solidFill>
                <a:schemeClr val="dk1"/>
              </a:solidFill>
            </a:endParaRPr>
          </a:p>
          <a:p>
            <a:pPr indent="0" lvl="0" marL="0" rtl="0" algn="l">
              <a:spcBef>
                <a:spcPts val="1200"/>
              </a:spcBef>
              <a:spcAft>
                <a:spcPts val="0"/>
              </a:spcAft>
              <a:buNone/>
            </a:pPr>
            <a:r>
              <a:rPr lang="ru">
                <a:solidFill>
                  <a:schemeClr val="dk1"/>
                </a:solidFill>
              </a:rPr>
              <a:t>1. Точность данных </a:t>
            </a:r>
            <a:endParaRPr>
              <a:solidFill>
                <a:schemeClr val="dk1"/>
              </a:solidFill>
            </a:endParaRPr>
          </a:p>
          <a:p>
            <a:pPr indent="0" lvl="0" marL="0" rtl="0" algn="l">
              <a:spcBef>
                <a:spcPts val="1200"/>
              </a:spcBef>
              <a:spcAft>
                <a:spcPts val="0"/>
              </a:spcAft>
              <a:buNone/>
            </a:pPr>
            <a:r>
              <a:rPr lang="ru">
                <a:solidFill>
                  <a:schemeClr val="dk1"/>
                </a:solidFill>
              </a:rPr>
              <a:t>2. Коды состояния HTTP (</a:t>
            </a:r>
            <a:r>
              <a:rPr lang="ru" u="sng">
                <a:solidFill>
                  <a:schemeClr val="hlink"/>
                </a:solidFill>
                <a:hlinkClick r:id="rId3"/>
              </a:rPr>
              <a:t>https://restapitutorial.ru/httpstatuscodes.html</a:t>
            </a:r>
            <a:r>
              <a:rPr lang="ru">
                <a:solidFill>
                  <a:schemeClr val="dk1"/>
                </a:solidFill>
              </a:rPr>
              <a:t>)</a:t>
            </a:r>
            <a:endParaRPr>
              <a:solidFill>
                <a:schemeClr val="dk1"/>
              </a:solidFill>
            </a:endParaRPr>
          </a:p>
          <a:p>
            <a:pPr indent="0" lvl="0" marL="0" rtl="0" algn="l">
              <a:spcBef>
                <a:spcPts val="1200"/>
              </a:spcBef>
              <a:spcAft>
                <a:spcPts val="0"/>
              </a:spcAft>
              <a:buNone/>
            </a:pPr>
            <a:r>
              <a:rPr lang="ru">
                <a:solidFill>
                  <a:schemeClr val="dk1"/>
                </a:solidFill>
              </a:rPr>
              <a:t>3. Время отклика </a:t>
            </a:r>
            <a:endParaRPr>
              <a:solidFill>
                <a:schemeClr val="dk1"/>
              </a:solidFill>
            </a:endParaRPr>
          </a:p>
          <a:p>
            <a:pPr indent="0" lvl="0" marL="0" rtl="0" algn="l">
              <a:spcBef>
                <a:spcPts val="1200"/>
              </a:spcBef>
              <a:spcAft>
                <a:spcPts val="0"/>
              </a:spcAft>
              <a:buNone/>
            </a:pPr>
            <a:r>
              <a:rPr lang="ru">
                <a:solidFill>
                  <a:schemeClr val="dk1"/>
                </a:solidFill>
              </a:rPr>
              <a:t>4. Коды ошибок в случае, если API возвращает какие-либо ошибки </a:t>
            </a:r>
            <a:endParaRPr>
              <a:solidFill>
                <a:schemeClr val="dk1"/>
              </a:solidFill>
            </a:endParaRPr>
          </a:p>
          <a:p>
            <a:pPr indent="0" lvl="0" marL="0" rtl="0" algn="l">
              <a:spcBef>
                <a:spcPts val="1200"/>
              </a:spcBef>
              <a:spcAft>
                <a:spcPts val="0"/>
              </a:spcAft>
              <a:buNone/>
            </a:pPr>
            <a:r>
              <a:rPr lang="ru">
                <a:solidFill>
                  <a:schemeClr val="dk1"/>
                </a:solidFill>
              </a:rPr>
              <a:t>5. Проверка авторизации </a:t>
            </a:r>
            <a:endParaRPr>
              <a:solidFill>
                <a:schemeClr val="dk1"/>
              </a:solidFill>
            </a:endParaRPr>
          </a:p>
          <a:p>
            <a:pPr indent="0" lvl="0" marL="0" rtl="0" algn="l">
              <a:spcBef>
                <a:spcPts val="1200"/>
              </a:spcBef>
              <a:spcAft>
                <a:spcPts val="1200"/>
              </a:spcAft>
              <a:buNone/>
            </a:pPr>
            <a:r>
              <a:rPr lang="ru">
                <a:solidFill>
                  <a:schemeClr val="dk1"/>
                </a:solidFill>
              </a:rPr>
              <a:t>6. Нефункциональное тестирование, такое как тестирование производительности, тестирование безопасности.</a:t>
            </a:r>
            <a:endParaRPr>
              <a:solidFill>
                <a:schemeClr val="dk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Метод .request()</a:t>
            </a:r>
            <a:endParaRPr b="1"/>
          </a:p>
        </p:txBody>
      </p:sp>
      <p:sp>
        <p:nvSpPr>
          <p:cNvPr id="459" name="Google Shape;459;p75"/>
          <p:cNvSpPr txBox="1"/>
          <p:nvPr>
            <p:ph idx="1" type="body"/>
          </p:nvPr>
        </p:nvSpPr>
        <p:spPr>
          <a:xfrm>
            <a:off x="311700" y="1229875"/>
            <a:ext cx="8520600" cy="3339000"/>
          </a:xfrm>
          <a:prstGeom prst="rect">
            <a:avLst/>
          </a:prstGeom>
          <a:noFill/>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ru" sz="3050">
                <a:solidFill>
                  <a:schemeClr val="dk1"/>
                </a:solidFill>
              </a:rPr>
              <a:t>Синтаксис: </a:t>
            </a:r>
            <a:endParaRPr b="1" sz="3050">
              <a:solidFill>
                <a:schemeClr val="dk1"/>
              </a:solidFill>
            </a:endParaRPr>
          </a:p>
          <a:p>
            <a:pPr indent="0" lvl="0" marL="0" rtl="0" algn="l">
              <a:spcBef>
                <a:spcPts val="1200"/>
              </a:spcBef>
              <a:spcAft>
                <a:spcPts val="0"/>
              </a:spcAft>
              <a:buNone/>
            </a:pPr>
            <a:br>
              <a:rPr lang="ru" sz="3050">
                <a:solidFill>
                  <a:schemeClr val="dk1"/>
                </a:solidFill>
              </a:rPr>
            </a:br>
            <a:r>
              <a:rPr lang="ru" sz="3050">
                <a:solidFill>
                  <a:schemeClr val="dk1"/>
                </a:solidFill>
              </a:rPr>
              <a:t>cy.request(url)				по умолчанию сайпрес понимает метод </a:t>
            </a:r>
            <a:endParaRPr sz="3050">
              <a:solidFill>
                <a:schemeClr val="dk1"/>
              </a:solidFill>
            </a:endParaRPr>
          </a:p>
          <a:p>
            <a:pPr indent="0" lvl="0" marL="0" rtl="0" algn="l">
              <a:spcBef>
                <a:spcPts val="1200"/>
              </a:spcBef>
              <a:spcAft>
                <a:spcPts val="0"/>
              </a:spcAft>
              <a:buNone/>
            </a:pPr>
            <a:r>
              <a:rPr lang="ru" sz="3050">
                <a:solidFill>
                  <a:schemeClr val="dk1"/>
                </a:solidFill>
              </a:rPr>
              <a:t>cy.request(url, body)		GET</a:t>
            </a:r>
            <a:endParaRPr sz="3050">
              <a:solidFill>
                <a:schemeClr val="dk1"/>
              </a:solidFill>
            </a:endParaRPr>
          </a:p>
          <a:p>
            <a:pPr indent="0" lvl="0" marL="0" rtl="0" algn="l">
              <a:spcBef>
                <a:spcPts val="1200"/>
              </a:spcBef>
              <a:spcAft>
                <a:spcPts val="0"/>
              </a:spcAft>
              <a:buNone/>
            </a:pPr>
            <a:r>
              <a:rPr lang="ru" sz="3050">
                <a:solidFill>
                  <a:schemeClr val="dk1"/>
                </a:solidFill>
              </a:rPr>
              <a:t>cy.request(method, url)</a:t>
            </a:r>
            <a:endParaRPr sz="3050">
              <a:solidFill>
                <a:schemeClr val="dk1"/>
              </a:solidFill>
            </a:endParaRPr>
          </a:p>
          <a:p>
            <a:pPr indent="0" lvl="0" marL="0" rtl="0" algn="l">
              <a:spcBef>
                <a:spcPts val="1200"/>
              </a:spcBef>
              <a:spcAft>
                <a:spcPts val="0"/>
              </a:spcAft>
              <a:buNone/>
            </a:pPr>
            <a:r>
              <a:rPr lang="ru" sz="3050">
                <a:solidFill>
                  <a:schemeClr val="dk1"/>
                </a:solidFill>
              </a:rPr>
              <a:t>cy.request(method, url, body)</a:t>
            </a:r>
            <a:endParaRPr sz="305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460" name="Google Shape;460;p75"/>
          <p:cNvSpPr/>
          <p:nvPr/>
        </p:nvSpPr>
        <p:spPr>
          <a:xfrm>
            <a:off x="3123550" y="2069225"/>
            <a:ext cx="177300" cy="827700"/>
          </a:xfrm>
          <a:prstGeom prst="rightBrace">
            <a:avLst>
              <a:gd fmla="val 50000" name="adj1"/>
              <a:gd fmla="val 50000" name="adj2"/>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chemeClr val="accent3"/>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7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cypress-plugin-api</a:t>
            </a:r>
            <a:endParaRPr/>
          </a:p>
          <a:p>
            <a:pPr indent="0" lvl="0" marL="0" rtl="0" algn="l">
              <a:spcBef>
                <a:spcPts val="0"/>
              </a:spcBef>
              <a:spcAft>
                <a:spcPts val="0"/>
              </a:spcAft>
              <a:buNone/>
            </a:pPr>
            <a:r>
              <a:t/>
            </a:r>
            <a:endParaRPr/>
          </a:p>
        </p:txBody>
      </p:sp>
      <p:sp>
        <p:nvSpPr>
          <p:cNvPr id="466" name="Google Shape;466;p7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ru">
                <a:solidFill>
                  <a:schemeClr val="dk1"/>
                </a:solidFill>
              </a:rPr>
              <a:t>Cypress plugin for effective API testing. </a:t>
            </a:r>
            <a:endParaRPr>
              <a:solidFill>
                <a:schemeClr val="dk1"/>
              </a:solidFill>
            </a:endParaRPr>
          </a:p>
          <a:p>
            <a:pPr indent="0" lvl="0" marL="0" rtl="0" algn="l">
              <a:spcBef>
                <a:spcPts val="1200"/>
              </a:spcBef>
              <a:spcAft>
                <a:spcPts val="0"/>
              </a:spcAft>
              <a:buNone/>
            </a:pPr>
            <a:r>
              <a:rPr lang="ru">
                <a:solidFill>
                  <a:schemeClr val="dk1"/>
                </a:solidFill>
              </a:rPr>
              <a:t>Imagine Postman, but in Cypress. </a:t>
            </a:r>
            <a:endParaRPr>
              <a:solidFill>
                <a:schemeClr val="dk1"/>
              </a:solidFill>
            </a:endParaRPr>
          </a:p>
          <a:p>
            <a:pPr indent="0" lvl="0" marL="0" rtl="0" algn="l">
              <a:spcBef>
                <a:spcPts val="1200"/>
              </a:spcBef>
              <a:spcAft>
                <a:spcPts val="0"/>
              </a:spcAft>
              <a:buNone/>
            </a:pPr>
            <a:r>
              <a:rPr lang="ru">
                <a:solidFill>
                  <a:schemeClr val="dk1"/>
                </a:solidFill>
              </a:rPr>
              <a:t>Prints out information about the API call in the Cypress App UI.</a:t>
            </a:r>
            <a:endParaRPr>
              <a:solidFill>
                <a:schemeClr val="dk1"/>
              </a:solidFill>
            </a:endParaRPr>
          </a:p>
          <a:p>
            <a:pPr indent="-342900" lvl="0" marL="457200" rtl="0" algn="l">
              <a:spcBef>
                <a:spcPts val="1200"/>
              </a:spcBef>
              <a:spcAft>
                <a:spcPts val="0"/>
              </a:spcAft>
              <a:buClr>
                <a:schemeClr val="dk1"/>
              </a:buClr>
              <a:buSzPts val="1800"/>
              <a:buChar char="●"/>
            </a:pPr>
            <a:r>
              <a:rPr b="1" lang="ru">
                <a:solidFill>
                  <a:schemeClr val="dk1"/>
                </a:solidFill>
              </a:rPr>
              <a:t>npm i cypress-plugin-api</a:t>
            </a:r>
            <a:endParaRPr b="1">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Import the plugin into your cypress/support/e2e.js file:</a:t>
            </a:r>
            <a:br>
              <a:rPr lang="ru">
                <a:solidFill>
                  <a:schemeClr val="dk1"/>
                </a:solidFill>
              </a:rPr>
            </a:br>
            <a:r>
              <a:rPr b="1" lang="ru">
                <a:solidFill>
                  <a:schemeClr val="dk1"/>
                </a:solidFill>
              </a:rPr>
              <a:t>import 'cypress-plugin-api'</a:t>
            </a:r>
            <a:endParaRPr b="1">
              <a:solidFill>
                <a:schemeClr val="dk1"/>
              </a:solidFill>
            </a:endParaRPr>
          </a:p>
          <a:p>
            <a:pPr indent="0" lvl="0" marL="457200" rtl="0" algn="l">
              <a:spcBef>
                <a:spcPts val="1200"/>
              </a:spcBef>
              <a:spcAft>
                <a:spcPts val="0"/>
              </a:spcAft>
              <a:buNone/>
            </a:pPr>
            <a:r>
              <a:rPr lang="ru" u="sng">
                <a:solidFill>
                  <a:schemeClr val="accent3"/>
                </a:solidFill>
              </a:rPr>
              <a:t>!! Use cy.api() instead of cy.request() !!</a:t>
            </a:r>
            <a:endParaRPr u="sng">
              <a:solidFill>
                <a:schemeClr val="accent3"/>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7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sz="2800"/>
              <a:t>Лекция №9 (заключительная)</a:t>
            </a:r>
            <a:endParaRPr/>
          </a:p>
        </p:txBody>
      </p:sp>
      <p:sp>
        <p:nvSpPr>
          <p:cNvPr id="472" name="Google Shape;472;p7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500">
                <a:solidFill>
                  <a:schemeClr val="dk1"/>
                </a:solidFill>
              </a:rPr>
              <a:t>cy.intercept() на примере. </a:t>
            </a:r>
            <a:endParaRPr sz="2500">
              <a:solidFill>
                <a:schemeClr val="dk1"/>
              </a:solidFill>
            </a:endParaRPr>
          </a:p>
          <a:p>
            <a:pPr indent="0" lvl="0" marL="0" rtl="0" algn="l">
              <a:spcBef>
                <a:spcPts val="1200"/>
              </a:spcBef>
              <a:spcAft>
                <a:spcPts val="0"/>
              </a:spcAft>
              <a:buNone/>
            </a:pPr>
            <a:r>
              <a:rPr lang="ru" sz="2500">
                <a:solidFill>
                  <a:schemeClr val="dk1"/>
                </a:solidFill>
              </a:rPr>
              <a:t>Скрипты для запуска тестов.</a:t>
            </a:r>
            <a:endParaRPr sz="2500">
              <a:solidFill>
                <a:schemeClr val="dk1"/>
              </a:solidFill>
            </a:endParaRPr>
          </a:p>
          <a:p>
            <a:pPr indent="0" lvl="0" marL="0" rtl="0" algn="l">
              <a:spcBef>
                <a:spcPts val="1200"/>
              </a:spcBef>
              <a:spcAft>
                <a:spcPts val="1200"/>
              </a:spcAft>
              <a:buNone/>
            </a:pPr>
            <a:r>
              <a:rPr lang="ru" sz="2500">
                <a:solidFill>
                  <a:schemeClr val="dk1"/>
                </a:solidFill>
              </a:rPr>
              <a:t>Отчеты в Cypress.</a:t>
            </a:r>
            <a:endParaRPr sz="2500">
              <a:solidFill>
                <a:schemeClr val="dk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Scripts in package.json</a:t>
            </a:r>
            <a:endParaRPr b="1"/>
          </a:p>
        </p:txBody>
      </p:sp>
      <p:sp>
        <p:nvSpPr>
          <p:cNvPr id="478" name="Google Shape;478;p78"/>
          <p:cNvSpPr txBox="1"/>
          <p:nvPr>
            <p:ph idx="1" type="body"/>
          </p:nvPr>
        </p:nvSpPr>
        <p:spPr>
          <a:xfrm>
            <a:off x="150675" y="1222075"/>
            <a:ext cx="8931000" cy="33390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ru" sz="1750">
                <a:solidFill>
                  <a:srgbClr val="0451A5"/>
                </a:solidFill>
                <a:highlight>
                  <a:srgbClr val="FFFFFF"/>
                </a:highlight>
              </a:rPr>
              <a:t>"scripts"</a:t>
            </a:r>
            <a:r>
              <a:rPr lang="ru" sz="1750">
                <a:solidFill>
                  <a:srgbClr val="000000"/>
                </a:solidFill>
                <a:highlight>
                  <a:srgbClr val="FFFFFF"/>
                </a:highlight>
              </a:rPr>
              <a:t>: {</a:t>
            </a:r>
            <a:endParaRPr sz="1750">
              <a:solidFill>
                <a:srgbClr val="000000"/>
              </a:solidFill>
              <a:highlight>
                <a:srgbClr val="FFFFFF"/>
              </a:highlight>
            </a:endParaRPr>
          </a:p>
          <a:p>
            <a:pPr indent="0" lvl="0" marL="0" rtl="0" algn="l">
              <a:lnSpc>
                <a:spcPct val="135714"/>
              </a:lnSpc>
              <a:spcBef>
                <a:spcPts val="0"/>
              </a:spcBef>
              <a:spcAft>
                <a:spcPts val="0"/>
              </a:spcAft>
              <a:buNone/>
            </a:pPr>
            <a:r>
              <a:rPr lang="ru" sz="1750">
                <a:solidFill>
                  <a:srgbClr val="000000"/>
                </a:solidFill>
                <a:highlight>
                  <a:srgbClr val="FFFFFF"/>
                </a:highlight>
              </a:rPr>
              <a:t>    </a:t>
            </a:r>
            <a:r>
              <a:rPr lang="ru" sz="1750">
                <a:solidFill>
                  <a:srgbClr val="0451A5"/>
                </a:solidFill>
                <a:highlight>
                  <a:srgbClr val="FFFFFF"/>
                </a:highlight>
              </a:rPr>
              <a:t>"start"</a:t>
            </a:r>
            <a:r>
              <a:rPr lang="ru" sz="1750">
                <a:solidFill>
                  <a:srgbClr val="000000"/>
                </a:solidFill>
                <a:highlight>
                  <a:srgbClr val="FFFFFF"/>
                </a:highlight>
              </a:rPr>
              <a:t>: </a:t>
            </a:r>
            <a:r>
              <a:rPr lang="ru" sz="1750">
                <a:solidFill>
                  <a:srgbClr val="A31515"/>
                </a:solidFill>
                <a:highlight>
                  <a:srgbClr val="FFFFFF"/>
                </a:highlight>
              </a:rPr>
              <a:t>"npx cypress open --e2e --browser chrome"</a:t>
            </a:r>
            <a:r>
              <a:rPr lang="ru" sz="1750">
                <a:solidFill>
                  <a:srgbClr val="000000"/>
                </a:solidFill>
                <a:highlight>
                  <a:srgbClr val="FFFFFF"/>
                </a:highlight>
              </a:rPr>
              <a:t>,</a:t>
            </a:r>
            <a:endParaRPr sz="1750">
              <a:solidFill>
                <a:srgbClr val="000000"/>
              </a:solidFill>
              <a:highlight>
                <a:srgbClr val="FFFFFF"/>
              </a:highlight>
            </a:endParaRPr>
          </a:p>
          <a:p>
            <a:pPr indent="0" lvl="0" marL="0" rtl="0" algn="l">
              <a:lnSpc>
                <a:spcPct val="135714"/>
              </a:lnSpc>
              <a:spcBef>
                <a:spcPts val="0"/>
              </a:spcBef>
              <a:spcAft>
                <a:spcPts val="0"/>
              </a:spcAft>
              <a:buNone/>
            </a:pPr>
            <a:r>
              <a:rPr lang="ru" sz="1750">
                <a:solidFill>
                  <a:srgbClr val="000000"/>
                </a:solidFill>
                <a:highlight>
                  <a:srgbClr val="FFFFFF"/>
                </a:highlight>
              </a:rPr>
              <a:t>    </a:t>
            </a:r>
            <a:r>
              <a:rPr lang="ru" sz="1750">
                <a:solidFill>
                  <a:srgbClr val="0451A5"/>
                </a:solidFill>
                <a:highlight>
                  <a:srgbClr val="FFFFFF"/>
                </a:highlight>
              </a:rPr>
              <a:t>"tests:run:chrome"</a:t>
            </a:r>
            <a:r>
              <a:rPr lang="ru" sz="1750">
                <a:solidFill>
                  <a:srgbClr val="000000"/>
                </a:solidFill>
                <a:highlight>
                  <a:srgbClr val="FFFFFF"/>
                </a:highlight>
              </a:rPr>
              <a:t>: </a:t>
            </a:r>
            <a:r>
              <a:rPr lang="ru" sz="1750">
                <a:solidFill>
                  <a:srgbClr val="A31515"/>
                </a:solidFill>
                <a:highlight>
                  <a:srgbClr val="FFFFFF"/>
                </a:highlight>
              </a:rPr>
              <a:t>"npx cypress run --spec 'cypress/e2e/tests/*.js' --browser chrome"</a:t>
            </a:r>
            <a:endParaRPr sz="1750">
              <a:solidFill>
                <a:srgbClr val="A31515"/>
              </a:solidFill>
              <a:highlight>
                <a:srgbClr val="FFFFFF"/>
              </a:highlight>
            </a:endParaRPr>
          </a:p>
          <a:p>
            <a:pPr indent="0" lvl="0" marL="0" rtl="0" algn="l">
              <a:lnSpc>
                <a:spcPct val="135714"/>
              </a:lnSpc>
              <a:spcBef>
                <a:spcPts val="0"/>
              </a:spcBef>
              <a:spcAft>
                <a:spcPts val="0"/>
              </a:spcAft>
              <a:buNone/>
            </a:pPr>
            <a:r>
              <a:rPr lang="ru" sz="1750">
                <a:solidFill>
                  <a:srgbClr val="000000"/>
                </a:solidFill>
                <a:highlight>
                  <a:srgbClr val="FFFFFF"/>
                </a:highlight>
              </a:rPr>
              <a:t>  },</a:t>
            </a:r>
            <a:endParaRPr sz="1750">
              <a:solidFill>
                <a:srgbClr val="000000"/>
              </a:solidFill>
              <a:highlight>
                <a:srgbClr val="FFFFFF"/>
              </a:highlight>
            </a:endParaRPr>
          </a:p>
          <a:p>
            <a:pPr indent="0" lvl="0" marL="0" rtl="0" algn="l">
              <a:spcBef>
                <a:spcPts val="0"/>
              </a:spcBef>
              <a:spcAft>
                <a:spcPts val="0"/>
              </a:spcAft>
              <a:buNone/>
            </a:pPr>
            <a:r>
              <a:rPr lang="ru">
                <a:solidFill>
                  <a:schemeClr val="dk1"/>
                </a:solidFill>
              </a:rPr>
              <a:t>Для запуска скриптов с ключом “start” или “test”: </a:t>
            </a:r>
            <a:endParaRPr>
              <a:solidFill>
                <a:schemeClr val="dk1"/>
              </a:solidFill>
            </a:endParaRPr>
          </a:p>
          <a:p>
            <a:pPr indent="0" lvl="0" marL="0" rtl="0" algn="l">
              <a:spcBef>
                <a:spcPts val="1200"/>
              </a:spcBef>
              <a:spcAft>
                <a:spcPts val="0"/>
              </a:spcAft>
              <a:buNone/>
            </a:pPr>
            <a:r>
              <a:rPr lang="ru">
                <a:solidFill>
                  <a:schemeClr val="dk1"/>
                </a:solidFill>
              </a:rPr>
              <a:t>пишем в терминале</a:t>
            </a:r>
            <a:r>
              <a:rPr i="1" lang="ru">
                <a:solidFill>
                  <a:schemeClr val="dk1"/>
                </a:solidFill>
              </a:rPr>
              <a:t> </a:t>
            </a:r>
            <a:r>
              <a:rPr b="1" i="1" lang="ru">
                <a:solidFill>
                  <a:schemeClr val="dk1"/>
                </a:solidFill>
              </a:rPr>
              <a:t>npm </a:t>
            </a:r>
            <a:r>
              <a:rPr i="1" lang="ru">
                <a:solidFill>
                  <a:schemeClr val="dk1"/>
                </a:solidFill>
              </a:rPr>
              <a:t>ключ </a:t>
            </a:r>
            <a:r>
              <a:rPr i="1" lang="ru" u="sng">
                <a:solidFill>
                  <a:schemeClr val="dk1"/>
                </a:solidFill>
              </a:rPr>
              <a:t>(</a:t>
            </a:r>
            <a:r>
              <a:rPr b="1" i="1" lang="ru" u="sng">
                <a:solidFill>
                  <a:schemeClr val="dk1"/>
                </a:solidFill>
              </a:rPr>
              <a:t>npm </a:t>
            </a:r>
            <a:r>
              <a:rPr i="1" lang="ru" u="sng">
                <a:solidFill>
                  <a:schemeClr val="dk1"/>
                </a:solidFill>
              </a:rPr>
              <a:t>start</a:t>
            </a:r>
            <a:r>
              <a:rPr i="1" lang="ru">
                <a:solidFill>
                  <a:schemeClr val="dk1"/>
                </a:solidFill>
              </a:rPr>
              <a:t> / </a:t>
            </a:r>
            <a:r>
              <a:rPr b="1" i="1" lang="ru" u="sng">
                <a:solidFill>
                  <a:schemeClr val="dk1"/>
                </a:solidFill>
              </a:rPr>
              <a:t>npm </a:t>
            </a:r>
            <a:r>
              <a:rPr i="1" lang="ru" u="sng">
                <a:solidFill>
                  <a:schemeClr val="dk1"/>
                </a:solidFill>
              </a:rPr>
              <a:t>test)</a:t>
            </a:r>
            <a:endParaRPr i="1" u="sng">
              <a:solidFill>
                <a:schemeClr val="dk1"/>
              </a:solidFill>
            </a:endParaRPr>
          </a:p>
          <a:p>
            <a:pPr indent="0" lvl="0" marL="0" rtl="0" algn="l">
              <a:spcBef>
                <a:spcPts val="1200"/>
              </a:spcBef>
              <a:spcAft>
                <a:spcPts val="1200"/>
              </a:spcAft>
              <a:buNone/>
            </a:pPr>
            <a:r>
              <a:rPr lang="ru">
                <a:solidFill>
                  <a:schemeClr val="dk1"/>
                </a:solidFill>
              </a:rPr>
              <a:t>Для всех остальных ключей: </a:t>
            </a:r>
            <a:r>
              <a:rPr b="1" lang="ru">
                <a:solidFill>
                  <a:schemeClr val="dk1"/>
                </a:solidFill>
              </a:rPr>
              <a:t>npm run</a:t>
            </a:r>
            <a:r>
              <a:rPr lang="ru">
                <a:solidFill>
                  <a:schemeClr val="dk1"/>
                </a:solidFill>
              </a:rPr>
              <a:t> ключ (</a:t>
            </a:r>
            <a:r>
              <a:rPr b="1" lang="ru">
                <a:solidFill>
                  <a:schemeClr val="dk1"/>
                </a:solidFill>
              </a:rPr>
              <a:t>npm run </a:t>
            </a:r>
            <a:r>
              <a:rPr b="1" lang="ru" sz="1750">
                <a:solidFill>
                  <a:srgbClr val="0451A5"/>
                </a:solidFill>
                <a:highlight>
                  <a:srgbClr val="FFFFFF"/>
                </a:highlight>
              </a:rPr>
              <a:t>tests:run:chrome</a:t>
            </a:r>
            <a:r>
              <a:rPr lang="ru" sz="1750">
                <a:solidFill>
                  <a:srgbClr val="0451A5"/>
                </a:solidFill>
                <a:highlight>
                  <a:srgbClr val="FFFFFF"/>
                </a:highlight>
              </a:rPr>
              <a:t>)</a:t>
            </a:r>
            <a:endParaRPr>
              <a:solidFill>
                <a:schemeClr val="dk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7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Cypress Reports</a:t>
            </a:r>
            <a:r>
              <a:rPr lang="ru"/>
              <a:t> - </a:t>
            </a:r>
            <a:r>
              <a:rPr i="1" lang="ru"/>
              <a:t>cypress-mochawesome-reporter</a:t>
            </a:r>
            <a:endParaRPr i="1"/>
          </a:p>
        </p:txBody>
      </p:sp>
      <p:sp>
        <p:nvSpPr>
          <p:cNvPr id="484" name="Google Shape;484;p7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rPr>
              <a:t>Инструкция по установке плагина тут:</a:t>
            </a:r>
            <a:endParaRPr>
              <a:solidFill>
                <a:schemeClr val="dk1"/>
              </a:solidFill>
            </a:endParaRPr>
          </a:p>
          <a:p>
            <a:pPr indent="-342900" lvl="0" marL="457200" rtl="0" algn="l">
              <a:spcBef>
                <a:spcPts val="1200"/>
              </a:spcBef>
              <a:spcAft>
                <a:spcPts val="0"/>
              </a:spcAft>
              <a:buSzPts val="1800"/>
              <a:buChar char="●"/>
            </a:pPr>
            <a:r>
              <a:rPr i="1" lang="ru" u="sng">
                <a:solidFill>
                  <a:schemeClr val="hlink"/>
                </a:solidFill>
                <a:hlinkClick r:id="rId3"/>
              </a:rPr>
              <a:t>https://www.npmjs.com/package/cypress-mochawesome-reporter</a:t>
            </a:r>
            <a:endParaRPr>
              <a:solidFill>
                <a:schemeClr val="dk1"/>
              </a:solidFill>
            </a:endParaRPr>
          </a:p>
          <a:p>
            <a:pPr indent="0" lvl="0" marL="0" rtl="0" algn="l">
              <a:spcBef>
                <a:spcPts val="1200"/>
              </a:spcBef>
              <a:spcAft>
                <a:spcPts val="0"/>
              </a:spcAft>
              <a:buNone/>
            </a:pPr>
            <a:r>
              <a:rPr lang="ru">
                <a:solidFill>
                  <a:schemeClr val="dk1"/>
                </a:solidFill>
              </a:rPr>
              <a:t>Запуск тестов для формирования отчета:</a:t>
            </a:r>
            <a:endParaRPr i="1">
              <a:solidFill>
                <a:schemeClr val="dk1"/>
              </a:solidFill>
            </a:endParaRPr>
          </a:p>
          <a:p>
            <a:pPr indent="-342900" lvl="0" marL="457200" rtl="0" algn="l">
              <a:spcBef>
                <a:spcPts val="1200"/>
              </a:spcBef>
              <a:spcAft>
                <a:spcPts val="0"/>
              </a:spcAft>
              <a:buClr>
                <a:schemeClr val="dk1"/>
              </a:buClr>
              <a:buSzPts val="1800"/>
              <a:buChar char="●"/>
            </a:pPr>
            <a:r>
              <a:rPr lang="ru">
                <a:solidFill>
                  <a:schemeClr val="dk1"/>
                </a:solidFill>
              </a:rPr>
              <a:t>npx cypress run</a:t>
            </a:r>
            <a:endParaRPr>
              <a:solidFill>
                <a:schemeClr val="dk1"/>
              </a:solidFill>
            </a:endParaRPr>
          </a:p>
          <a:p>
            <a:pPr indent="0" lvl="0" marL="0" rtl="0" algn="l">
              <a:spcBef>
                <a:spcPts val="1200"/>
              </a:spcBef>
              <a:spcAft>
                <a:spcPts val="0"/>
              </a:spcAft>
              <a:buNone/>
            </a:pPr>
            <a:r>
              <a:rPr lang="ru">
                <a:solidFill>
                  <a:schemeClr val="dk1"/>
                </a:solidFill>
              </a:rPr>
              <a:t>Обязательно добавляем папку с отчетами в файл </a:t>
            </a:r>
            <a:endParaRPr>
              <a:solidFill>
                <a:schemeClr val="dk1"/>
              </a:solidFill>
            </a:endParaRPr>
          </a:p>
          <a:p>
            <a:pPr indent="-342900" lvl="0" marL="457200" rtl="0" algn="l">
              <a:spcBef>
                <a:spcPts val="1200"/>
              </a:spcBef>
              <a:spcAft>
                <a:spcPts val="0"/>
              </a:spcAft>
              <a:buClr>
                <a:schemeClr val="dk1"/>
              </a:buClr>
              <a:buSzPts val="1800"/>
              <a:buChar char="●"/>
            </a:pPr>
            <a:r>
              <a:rPr lang="ru">
                <a:solidFill>
                  <a:schemeClr val="dk1"/>
                </a:solidFill>
              </a:rPr>
              <a:t>.gitignore</a:t>
            </a:r>
            <a:endParaRPr>
              <a:solidFill>
                <a:schemeClr val="dk1"/>
              </a:solidFill>
            </a:endParaRPr>
          </a:p>
          <a:p>
            <a:pPr indent="0" lvl="0" marL="0" rtl="0" algn="l">
              <a:spcBef>
                <a:spcPts val="1200"/>
              </a:spcBef>
              <a:spcAft>
                <a:spcPts val="1200"/>
              </a:spcAft>
              <a:buNone/>
            </a:pPr>
            <a:r>
              <a:t/>
            </a:r>
            <a:endParaRPr i="1">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3" name="Google Shape;123;p19"/>
          <p:cNvPicPr preferRelativeResize="0"/>
          <p:nvPr/>
        </p:nvPicPr>
        <p:blipFill>
          <a:blip r:embed="rId3">
            <a:alphaModFix/>
          </a:blip>
          <a:stretch>
            <a:fillRect/>
          </a:stretch>
        </p:blipFill>
        <p:spPr>
          <a:xfrm>
            <a:off x="440450" y="-147450"/>
            <a:ext cx="6737427" cy="50303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ru" sz="2820"/>
              <a:t>Cypress trade-offs</a:t>
            </a:r>
            <a:endParaRPr b="1" sz="2820"/>
          </a:p>
        </p:txBody>
      </p:sp>
      <p:sp>
        <p:nvSpPr>
          <p:cNvPr id="129" name="Google Shape;129;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endParaRPr>
          </a:p>
          <a:p>
            <a:pPr indent="-355600" lvl="0" marL="457200" rtl="0" algn="l">
              <a:spcBef>
                <a:spcPts val="1200"/>
              </a:spcBef>
              <a:spcAft>
                <a:spcPts val="0"/>
              </a:spcAft>
              <a:buClr>
                <a:schemeClr val="dk1"/>
              </a:buClr>
              <a:buSzPts val="2000"/>
              <a:buChar char="●"/>
            </a:pPr>
            <a:r>
              <a:rPr lang="ru" sz="2000">
                <a:solidFill>
                  <a:schemeClr val="dk1"/>
                </a:solidFill>
                <a:uFill>
                  <a:noFill/>
                </a:uFill>
                <a:hlinkClick r:id="rId3">
                  <a:extLst>
                    <a:ext uri="{A12FA001-AC4F-418D-AE19-62706E023703}">
                      <ahyp:hlinkClr val="tx"/>
                    </a:ext>
                  </a:extLst>
                </a:hlinkClick>
              </a:rPr>
              <a:t>There is not any native or mobile events support.</a:t>
            </a:r>
            <a:endParaRPr sz="2000">
              <a:solidFill>
                <a:schemeClr val="dk1"/>
              </a:solidFill>
            </a:endParaRPr>
          </a:p>
          <a:p>
            <a:pPr indent="-355600" lvl="0" marL="457200" rtl="0" algn="l">
              <a:spcBef>
                <a:spcPts val="0"/>
              </a:spcBef>
              <a:spcAft>
                <a:spcPts val="0"/>
              </a:spcAft>
              <a:buClr>
                <a:schemeClr val="dk1"/>
              </a:buClr>
              <a:buSzPts val="2000"/>
              <a:buChar char="●"/>
            </a:pPr>
            <a:r>
              <a:rPr lang="ru" sz="2000">
                <a:solidFill>
                  <a:schemeClr val="dk1"/>
                </a:solidFill>
              </a:rPr>
              <a:t>There will never be support for</a:t>
            </a:r>
            <a:r>
              <a:rPr lang="ru" sz="2000">
                <a:solidFill>
                  <a:schemeClr val="dk1"/>
                </a:solidFill>
                <a:uFill>
                  <a:noFill/>
                </a:uFill>
                <a:hlinkClick r:id="rId4">
                  <a:extLst>
                    <a:ext uri="{A12FA001-AC4F-418D-AE19-62706E023703}">
                      <ahyp:hlinkClr val="tx"/>
                    </a:ext>
                  </a:extLst>
                </a:hlinkClick>
              </a:rPr>
              <a:t> </a:t>
            </a:r>
            <a:r>
              <a:rPr lang="ru" sz="2000" u="sng">
                <a:solidFill>
                  <a:schemeClr val="dk1"/>
                </a:solidFill>
                <a:hlinkClick r:id="rId5">
                  <a:extLst>
                    <a:ext uri="{A12FA001-AC4F-418D-AE19-62706E023703}">
                      <ahyp:hlinkClr val="tx"/>
                    </a:ext>
                  </a:extLst>
                </a:hlinkClick>
              </a:rPr>
              <a:t>multiple browser tabs</a:t>
            </a:r>
            <a:r>
              <a:rPr lang="ru" sz="2000">
                <a:solidFill>
                  <a:schemeClr val="dk1"/>
                </a:solidFill>
              </a:rPr>
              <a:t>.</a:t>
            </a:r>
            <a:endParaRPr sz="2000">
              <a:solidFill>
                <a:schemeClr val="dk1"/>
              </a:solidFill>
            </a:endParaRPr>
          </a:p>
          <a:p>
            <a:pPr indent="-355600" lvl="0" marL="457200" rtl="0" algn="l">
              <a:spcBef>
                <a:spcPts val="0"/>
              </a:spcBef>
              <a:spcAft>
                <a:spcPts val="0"/>
              </a:spcAft>
              <a:buClr>
                <a:schemeClr val="dk1"/>
              </a:buClr>
              <a:buSzPts val="2000"/>
              <a:buChar char="●"/>
            </a:pPr>
            <a:r>
              <a:rPr lang="ru" sz="2000">
                <a:solidFill>
                  <a:schemeClr val="dk1"/>
                </a:solidFill>
              </a:rPr>
              <a:t>You cannot use Cypress to drive</a:t>
            </a:r>
            <a:r>
              <a:rPr lang="ru" sz="2000">
                <a:solidFill>
                  <a:schemeClr val="dk1"/>
                </a:solidFill>
                <a:uFill>
                  <a:noFill/>
                </a:uFill>
                <a:hlinkClick r:id="rId6">
                  <a:extLst>
                    <a:ext uri="{A12FA001-AC4F-418D-AE19-62706E023703}">
                      <ahyp:hlinkClr val="tx"/>
                    </a:ext>
                  </a:extLst>
                </a:hlinkClick>
              </a:rPr>
              <a:t> </a:t>
            </a:r>
            <a:r>
              <a:rPr lang="ru" sz="2000" u="sng">
                <a:solidFill>
                  <a:schemeClr val="dk1"/>
                </a:solidFill>
                <a:hlinkClick r:id="rId7">
                  <a:extLst>
                    <a:ext uri="{A12FA001-AC4F-418D-AE19-62706E023703}">
                      <ahyp:hlinkClr val="tx"/>
                    </a:ext>
                  </a:extLst>
                </a:hlinkClick>
              </a:rPr>
              <a:t>two browsers at the same time</a:t>
            </a:r>
            <a:r>
              <a:rPr lang="ru" sz="2000">
                <a:solidFill>
                  <a:schemeClr val="dk1"/>
                </a:solidFill>
              </a:rPr>
              <a:t>.</a:t>
            </a:r>
            <a:endParaRPr sz="2000">
              <a:solidFill>
                <a:schemeClr val="dk1"/>
              </a:solidFill>
            </a:endParaRPr>
          </a:p>
          <a:p>
            <a:pPr indent="0" lvl="0" marL="457200" rtl="0" algn="l">
              <a:spcBef>
                <a:spcPts val="1200"/>
              </a:spcBef>
              <a:spcAft>
                <a:spcPts val="0"/>
              </a:spcAft>
              <a:buNone/>
            </a:pPr>
            <a:r>
              <a:t/>
            </a:r>
            <a:endParaRPr sz="2000">
              <a:solidFill>
                <a:schemeClr val="dk1"/>
              </a:solidFill>
            </a:endParaRPr>
          </a:p>
          <a:p>
            <a:pPr indent="0" lvl="0" marL="0" rtl="0" algn="l">
              <a:spcBef>
                <a:spcPts val="1200"/>
              </a:spcBef>
              <a:spcAft>
                <a:spcPts val="1200"/>
              </a:spcAft>
              <a:buNone/>
            </a:pPr>
            <a:r>
              <a:t/>
            </a:r>
            <a:endParaRPr sz="2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ru" sz="2820"/>
              <a:t>Installing Cypress</a:t>
            </a:r>
            <a:endParaRPr b="1" sz="2820"/>
          </a:p>
        </p:txBody>
      </p:sp>
      <p:sp>
        <p:nvSpPr>
          <p:cNvPr id="135" name="Google Shape;135;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chemeClr val="dk1"/>
              </a:buClr>
              <a:buSzPts val="2500"/>
              <a:buChar char="➔"/>
            </a:pPr>
            <a:r>
              <a:rPr lang="ru" sz="2500">
                <a:solidFill>
                  <a:schemeClr val="dk1"/>
                </a:solidFill>
              </a:rPr>
              <a:t>npm init  </a:t>
            </a:r>
            <a:endParaRPr sz="2500">
              <a:solidFill>
                <a:schemeClr val="dk1"/>
              </a:solidFill>
            </a:endParaRPr>
          </a:p>
          <a:p>
            <a:pPr indent="-387350" lvl="0" marL="457200" rtl="0" algn="l">
              <a:spcBef>
                <a:spcPts val="0"/>
              </a:spcBef>
              <a:spcAft>
                <a:spcPts val="0"/>
              </a:spcAft>
              <a:buClr>
                <a:schemeClr val="dk1"/>
              </a:buClr>
              <a:buSzPts val="2500"/>
              <a:buChar char="➔"/>
            </a:pPr>
            <a:r>
              <a:rPr lang="ru" sz="2500">
                <a:solidFill>
                  <a:schemeClr val="dk1"/>
                </a:solidFill>
              </a:rPr>
              <a:t>npm install cypress --save-dev </a:t>
            </a:r>
            <a:endParaRPr sz="2500">
              <a:solidFill>
                <a:schemeClr val="dk1"/>
              </a:solidFill>
            </a:endParaRPr>
          </a:p>
          <a:p>
            <a:pPr indent="-387350" lvl="0" marL="457200" rtl="0" algn="l">
              <a:spcBef>
                <a:spcPts val="0"/>
              </a:spcBef>
              <a:spcAft>
                <a:spcPts val="0"/>
              </a:spcAft>
              <a:buClr>
                <a:schemeClr val="dk1"/>
              </a:buClr>
              <a:buSzPts val="2500"/>
              <a:buChar char="➔"/>
            </a:pPr>
            <a:r>
              <a:rPr lang="ru" sz="2500">
                <a:solidFill>
                  <a:schemeClr val="dk1"/>
                </a:solidFill>
              </a:rPr>
              <a:t>npx cypress open</a:t>
            </a:r>
            <a:r>
              <a:rPr b="1" lang="ru" sz="2500">
                <a:solidFill>
                  <a:schemeClr val="dk1"/>
                </a:solidFill>
              </a:rPr>
              <a:t> </a:t>
            </a:r>
            <a:endParaRPr i="1" sz="2500">
              <a:solidFill>
                <a:schemeClr val="dk1"/>
              </a:solidFill>
            </a:endParaRPr>
          </a:p>
          <a:p>
            <a:pPr indent="0" lvl="0" marL="0" rtl="0" algn="l">
              <a:spcBef>
                <a:spcPts val="1200"/>
              </a:spcBef>
              <a:spcAft>
                <a:spcPts val="0"/>
              </a:spcAft>
              <a:buNone/>
            </a:pPr>
            <a:r>
              <a:t/>
            </a:r>
            <a:endParaRPr b="1" sz="2500">
              <a:solidFill>
                <a:schemeClr val="dk1"/>
              </a:solidFill>
            </a:endParaRPr>
          </a:p>
          <a:p>
            <a:pPr indent="0" lvl="0" marL="0" rtl="0" algn="l">
              <a:spcBef>
                <a:spcPts val="1200"/>
              </a:spcBef>
              <a:spcAft>
                <a:spcPts val="1200"/>
              </a:spcAft>
              <a:buNone/>
            </a:pPr>
            <a:r>
              <a:t/>
            </a:r>
            <a:endParaRPr sz="25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